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ink/ink3.xml" ContentType="application/inkml+xml"/>
  <Override PartName="/ppt/ink/ink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8"/>
  </p:notesMasterIdLst>
  <p:sldIdLst>
    <p:sldId id="577" r:id="rId2"/>
    <p:sldId id="5013" r:id="rId3"/>
    <p:sldId id="5852" r:id="rId4"/>
    <p:sldId id="6102" r:id="rId5"/>
    <p:sldId id="4623" r:id="rId6"/>
    <p:sldId id="5413" r:id="rId7"/>
    <p:sldId id="5412" r:id="rId8"/>
    <p:sldId id="4318" r:id="rId9"/>
    <p:sldId id="1087" r:id="rId10"/>
    <p:sldId id="5763" r:id="rId11"/>
    <p:sldId id="5764" r:id="rId12"/>
    <p:sldId id="5767" r:id="rId13"/>
    <p:sldId id="5768" r:id="rId14"/>
    <p:sldId id="5769" r:id="rId15"/>
    <p:sldId id="4319" r:id="rId16"/>
    <p:sldId id="4320" r:id="rId17"/>
    <p:sldId id="5770" r:id="rId18"/>
    <p:sldId id="5771" r:id="rId19"/>
    <p:sldId id="5772" r:id="rId20"/>
    <p:sldId id="5773" r:id="rId21"/>
    <p:sldId id="5774" r:id="rId22"/>
    <p:sldId id="1172" r:id="rId23"/>
    <p:sldId id="5775" r:id="rId24"/>
    <p:sldId id="6375" r:id="rId25"/>
    <p:sldId id="6376" r:id="rId26"/>
    <p:sldId id="6377" r:id="rId27"/>
    <p:sldId id="6378" r:id="rId28"/>
    <p:sldId id="6379" r:id="rId29"/>
    <p:sldId id="6380" r:id="rId30"/>
    <p:sldId id="6381" r:id="rId31"/>
    <p:sldId id="6382" r:id="rId32"/>
    <p:sldId id="6383" r:id="rId33"/>
    <p:sldId id="6384" r:id="rId34"/>
    <p:sldId id="6385" r:id="rId35"/>
    <p:sldId id="6386" r:id="rId36"/>
    <p:sldId id="6387" r:id="rId37"/>
    <p:sldId id="6388" r:id="rId38"/>
    <p:sldId id="6389" r:id="rId39"/>
    <p:sldId id="6390" r:id="rId40"/>
    <p:sldId id="6391" r:id="rId41"/>
    <p:sldId id="6392" r:id="rId42"/>
    <p:sldId id="6393" r:id="rId43"/>
    <p:sldId id="6394" r:id="rId44"/>
    <p:sldId id="6395" r:id="rId45"/>
    <p:sldId id="6396" r:id="rId46"/>
    <p:sldId id="6397" r:id="rId47"/>
    <p:sldId id="6398" r:id="rId48"/>
    <p:sldId id="6371" r:id="rId49"/>
    <p:sldId id="6399" r:id="rId50"/>
    <p:sldId id="6400" r:id="rId51"/>
    <p:sldId id="6401" r:id="rId52"/>
    <p:sldId id="6402" r:id="rId53"/>
    <p:sldId id="6403" r:id="rId54"/>
    <p:sldId id="6404" r:id="rId55"/>
    <p:sldId id="6405" r:id="rId56"/>
    <p:sldId id="6406" r:id="rId57"/>
    <p:sldId id="6407" r:id="rId58"/>
    <p:sldId id="6408" r:id="rId59"/>
    <p:sldId id="6728" r:id="rId60"/>
    <p:sldId id="6729" r:id="rId61"/>
    <p:sldId id="6730" r:id="rId62"/>
    <p:sldId id="6731" r:id="rId63"/>
    <p:sldId id="6732" r:id="rId64"/>
    <p:sldId id="6733" r:id="rId65"/>
    <p:sldId id="6734" r:id="rId66"/>
    <p:sldId id="6735" r:id="rId67"/>
    <p:sldId id="6736" r:id="rId68"/>
    <p:sldId id="6737" r:id="rId69"/>
    <p:sldId id="6738" r:id="rId70"/>
    <p:sldId id="6739" r:id="rId71"/>
    <p:sldId id="6740" r:id="rId72"/>
    <p:sldId id="6741" r:id="rId73"/>
    <p:sldId id="6742" r:id="rId74"/>
    <p:sldId id="6743" r:id="rId75"/>
    <p:sldId id="6744" r:id="rId76"/>
    <p:sldId id="6745" r:id="rId77"/>
    <p:sldId id="6746" r:id="rId78"/>
    <p:sldId id="6747" r:id="rId79"/>
    <p:sldId id="6748" r:id="rId80"/>
    <p:sldId id="6749" r:id="rId81"/>
    <p:sldId id="6750" r:id="rId82"/>
    <p:sldId id="6751" r:id="rId83"/>
    <p:sldId id="6716" r:id="rId84"/>
    <p:sldId id="6717" r:id="rId85"/>
    <p:sldId id="6718" r:id="rId86"/>
    <p:sldId id="6719" r:id="rId87"/>
    <p:sldId id="6765" r:id="rId88"/>
    <p:sldId id="6766" r:id="rId89"/>
    <p:sldId id="6767" r:id="rId90"/>
    <p:sldId id="6764" r:id="rId91"/>
    <p:sldId id="6768" r:id="rId92"/>
    <p:sldId id="6727" r:id="rId93"/>
    <p:sldId id="6769" r:id="rId94"/>
    <p:sldId id="6366" r:id="rId95"/>
    <p:sldId id="6367" r:id="rId96"/>
    <p:sldId id="6770" r:id="rId97"/>
    <p:sldId id="6771" r:id="rId98"/>
    <p:sldId id="6772" r:id="rId99"/>
    <p:sldId id="6773" r:id="rId100"/>
    <p:sldId id="6774" r:id="rId101"/>
    <p:sldId id="6775" r:id="rId102"/>
    <p:sldId id="6776" r:id="rId103"/>
    <p:sldId id="6777" r:id="rId104"/>
    <p:sldId id="6778" r:id="rId105"/>
    <p:sldId id="6779" r:id="rId106"/>
    <p:sldId id="6780" r:id="rId107"/>
    <p:sldId id="6781" r:id="rId108"/>
    <p:sldId id="6711" r:id="rId109"/>
    <p:sldId id="6710" r:id="rId110"/>
    <p:sldId id="6712" r:id="rId111"/>
    <p:sldId id="6713" r:id="rId112"/>
    <p:sldId id="6714" r:id="rId113"/>
    <p:sldId id="6715" r:id="rId114"/>
    <p:sldId id="6782" r:id="rId115"/>
    <p:sldId id="6783" r:id="rId116"/>
    <p:sldId id="6784" r:id="rId117"/>
    <p:sldId id="6785" r:id="rId118"/>
    <p:sldId id="6786" r:id="rId119"/>
    <p:sldId id="6787" r:id="rId120"/>
    <p:sldId id="6788" r:id="rId121"/>
    <p:sldId id="6789" r:id="rId122"/>
    <p:sldId id="6790" r:id="rId123"/>
    <p:sldId id="6791" r:id="rId124"/>
    <p:sldId id="6792" r:id="rId125"/>
    <p:sldId id="6159" r:id="rId126"/>
    <p:sldId id="1255" r:id="rId127"/>
    <p:sldId id="4618" r:id="rId128"/>
    <p:sldId id="4252" r:id="rId129"/>
    <p:sldId id="4485" r:id="rId130"/>
    <p:sldId id="4492" r:id="rId131"/>
    <p:sldId id="4137" r:id="rId132"/>
    <p:sldId id="4138" r:id="rId133"/>
    <p:sldId id="4141" r:id="rId134"/>
    <p:sldId id="3197" r:id="rId135"/>
    <p:sldId id="1564" r:id="rId136"/>
    <p:sldId id="1565" r:id="rId137"/>
    <p:sldId id="1566" r:id="rId138"/>
    <p:sldId id="1567" r:id="rId139"/>
    <p:sldId id="1568" r:id="rId140"/>
    <p:sldId id="1569" r:id="rId141"/>
    <p:sldId id="1570" r:id="rId142"/>
    <p:sldId id="1571" r:id="rId143"/>
    <p:sldId id="1572" r:id="rId144"/>
    <p:sldId id="1556" r:id="rId145"/>
    <p:sldId id="4704" r:id="rId146"/>
    <p:sldId id="1557" r:id="rId147"/>
    <p:sldId id="6231" r:id="rId148"/>
    <p:sldId id="6355" r:id="rId149"/>
    <p:sldId id="6356" r:id="rId150"/>
    <p:sldId id="6357" r:id="rId151"/>
    <p:sldId id="6358" r:id="rId152"/>
    <p:sldId id="6359" r:id="rId153"/>
    <p:sldId id="6360" r:id="rId154"/>
    <p:sldId id="6363" r:id="rId155"/>
    <p:sldId id="6361" r:id="rId156"/>
    <p:sldId id="6362" r:id="rId157"/>
    <p:sldId id="6793" r:id="rId158"/>
    <p:sldId id="4984" r:id="rId159"/>
    <p:sldId id="6368" r:id="rId160"/>
    <p:sldId id="4986" r:id="rId161"/>
    <p:sldId id="5006" r:id="rId162"/>
    <p:sldId id="5052" r:id="rId163"/>
    <p:sldId id="5007" r:id="rId164"/>
    <p:sldId id="6372" r:id="rId165"/>
    <p:sldId id="6373" r:id="rId166"/>
    <p:sldId id="6374" r:id="rId1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2245"/>
  </p:normalViewPr>
  <p:slideViewPr>
    <p:cSldViewPr snapToGrid="0" snapToObjects="1">
      <p:cViewPr varScale="1">
        <p:scale>
          <a:sx n="118" d="100"/>
          <a:sy n="118" d="100"/>
        </p:scale>
        <p:origin x="1016"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8T17:11:30.616"/>
    </inkml:context>
    <inkml:brush xml:id="br0">
      <inkml:brushProperty name="width" value="0.2" units="cm"/>
      <inkml:brushProperty name="height" value="0.2" units="cm"/>
      <inkml:brushProperty name="color" value="#E71224"/>
    </inkml:brush>
  </inkml:definitions>
  <inkml:trace contextRef="#ctx0" brushRef="#br0">1 1 24575,'58'10'0,"17"10"0,-27-5 0,3 1 0,9 4 0,4 1 0,6 3 0,3 2 0,9 1 0,2 3 0,8 3 0,2 3-235,-28-10 0,1 1 0,1 1 235,3 2 0,1 1 0,0 1 0,3 1 0,1 1 0,0 0 0,4 0 0,0 1 0,2-1-476,3 1 1,2 0-1,2 0 476,-16-7 0,2 0 0,1 0 0,0 0 0,1 0 0,1-1 0,0 1 0,1 1 0,1 0 0,1 1 0,1 0 0,1 1-456,3 2 1,2 0 0,0 1-1,-2-1 456,-3 0 0,0 0 0,-1 0 0,0 1 0,1 0 0,0 1 0,0 0 0,1 0 0,0 1 0,1 0 0,0 1 0,-2-1 0,-5-2 0,-1 0 0,0 0 0,0 0 0,3 1 0,-1 1 0,1-1 0,-1 1 0,-1 0 0,-1 0 0,0 0 0,-1 0 0,-2 0 0,-2 0 0,0 0 0,1 1-297,0 1 1,1 0 0,-1 1-1,-1 0 297,-3-1 0,0-1 0,-1 1 0,-1-1 0,20 10 0,-1 0 0,-1 0-57,-6-4 0,-1-1 1,0 0 56,-3-3 0,0-1 0,0 0 0,0-2 0,0-1 0,1 0 0,1 2 0,1-1 0,-2-2 0,-7-3 0,-1-2 0,-6-2 0,4 2 0,-8-4 0,8 3 1179,-66-28-1179,0 1 1803,4 25-1803,13 21 0,9 3 0,3 4 0,18 26 0,5-7 0,8 3 0,-3-9 0,6 2-18,-4-5 1,5 5 0,2 0 17,-11-13 0,1 0 0,2 1 0,0 0 0,3 1 0,0 0 0,0 0 0,1 0 0,1 0 0,1-1 0,0 0 0,-1 0 0,-2-4 0,-1 0 0,0 0 0,0-2 0,-2 0 0,0-2 0,0 0 0,-1-1 0,16 12 0,-1-1 0,0-2 14,-3-3 0,-1-1 0,0-2-14,-1-1 0,1-2 0,0-1 0,1 1 0,0-2 0,1 1 0,1-1 0,-1-1 0,1 0 0,-1-1 0,0 0 0,-1 0 0,-5-4 0,-2-1 0,-1-1 0,20 13 0,-2-1 0,-7-5 0,-2-2 0,-5-4 0,0-1 0,1 1 0,2 0 0,0 2 0,1 0 0,6 4 0,1 2 0,-19-11 0,0 1 0,2 1 198,5 4 0,1 2 1,1 1-199,6 5 0,0 1 0,1 1 0,1 3 0,0 1 0,-1 0 0,2 2 0,0 1 0,0 2-197,-14-12 0,0 2 1,0 1-1,0 0 197,-1 0 0,1 1 0,-1 1 0,2 1 0,3 4 0,2 0 0,0 2 0,-1 0 0,0 0 0,1 1 0,-1 0 0,-1 0 0,-2-3 0,0 0 0,-1 0 0,0-1 0,0 0 0,2 0 0,-2-1 0,-3-3 0,4 3 0,-4-2 0,-2-5 0,7 6 0,-5-7 0,20 11 0,-38-31 0,7 4 0,25 17 0,13 10 0,-3-3-314,-21-15 1,-2-1 0,7 5 313,3 2 0,8 6 0,6 2 0,-1 1 0,-2-2-391,-9-7 0,-3-1 1,1 0-1,2 2 1,3 1 390,-8-5 0,2 2 0,2 1 0,1 1 0,1 0 0,1 1 0,-1-1-442,3 3 1,2 0 0,1 1 0,-1 0-1,1 0 1,-1 0 0,-1-1 441,-3-3 0,-1 1 0,1-1 0,-1-1 0,-1 1 0,-1-2 0,0 0 0,3 3 0,0-1 0,-1 0 0,-1-1 0,-1-1 0,-2 0-237,6 3 0,-2-1 1,-1 0-1,-2-1 0,-1-1 237,7 5 0,-2-1 0,-2 0 0,-2-2 229,11 9 0,-2-2 0,-4-2-229,-9-6 0,-2-2 0,-2-2 1331,14 9 0,-3-5-1331,-15-11 0,-3-3 1638,-9-6 0,-2-2-1266,27 14 1579,-1 4-1951,7 10 374,-31-19 0,2 3-374,7 8 0,1 3 0,5 7 0,1 2 0,2 3 0,0 0 0,-2 0 0,-1 0 0,-4-3 0,-3 0 0,-5-5 0,-2 0 0,-4-3 0,-2 0 0,-5-5 0,-3-2 0,21 30 0,-14-15 0,-13-16 0,-9-13 0,-7-11 0,-5-6 0,-3-4 0,1 0 0,0 0 0,0 0 0,-1-2 0,1-1 0,2 1 0,4 5 0,10 12 0,13 12 0,13 15 0,6 6 0,1-2 0,-6-8 0,-7-11 0,-4-7 0,-6-6 0,-4-3 0,-1-3 0,-3-2 0,0 0 0,-4-3 0,0-1 0,-2-3 0,1 1 0,-6-5 0,-1-5 0,-8 1 0,0-4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8T17:11:34.382"/>
    </inkml:context>
    <inkml:brush xml:id="br0">
      <inkml:brushProperty name="width" value="0.2" units="cm"/>
      <inkml:brushProperty name="height" value="0.2" units="cm"/>
      <inkml:brushProperty name="color" value="#E71224"/>
    </inkml:brush>
  </inkml:definitions>
  <inkml:trace contextRef="#ctx0" brushRef="#br0">23066 1 24575,'-56'3'0,"0"1"0,-14 5 0,-6 5 0,-2 9 0,-6 5 0,4 0-1272,-8 1 0,-3 6 1272,13 1 0,-8 8 0,-4 5 0,0 2-547,23-12 1,-1 3 0,0 1 0,-3 2 0,-2 3 0,-3 1 273,8-4 1,-2 1 0,-3 2-1,-1 2 1,-2 1 0,-1 1 0,-1 1-1,-1 2 1,0-1 6,4-1 1,-2 1 0,0 1 0,-2 1 0,0 1 0,-1 0 0,0 1 0,-1 1 0,1 0-1,-1 0 1,0 1 265,4-3 0,-1 1 0,0 1 0,-1 0 0,0 0 0,1 1 0,-1 0 0,0 0 0,0 1 0,0-1 0,1 0 0,-1 0-257,1 0 1,0 1-1,0-1 1,1 1-1,-1-1 1,0 1 0,0 0-1,1 0 1,0-1-1,0 1 1,0-1 0,1 0 256,2-2 0,0 0 0,0 0 0,1 0 0,-1-1 0,1 1 0,0-1 0,1 1 0,0-1 0,0 1 0,0-1 0,1 0-162,-3 3 1,-1 0 0,2 0 0,-1 0 0,1 0-1,0 0 1,1 0 0,0 0 0,1-1 0,0 1-1,1 0 162,-2 3 0,1-1 0,0 0 0,1 0 0,1 1 0,0-1 0,0 0 0,2 1 0,0-1 0,0 1 3,-3 5 1,0-1 0,1 1 0,0 0 0,2 0 0,0 0-1,1 0 1,1 0 0,0 0-4,-1 3 0,0 1 0,1 0 0,1 0 0,1 0 0,1-1 0,2-1 0,0-2 172,1 2 0,1-1 0,1 0 0,1-2 1,1 0-1,1-2 0,1-1-172,-12 13 0,1-1 0,2-2 0,2-3 0,2-2 0,-2 0 0,1-1 0,4-5 0,4-6 1348,-13 12 1,0-6-1349,9-12 0,-3 0 0,-5 1 0,3-6 0,-4 2 0,-1-1 0,4-2 873,-6 5 1,3-2 0,-10 6-874,8-7 0,-9 5 0,-5 4 0,-3 1 0,-2 0 0,1-1-133,7-7 0,-1 0 1,-1 0-1,-2 0 1,-2 1-1,-2 2 0,-4 1 133,17-10 0,-2 1 0,-3 1 0,-1 1 0,-1 0 0,-2 1 0,-1 0 0,0 1 0,-2 0 0,0 0 0,0-1-165,5-2 1,-2 0 0,0 0-1,-2 1 1,0-1 0,0 1 0,-2 0-1,1 0 1,-1 0 0,0 0-1,0-1 1,0 0 0,0-1 164,-1 1 0,0-1 0,0 0 0,-1 1 0,-1-1 0,1-1 0,0 1 0,0-1 0,0 0 0,1-1 0,0 0 0,1-1 0,1 0-215,-8 4 1,0-1-1,1-1 1,0 0 0,0 0-1,1-1 1,1 0 0,1-1-1,0-1 1,2 0 0,1-1 214,-7 3 0,0-1 0,1 0 0,2-1 0,0 0 0,2-2 0,2 0 0,1-1 0,2-1-12,-6 3 0,2-1 1,1-2-1,3 0 0,2-2 1,3 0-1,3-2 12,-25 11 0,5-2 0,5-2 0,6-2 0,-3 2 0,6-2 0,9-4 0,2 2 0,11-5 2720,-4 1-2720,-12-3 0,-4 3 0,-7 4 1506,11-6 1,-6 4-1507,8 0 0,-8 5 0,-3 3 0,2-2 39,7-2 1,2 0 0,-1 0 0,-4 3-40,1-1 0,-4 2 0,-1 1 0,-1 0 0,1 0 0,2 0 0,-2 0 0,2 1 0,0-1 0,2 0 0,-12 6 0,2 0 0,2 0 0,1 0 819,7-4 0,2 0 0,1-1 0,3 0-400,-10 6 1,3 0 0,2-1-501,7-5 0,2-1 0,2-1 81,-17 12 0,3-4 435,12-7 1,2-2-436,5-5 0,3-1 1155,2 0 1,3 0-1156,1 0 0,2 1 654,1 2 0,1 1-654,-2 4 0,0 1 157,1-2 0,0 1-157,2-1 0,0-1 0,2-3 0,1-1 0,-30 21 0,9-13 0,15-13 0,8-9 0,8-5 0,1 0 0,-3 2 0,-2 5 0,-7 8 0,-6 9 0,-6 10 0,-11 10 0,29-27 0,-2 2 0,-3 2 0,-2 2 0,-3 1 0,-1 1 0,-1 1 0,1 0 0,0-2 0,2 0 0,2-2 0,2 0 0,3-3 0,2-1 0,-27 24 0,13-9 0,12-15 0,8-9 0,4-5 0,-1-2 0,-1 3 0,-3 0 0,-1-1 0,4-5 0,6-6 0,4-3 0,2-2 0,-5 2 0,-4 4 0,-5 1 0,1-1 0,4-2-3277,8-3 0,8-3 3047,5-6 230,10-15 0,21-30 0,-14 22 0,13-13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5T07:42:14.885"/>
    </inkml:context>
    <inkml:brush xml:id="br0">
      <inkml:brushProperty name="width" value="0.025" units="cm"/>
      <inkml:brushProperty name="height" value="0.025" units="cm"/>
      <inkml:brushProperty name="color" value="#E71224"/>
    </inkml:brush>
  </inkml:definitions>
  <inkml:trace contextRef="#ctx0" brushRef="#br0">0 1 24575,'3'15'0,"2"10"0,3 13 0,0 8 0,-1 5 0,-2 13 0,0 10 0,0 7 0,0 0 0,-2-9 0,-1-9 0,-2-11 0,0-13 0,0-8 0,0-8 0,0 1 0,0 4 0,0 8 0,0 8 0,0 1 0,3-1 0,0-4 0,2-2 0,-2 0 0,-1-3 0,0-4 0,-2-8 0,1-5 0,1 1 0,1 7 0,1 8 0,0-4 0,2-6 0,-1-13 0,1-8 0,-2-2 0,-1 0 0,-1 4 0,-2 4 0,0 8 0,0 1 0,0 0 0,0-7 0,2 2 0,6 0 0,5 2 0,13-1 0,16-4 0,21-5 0,18-2 0,-29-3 0,4 0 0,7 0 0,3 0 0,1 0 0,1 0 0,-1 0 0,-1 0 0,-4 0 0,-1 0 0,-7 0 0,0 0 0,-3 0 0,-1 0 0,43 0 0,-2 0 0,7 0 0,-46 0 0,1 0 0,1 0 0,0 0 0,1 0 0,1 0 0,4 0 0,1 0 0,5 0 0,1 0 0,5 0 0,1 0 0,5 0 0,1 0 0,3 0 0,3 0 0,5 0 0,1 0 0,4 0 0,1 0 0,2 0 0,0 0 0,-30 0 0,0 0 0,0 0 0,0 0 0,0 0 0,0 0 0,32 0 0,-1 0 0,-3 0 0,-2 0 0,-4 0 0,-1 0 0,-5 0 0,-1 0 0,-2 0 0,-1 0 0,-2 0 0,-1 0 0,1 0 0,0 0 0,2-1 0,-1-1 0,-1 0 0,0 0 0,-4 0 0,0 0 0,-6 0 0,-2 1 0,-5 1 0,0 0 0,0 0 0,1 0 0,-3 0 0,1 0 0,3 0 0,1 0 0,2 0 0,0 0 0,-3 0 0,0 0 0,-1 0 0,-2 0 0,-8 0 0,-2 0 0,39 0 0,-5 0 0,7 0 0,-40 0 0,2 0 0,3 0 0,1 0 0,0 0 0,-1 0 0,-3 0 0,-1 0 0,-1 0 0,1 0 0,2-1 0,-1 0 0,3 0 0,1 0 0,5 0 0,1 0 0,-2 1 0,-1-1 0,-3-1 0,-3 0 0,45-5 0,-20-3 0,-14-3 0,-11 3 0,-9 1 0,-4 0 0,3-5 0,-22 7 0,0-3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5T07:42:31.620"/>
    </inkml:context>
    <inkml:brush xml:id="br0">
      <inkml:brushProperty name="width" value="0.025" units="cm"/>
      <inkml:brushProperty name="height" value="0.025" units="cm"/>
      <inkml:brushProperty name="color" value="#E71224"/>
    </inkml:brush>
  </inkml:definitions>
  <inkml:trace contextRef="#ctx0" brushRef="#br0">8204 1898 24575,'17'0'0,"38"1"0,1 2 0,8 1 0,26 2 0,9 0 0,-21-1 0,2 0 0,2 0 0,4-1 0,1 1 0,-1-2 0,-1 0 0,0-1 0,-2-1 0,-4 0 0,-1 0 0,-1-1 0,-4 0 0,-1 0 0,-2-1 0,28-2 0,-3-1 0,-8-2 0,-3-1 0,-8-2 0,-3-1 0,-9 0 0,-3 0 0,-8 2 0,-2 0 0,36-2 0,-17 4 0,-15 3 0,-12 1 0,-11 2 0,-2 0 0,6 0 0,14-5 0,16-6 0,12-8 0,-6-2 0,-12 2 0,-12 3 0,-9 1 0,6-2 0,12-4 0,5-1 0,2-2 0,-10 4 0,-11 4 0,-6 2 0,-4 3 0,-2 3 0,-9 3 0,-10 0 0,-7-5 0,-3-21 0,3-25 0,1-19 0,0-6 0,-1 12 0,-2 14 0,1 13 0,0 10 0,2 5 0,1 1 0,0-4 0,-1-7 0,-1-6 0,-4-8 0,-1-2 0,0 0 0,-3 5 0,-2 7 0,0 2 0,2-2 0,0-5 0,-2-13 0,-9-10 0,-12-5 0,-12 4 0,-2 18 0,2 20 0,18 17 0,5 12 0,11 3 0,-1 1 0,-2 1 0,-4-1 0,-9 0 0,-6-1 0,-3 0 0,0 2 0,1 5 0,-2 5 0,-9 4 0,-12 2 0,-12 2 0,-3 0 0,2 1 0,8-3 0,6-4 0,3-6 0,-2-4 0,-2 0 0,-3 1 0,0 1 0,5-1 0,4-2 0,2-2 0,-1-5 0,-6-7 0,-12-4 0,-14-1 0,-5 5 0,2 5 0,11 3 0,15 1 0,-1-1 0,-10 0 0,-21-3 0,33 3 0,-3 0 0,-12 0 0,-3 0 0,-5 1 0,0 1 0,2 0 0,2 0 0,8 1 0,2 0 0,-28 0 0,18 0 0,6 0 0,-3 0 0,-12 0 0,-12 0 0,41 1 0,0-1 0,0 1 0,1 0 0,-32 1 0,23-1 0,23-2 0,11-2 0,6-2 0,-1 1 0,-5 1 0,-2 2 0,-4 1 0,2 0 0,4 0 0,4 0 0,3 0 0,9 2 0,-2 2 0,-17-2 0,-33-3 0,-30-4 0,31 0 0,-2 1 0,-2-1 0,-2-1 0,-5 0 0,-1-2 0,-4 0 0,-2-2 0,-1 0 0,0-1 0,-3-1 0,0-1 0,1 0 0,1-1 0,3 0 0,3 0 0,3 0 0,2-1 0,6 2 0,3-1 0,6 2 0,2 0 0,-45-9 0,10 5 0,6 5 0,3 3 0,3 4 0,-4 0 0,-4 1 0,-1-1 0,2 1 0,7 2 0,6-1 0,3 4 0,6 2 0,7 4 0,11 6 0,10 4 0,7 1 0,2 1 0,-2 3 0,0 0 0,-2-2 0,-2-1 0,-3-2 0,-11-2 0,-17 1 0,-24 0 0,33-8 0,-2-1 0,-1 0 0,-1-1 0,-44 2 0,18-5 0,16-3 0,10-1 0,8 0 0,9 0 0,10-2 0,9 0 0,6-2 0,6 1 0,-2-1 0,1 2 0,-5 0 0,-5 0 0,-4 0 0,-6 0 0,-4 0 0,2 1 0,5-1 0,5 2 0,4-1 0,0 0 0,0-1 0,0 1 0,-1-1 0,1 0 0,1-1 0,3-1 0,4 1 0,3 1 0,1 0 0,0 2 0,-2 0 0,0 0 0,1 0 0,0 0 0,-4 0 0,-4 0 0,-3 0 0,0-2 0,5-1 0,2 0 0,3 0 0,-2 1 0,0 0 0,2 0 0,2 1 0,4 1 0,2 3 0,-2 6 0,-1 5 0,-2 0 0,-1 0 0,0-6 0,-1-1 0,2-3 0,-2-1 0,3 6 0,-1 6 0,1 7 0,1 2 0,0-3 0,1-3 0,0-1 0,0 0 0,0 2 0,3 4 0,2 3 0,2-1 0,2-2 0,-3-5 0,-1-4 0,-2-3 0,0-3 0,0 2 0,-2 1 0,0 3 0,-1 1 0,0-2 0,0 1 0,-1-2 0,0 2 0,-4-1 0,3-4 0,-2-1 0,2 2 0,0 3 0,-2 3 0,1 1 0,-1-3 0,1-4 0,-1-3 0,0-5 0,1 0 0,-2-2 0,-3 0 0,3-2 0,-3 1 0,5-1 0,-1 1 0,0-1 0,1 0 0,-3-2 0,3 1 0,-3 1 0,2-1 0,-2 0 0,-1 0 0,-4 0 0,-14 1 0,-22 1 0,-15 0 0,-10 1 0,11 0 0,20-2 0,17-3 0,14-2 0,5-2 0,-1-1 0,-3 2 0,0 2 0,4 2 0,5 3 0,8 0 0,1 1 0,-10 0 0,-14 2 0,-24 2 0,-21 4 0,-21 2 0,-14-2 0,44-5 0,-1-1 0,-2-1 0,-1-1 0,-1 0 0,0 0 0,-1 1 0,0 0 0,-1 1 0,1 0 0,2 0 0,1 1 0,-44 3 0,15-1 0,13-1 0,7-1 0,-1 0 0,-2-1 0,0 0 0,1 1 0,1 0 0,2-1 0,-1-1 0,2-1 0,0 0 0,1 0 0,-5 0 0,-2 0 0,6 0 0,10 0 0,13 0 0,5 0 0,0 0 0,-5 0 0,-11 1 0,-10 0 0,-6 1 0,2 1 0,9-1 0,11 0 0,11-1 0,5-1 0,4 0 0,2 0 0,2 0 0,2-2 0,2 1 0,-1-2 0,-1 0 0,-2 0 0,2 1 0,-1-1 0,0-2 0,-1 1 0,-13-2 0,-19-1 0,-27 1 0,-11-1 0,12 1 0,27 1 0,31 1 0,15 0 0,3 1 0,1-2 0,0 1 0,0 1 0,2 0 0,-1 2 0,2 0 0,2 1 0,4 0 0,27 0 0,-22 0 0,16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4/11/22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E3FEEC-81F5-9048-8408-13A7B5AB11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5970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160</a:t>
            </a:fld>
            <a:endParaRPr lang="en-US"/>
          </a:p>
        </p:txBody>
      </p:sp>
    </p:spTree>
    <p:extLst>
      <p:ext uri="{BB962C8B-B14F-4D97-AF65-F5344CB8AC3E}">
        <p14:creationId xmlns:p14="http://schemas.microsoft.com/office/powerpoint/2010/main" val="3429497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163</a:t>
            </a:fld>
            <a:endParaRPr lang="en-US"/>
          </a:p>
        </p:txBody>
      </p:sp>
    </p:spTree>
    <p:extLst>
      <p:ext uri="{BB962C8B-B14F-4D97-AF65-F5344CB8AC3E}">
        <p14:creationId xmlns:p14="http://schemas.microsoft.com/office/powerpoint/2010/main" val="384640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arget="../media/image3.jpg" Type="http://schemas.openxmlformats.org/officeDocument/2006/relationships/image"/><Relationship Id="rId2" Target="../notesSlides/notesSlide1.xml" Type="http://schemas.openxmlformats.org/officeDocument/2006/relationships/notesSlide"/><Relationship Id="rId1" Target="../slideLayouts/slideLayout4.xml" Type="http://schemas.openxmlformats.org/officeDocument/2006/relationships/slideLayout"/><Relationship Id="rId6" Target="../media/image4.jpeg" Type="http://schemas.openxmlformats.org/officeDocument/2006/relationships/image"/><Relationship Id="rId5" Target="mailto:jon_festinger@thecdm.ca" TargetMode="External" Type="http://schemas.openxmlformats.org/officeDocument/2006/relationships/hyperlink"/><Relationship Id="rId4" Target="http://commlaw.allard.ubc" TargetMode="External" Type="http://schemas.openxmlformats.org/officeDocument/2006/relationships/hyperlink"/></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arget="../media/image89.jpeg" Type="http://schemas.openxmlformats.org/officeDocument/2006/relationships/image"/><Relationship Id="rId1" Target="../slideLayouts/slideLayout5.xml" Type="http://schemas.openxmlformats.org/officeDocument/2006/relationships/slideLayout"/></Relationships>
</file>

<file path=ppt/slides/_rels/slide101.xml.rels><?xml version="1.0" encoding="UTF-8" standalone="yes" ?><Relationships xmlns="http://schemas.openxmlformats.org/package/2006/relationships"><Relationship Id="rId2" Target="../media/image90.jpeg" Type="http://schemas.openxmlformats.org/officeDocument/2006/relationships/image"/><Relationship Id="rId1" Target="../slideLayouts/slideLayout5.xml" Type="http://schemas.openxmlformats.org/officeDocument/2006/relationships/slideLayout"/></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arget="../media/image92.jpeg" Type="http://schemas.openxmlformats.org/officeDocument/2006/relationships/image"/><Relationship Id="rId1" Target="../slideLayouts/slideLayout5.xml" Type="http://schemas.openxmlformats.org/officeDocument/2006/relationships/slideLayout"/></Relationships>
</file>

<file path=ppt/slides/_rels/slide104.xml.rels><?xml version="1.0" encoding="UTF-8" standalone="yes" ?><Relationships xmlns="http://schemas.openxmlformats.org/package/2006/relationships"><Relationship Id="rId3" Target="../ink/ink3.xml" Type="http://schemas.openxmlformats.org/officeDocument/2006/relationships/customXml"/><Relationship Id="rId2" Target="../media/image93.jpeg" Type="http://schemas.openxmlformats.org/officeDocument/2006/relationships/image"/><Relationship Id="rId1" Target="../slideLayouts/slideLayout5.xml" Type="http://schemas.openxmlformats.org/officeDocument/2006/relationships/slideLayout"/><Relationship Id="rId6" Target="../media/image660.png" Type="http://schemas.openxmlformats.org/officeDocument/2006/relationships/image"/><Relationship Id="rId5" Target="../ink/ink4.xml" Type="http://schemas.openxmlformats.org/officeDocument/2006/relationships/customXml"/><Relationship Id="rId4" Target="../media/image650.png" Type="http://schemas.openxmlformats.org/officeDocument/2006/relationships/image"/></Relationships>
</file>

<file path=ppt/slides/_rels/slide105.xml.rels><?xml version="1.0" encoding="UTF-8" standalone="yes" ?><Relationships xmlns="http://schemas.openxmlformats.org/package/2006/relationships"><Relationship Id="rId2" Target="../media/image94.jpeg" Type="http://schemas.openxmlformats.org/officeDocument/2006/relationships/image"/><Relationship Id="rId1" Target="../slideLayouts/slideLayout5.xml" Type="http://schemas.openxmlformats.org/officeDocument/2006/relationships/slideLayout"/></Relationships>
</file>

<file path=ppt/slides/_rels/slide106.xml.rels><?xml version="1.0" encoding="UTF-8" standalone="yes" ?><Relationships xmlns="http://schemas.openxmlformats.org/package/2006/relationships"><Relationship Id="rId2" Target="../media/image95.jpeg" Type="http://schemas.openxmlformats.org/officeDocument/2006/relationships/image"/><Relationship Id="rId1" Target="../slideLayouts/slideLayout5.xml" Type="http://schemas.openxmlformats.org/officeDocument/2006/relationships/slideLayout"/></Relationships>
</file>

<file path=ppt/slides/_rels/slide107.xml.rels><?xml version="1.0" encoding="UTF-8" standalone="yes" ?><Relationships xmlns="http://schemas.openxmlformats.org/package/2006/relationships"><Relationship Id="rId2" Target="../media/image96.jpeg" Type="http://schemas.openxmlformats.org/officeDocument/2006/relationships/image"/><Relationship Id="rId1" Target="../slideLayouts/slideLayout5.xml" Type="http://schemas.openxmlformats.org/officeDocument/2006/relationships/slideLayout"/></Relationships>
</file>

<file path=ppt/slides/_rels/slide108.xml.rels><?xml version="1.0" encoding="UTF-8" standalone="yes" ?><Relationships xmlns="http://schemas.openxmlformats.org/package/2006/relationships"><Relationship Id="rId2" Target="../media/image97.jpeg" Type="http://schemas.openxmlformats.org/officeDocument/2006/relationships/image"/><Relationship Id="rId1" Target="../slideLayouts/slideLayout5.xml" Type="http://schemas.openxmlformats.org/officeDocument/2006/relationships/slideLayout"/></Relationships>
</file>

<file path=ppt/slides/_rels/slide10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arget="../media/image99.jpeg" Type="http://schemas.openxmlformats.org/officeDocument/2006/relationships/image"/><Relationship Id="rId1" Target="../slideLayouts/slideLayout5.xml" Type="http://schemas.openxmlformats.org/officeDocument/2006/relationships/slideLayout"/></Relationships>
</file>

<file path=ppt/slides/_rels/slide111.xml.rels><?xml version="1.0" encoding="UTF-8" standalone="yes" ?><Relationships xmlns="http://schemas.openxmlformats.org/package/2006/relationships"><Relationship Id="rId2" Target="../media/image100.jpeg" Type="http://schemas.openxmlformats.org/officeDocument/2006/relationships/image"/><Relationship Id="rId1" Target="../slideLayouts/slideLayout5.xml" Type="http://schemas.openxmlformats.org/officeDocument/2006/relationships/slideLayout"/></Relationships>
</file>

<file path=ppt/slides/_rels/slide112.xml.rels><?xml version="1.0" encoding="UTF-8" standalone="yes" ?><Relationships xmlns="http://schemas.openxmlformats.org/package/2006/relationships"><Relationship Id="rId2" Target="../media/image101.jpeg" Type="http://schemas.openxmlformats.org/officeDocument/2006/relationships/image"/><Relationship Id="rId1" Target="../slideLayouts/slideLayout5.xml" Type="http://schemas.openxmlformats.org/officeDocument/2006/relationships/slideLayout"/></Relationships>
</file>

<file path=ppt/slides/_rels/slide113.xml.rels><?xml version="1.0" encoding="UTF-8" standalone="yes" ?><Relationships xmlns="http://schemas.openxmlformats.org/package/2006/relationships"><Relationship Id="rId2" Target="../media/image102.jpeg" Type="http://schemas.openxmlformats.org/officeDocument/2006/relationships/image"/><Relationship Id="rId1" Target="../slideLayouts/slideLayout5.xml" Type="http://schemas.openxmlformats.org/officeDocument/2006/relationships/slideLayout"/></Relationships>
</file>

<file path=ppt/slides/_rels/slide114.xml.rels><?xml version="1.0" encoding="UTF-8" standalone="yes" ?><Relationships xmlns="http://schemas.openxmlformats.org/package/2006/relationships"><Relationship Id="rId2" Target="../media/image103.jpeg" Type="http://schemas.openxmlformats.org/officeDocument/2006/relationships/image"/><Relationship Id="rId1" Target="../slideLayouts/slideLayout5.xml" Type="http://schemas.openxmlformats.org/officeDocument/2006/relationships/slideLayout"/></Relationships>
</file>

<file path=ppt/slides/_rels/slide11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arget="../media/image106.jpeg" Type="http://schemas.openxmlformats.org/officeDocument/2006/relationships/image"/><Relationship Id="rId1" Target="../slideLayouts/slideLayout5.xml" Type="http://schemas.openxmlformats.org/officeDocument/2006/relationships/slideLayout"/></Relationships>
</file>

<file path=ppt/slides/_rels/slide118.xml.rels><?xml version="1.0" encoding="UTF-8" standalone="yes" ?><Relationships xmlns="http://schemas.openxmlformats.org/package/2006/relationships"><Relationship Id="rId3" Target="https://youtu.be/zi16ljmKsD4" TargetMode="External" Type="http://schemas.openxmlformats.org/officeDocument/2006/relationships/hyperlink"/><Relationship Id="rId2" Target="../media/image107.jpeg" Type="http://schemas.openxmlformats.org/officeDocument/2006/relationships/image"/><Relationship Id="rId1" Target="../slideLayouts/slideLayout5.xml" Type="http://schemas.openxmlformats.org/officeDocument/2006/relationships/slideLayout"/></Relationships>
</file>

<file path=ppt/slides/_rels/slide119.xml.rels><?xml version="1.0" encoding="UTF-8" standalone="yes" ?><Relationships xmlns="http://schemas.openxmlformats.org/package/2006/relationships"><Relationship Id="rId2" Target="../media/image108.jpeg" Type="http://schemas.openxmlformats.org/officeDocument/2006/relationships/image"/><Relationship Id="rId1" Target="../slideLayouts/slideLayout5.xml" Type="http://schemas.openxmlformats.org/officeDocument/2006/relationships/slideLayout"/></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arget="../media/image109.jpeg" Type="http://schemas.openxmlformats.org/officeDocument/2006/relationships/image"/><Relationship Id="rId1" Target="../slideLayouts/slideLayout4.xml" Type="http://schemas.openxmlformats.org/officeDocument/2006/relationships/slideLayout"/></Relationships>
</file>

<file path=ppt/slides/_rels/slide12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arget="../media/image111.jpeg" Type="http://schemas.openxmlformats.org/officeDocument/2006/relationships/image"/><Relationship Id="rId1" Target="../slideLayouts/slideLayout5.xml" Type="http://schemas.openxmlformats.org/officeDocument/2006/relationships/slideLayout"/></Relationships>
</file>

<file path=ppt/slides/_rels/slide123.xml.rels><?xml version="1.0" encoding="UTF-8" standalone="yes" ?><Relationships xmlns="http://schemas.openxmlformats.org/package/2006/relationships"><Relationship Id="rId3" Target="../media/image113.jpeg" Type="http://schemas.openxmlformats.org/officeDocument/2006/relationships/image"/><Relationship Id="rId2" Target="../media/image112.jpeg" Type="http://schemas.openxmlformats.org/officeDocument/2006/relationships/image"/><Relationship Id="rId1" Target="../slideLayouts/slideLayout5.xml" Type="http://schemas.openxmlformats.org/officeDocument/2006/relationships/slideLayout"/></Relationships>
</file>

<file path=ppt/slides/_rels/slide124.xml.rels><?xml version="1.0" encoding="UTF-8" standalone="yes" ?><Relationships xmlns="http://schemas.openxmlformats.org/package/2006/relationships"><Relationship Id="rId2" Target="../media/image114.jpeg" Type="http://schemas.openxmlformats.org/officeDocument/2006/relationships/image"/><Relationship Id="rId1" Target="../slideLayouts/slideLayout5.xml" Type="http://schemas.openxmlformats.org/officeDocument/2006/relationships/slideLayout"/></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arget="../media/image117.jpeg" Type="http://schemas.openxmlformats.org/officeDocument/2006/relationships/image"/><Relationship Id="rId1" Target="../slideLayouts/slideLayout2.xml" Type="http://schemas.openxmlformats.org/officeDocument/2006/relationships/slideLayout"/></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arget="../media/image119.jpeg" Type="http://schemas.openxmlformats.org/officeDocument/2006/relationships/image"/><Relationship Id="rId1" Target="../slideLayouts/slideLayout2.xml" Type="http://schemas.openxmlformats.org/officeDocument/2006/relationships/slideLayout"/></Relationships>
</file>

<file path=ppt/slides/_rels/slide145.xml.rels><?xml version="1.0" encoding="UTF-8" standalone="yes" ?><Relationships xmlns="http://schemas.openxmlformats.org/package/2006/relationships"><Relationship Id="rId3" Target="../media/image120.jpeg" Type="http://schemas.openxmlformats.org/officeDocument/2006/relationships/image"/><Relationship Id="rId2" Target="https://youtu.be/ltzy5vRmN8Q" TargetMode="External" Type="http://schemas.openxmlformats.org/officeDocument/2006/relationships/hyperlink"/><Relationship Id="rId1" Target="../slideLayouts/slideLayout2.xml" Type="http://schemas.openxmlformats.org/officeDocument/2006/relationships/slideLayout"/></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arget="../media/image121.jpeg" Type="http://schemas.openxmlformats.org/officeDocument/2006/relationships/image"/><Relationship Id="rId1" Target="../slideLayouts/slideLayout2.xml" Type="http://schemas.openxmlformats.org/officeDocument/2006/relationships/slideLayout"/></Relationships>
</file>

<file path=ppt/slides/_rels/slide14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arget="../media/image124.jpeg" Type="http://schemas.openxmlformats.org/officeDocument/2006/relationships/image"/><Relationship Id="rId1" Target="../slideLayouts/slideLayout2.xml" Type="http://schemas.openxmlformats.org/officeDocument/2006/relationships/slideLayout"/></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arget="../media/image11.jpeg" Type="http://schemas.openxmlformats.org/officeDocument/2006/relationships/image"/><Relationship Id="rId1" Target="../slideLayouts/slideLayout2.xml" Type="http://schemas.openxmlformats.org/officeDocument/2006/relationships/slideLayout"/></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seoi.ubc.ca/survey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arget="../media/image13.jpeg" Type="http://schemas.openxmlformats.org/officeDocument/2006/relationships/image"/><Relationship Id="rId1" Target="../slideLayouts/slideLayout5.xml" Type="http://schemas.openxmlformats.org/officeDocument/2006/relationships/slideLayout"/></Relationships>
</file>

<file path=ppt/slides/_rels/slide26.xml.rels><?xml version="1.0" encoding="UTF-8" standalone="yes" ?><Relationships xmlns="http://schemas.openxmlformats.org/package/2006/relationships"><Relationship Id="rId2" Target="../media/image14.jpeg" Type="http://schemas.openxmlformats.org/officeDocument/2006/relationships/image"/><Relationship Id="rId1" Target="../slideLayouts/slideLayout4.xml" Type="http://schemas.openxmlformats.org/officeDocument/2006/relationships/slideLayout"/></Relationships>
</file>

<file path=ppt/slides/_rels/slide27.xml.rels><?xml version="1.0" encoding="UTF-8" standalone="yes" ?><Relationships xmlns="http://schemas.openxmlformats.org/package/2006/relationships"><Relationship Id="rId2" Target="../media/image15.jpeg" Type="http://schemas.openxmlformats.org/officeDocument/2006/relationships/image"/><Relationship Id="rId1" Target="../slideLayouts/slideLayout5.xml" Type="http://schemas.openxmlformats.org/officeDocument/2006/relationships/slideLayout"/></Relationships>
</file>

<file path=ppt/slides/_rels/slide28.xml.rels><?xml version="1.0" encoding="UTF-8" standalone="yes" ?><Relationships xmlns="http://schemas.openxmlformats.org/package/2006/relationships"><Relationship Id="rId2" Target="../media/image16.jpeg" Type="http://schemas.openxmlformats.org/officeDocument/2006/relationships/image"/><Relationship Id="rId1" Target="../slideLayouts/slideLayout5.xml" Type="http://schemas.openxmlformats.org/officeDocument/2006/relationships/slideLayout"/></Relationships>
</file>

<file path=ppt/slides/_rels/slide29.xml.rels><?xml version="1.0" encoding="UTF-8" standalone="yes" ?><Relationships xmlns="http://schemas.openxmlformats.org/package/2006/relationships"><Relationship Id="rId2" Target="../media/image17.jpeg" Type="http://schemas.openxmlformats.org/officeDocument/2006/relationships/image"/><Relationship Id="rId1" Target="../slideLayouts/slideLayout5.xml" Type="http://schemas.openxmlformats.org/officeDocument/2006/relationships/slideLayout"/></Relationships>
</file>

<file path=ppt/slides/_rels/slide3.xml.rels><?xml version="1.0" encoding="UTF-8" standalone="yes" ?><Relationships xmlns="http://schemas.openxmlformats.org/package/2006/relationships"><Relationship Id="rId2" Target="../media/image5.jpeg" Type="http://schemas.openxmlformats.org/officeDocument/2006/relationships/image"/><Relationship Id="rId1" Target="../slideLayouts/slideLayout4.xml" Type="http://schemas.openxmlformats.org/officeDocument/2006/relationships/slideLayout"/></Relationships>
</file>

<file path=ppt/slides/_rels/slide30.xml.rels><?xml version="1.0" encoding="UTF-8" standalone="yes" ?><Relationships xmlns="http://schemas.openxmlformats.org/package/2006/relationships"><Relationship Id="rId2" Target="../media/image18.jpeg" Type="http://schemas.openxmlformats.org/officeDocument/2006/relationships/image"/><Relationship Id="rId1" Target="../slideLayouts/slideLayout5.xml" Type="http://schemas.openxmlformats.org/officeDocument/2006/relationships/slideLayout"/></Relationships>
</file>

<file path=ppt/slides/_rels/slide31.xml.rels><?xml version="1.0" encoding="UTF-8" standalone="yes" ?><Relationships xmlns="http://schemas.openxmlformats.org/package/2006/relationships"><Relationship Id="rId2" Target="../media/image19.jpeg" Type="http://schemas.openxmlformats.org/officeDocument/2006/relationships/image"/><Relationship Id="rId1" Target="../slideLayouts/slideLayout5.xml" Type="http://schemas.openxmlformats.org/officeDocument/2006/relationships/slideLayout"/></Relationships>
</file>

<file path=ppt/slides/_rels/slide32.xml.rels><?xml version="1.0" encoding="UTF-8" standalone="yes" ?><Relationships xmlns="http://schemas.openxmlformats.org/package/2006/relationships"><Relationship Id="rId2" Target="../media/image20.jpeg" Type="http://schemas.openxmlformats.org/officeDocument/2006/relationships/image"/><Relationship Id="rId1" Target="../slideLayouts/slideLayout5.xml" Type="http://schemas.openxmlformats.org/officeDocument/2006/relationships/slideLayout"/></Relationships>
</file>

<file path=ppt/slides/_rels/slide33.xml.rels><?xml version="1.0" encoding="UTF-8" standalone="yes" ?><Relationships xmlns="http://schemas.openxmlformats.org/package/2006/relationships"><Relationship Id="rId2" Target="../media/image21.jpeg" Type="http://schemas.openxmlformats.org/officeDocument/2006/relationships/image"/><Relationship Id="rId1" Target="../slideLayouts/slideLayout5.xml" Type="http://schemas.openxmlformats.org/officeDocument/2006/relationships/slideLayout"/></Relationships>
</file>

<file path=ppt/slides/_rels/slide34.xml.rels><?xml version="1.0" encoding="UTF-8" standalone="yes" ?><Relationships xmlns="http://schemas.openxmlformats.org/package/2006/relationships"><Relationship Id="rId2" Target="../media/image22.jpeg" Type="http://schemas.openxmlformats.org/officeDocument/2006/relationships/image"/><Relationship Id="rId1" Target="../slideLayouts/slideLayout5.xml" Type="http://schemas.openxmlformats.org/officeDocument/2006/relationships/slideLayout"/></Relationships>
</file>

<file path=ppt/slides/_rels/slide35.xml.rels><?xml version="1.0" encoding="UTF-8" standalone="yes" ?><Relationships xmlns="http://schemas.openxmlformats.org/package/2006/relationships"><Relationship Id="rId2" Target="../media/image23.jpeg" Type="http://schemas.openxmlformats.org/officeDocument/2006/relationships/image"/><Relationship Id="rId1" Target="../slideLayouts/slideLayout5.xml" Type="http://schemas.openxmlformats.org/officeDocument/2006/relationships/slideLayout"/></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arget="../media/image25.jpeg" Type="http://schemas.openxmlformats.org/officeDocument/2006/relationships/image"/><Relationship Id="rId1" Target="../slideLayouts/slideLayout5.xml" Type="http://schemas.openxmlformats.org/officeDocument/2006/relationships/slideLayout"/></Relationships>
</file>

<file path=ppt/slides/_rels/slide38.xml.rels><?xml version="1.0" encoding="UTF-8" standalone="yes" ?><Relationships xmlns="http://schemas.openxmlformats.org/package/2006/relationships"><Relationship Id="rId2" Target="../media/image26.jpeg" Type="http://schemas.openxmlformats.org/officeDocument/2006/relationships/image"/><Relationship Id="rId1" Target="../slideLayouts/slideLayout5.xml" Type="http://schemas.openxmlformats.org/officeDocument/2006/relationships/slideLayout"/></Relationships>
</file>

<file path=ppt/slides/_rels/slide39.xml.rels><?xml version="1.0" encoding="UTF-8" standalone="yes" ?><Relationships xmlns="http://schemas.openxmlformats.org/package/2006/relationships"><Relationship Id="rId2" Target="../media/image27.jpeg" Type="http://schemas.openxmlformats.org/officeDocument/2006/relationships/image"/><Relationship Id="rId1" Target="../slideLayouts/slideLayout5.xml" Type="http://schemas.openxmlformats.org/officeDocument/2006/relationships/slideLayout"/></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arget="../media/image29.jpeg" Type="http://schemas.openxmlformats.org/officeDocument/2006/relationships/image"/><Relationship Id="rId1" Target="../slideLayouts/slideLayout5.xml" Type="http://schemas.openxmlformats.org/officeDocument/2006/relationships/slideLayout"/></Relationships>
</file>

<file path=ppt/slides/_rels/slide42.xml.rels><?xml version="1.0" encoding="UTF-8" standalone="yes" ?><Relationships xmlns="http://schemas.openxmlformats.org/package/2006/relationships"><Relationship Id="rId2" Target="../media/image30.jpeg" Type="http://schemas.openxmlformats.org/officeDocument/2006/relationships/image"/><Relationship Id="rId1" Target="../slideLayouts/slideLayout5.xml" Type="http://schemas.openxmlformats.org/officeDocument/2006/relationships/slideLayout"/></Relationships>
</file>

<file path=ppt/slides/_rels/slide43.xml.rels><?xml version="1.0" encoding="UTF-8" standalone="yes" ?><Relationships xmlns="http://schemas.openxmlformats.org/package/2006/relationships"><Relationship Id="rId2" Target="../media/image31.jpeg" Type="http://schemas.openxmlformats.org/officeDocument/2006/relationships/image"/><Relationship Id="rId1" Target="../slideLayouts/slideLayout5.xml" Type="http://schemas.openxmlformats.org/officeDocument/2006/relationships/slideLayout"/></Relationships>
</file>

<file path=ppt/slides/_rels/slide44.xml.rels><?xml version="1.0" encoding="UTF-8" standalone="yes" ?><Relationships xmlns="http://schemas.openxmlformats.org/package/2006/relationships"><Relationship Id="rId2" Target="../media/image32.jpeg" Type="http://schemas.openxmlformats.org/officeDocument/2006/relationships/image"/><Relationship Id="rId1" Target="../slideLayouts/slideLayout5.xml" Type="http://schemas.openxmlformats.org/officeDocument/2006/relationships/slideLayout"/></Relationships>
</file>

<file path=ppt/slides/_rels/slide45.xml.rels><?xml version="1.0" encoding="UTF-8" standalone="yes" ?><Relationships xmlns="http://schemas.openxmlformats.org/package/2006/relationships"><Relationship Id="rId2" Target="../media/image33.jpeg" Type="http://schemas.openxmlformats.org/officeDocument/2006/relationships/image"/><Relationship Id="rId1" Target="../slideLayouts/slideLayout5.xml" Type="http://schemas.openxmlformats.org/officeDocument/2006/relationships/slideLayout"/></Relationships>
</file>

<file path=ppt/slides/_rels/slide46.xml.rels><?xml version="1.0" encoding="UTF-8" standalone="yes" ?><Relationships xmlns="http://schemas.openxmlformats.org/package/2006/relationships"><Relationship Id="rId2" Target="../media/image34.jpeg" Type="http://schemas.openxmlformats.org/officeDocument/2006/relationships/image"/><Relationship Id="rId1" Target="../slideLayouts/slideLayout5.xml" Type="http://schemas.openxmlformats.org/officeDocument/2006/relationships/slideLayout"/></Relationships>
</file>

<file path=ppt/slides/_rels/slide47.xml.rels><?xml version="1.0" encoding="UTF-8" standalone="yes" ?><Relationships xmlns="http://schemas.openxmlformats.org/package/2006/relationships"><Relationship Id="rId2" Target="../media/image35.jpeg" Type="http://schemas.openxmlformats.org/officeDocument/2006/relationships/image"/><Relationship Id="rId1" Target="../slideLayouts/slideLayout5.xml" Type="http://schemas.openxmlformats.org/officeDocument/2006/relationships/slideLayout"/></Relationships>
</file>

<file path=ppt/slides/_rels/slide48.xml.rels><?xml version="1.0" encoding="UTF-8" standalone="yes" ?><Relationships xmlns="http://schemas.openxmlformats.org/package/2006/relationships"><Relationship Id="rId2" Target="../media/image36.jpeg" Type="http://schemas.openxmlformats.org/officeDocument/2006/relationships/image"/><Relationship Id="rId1" Target="../slideLayouts/slideLayout5.xml" Type="http://schemas.openxmlformats.org/officeDocument/2006/relationships/slideLayout"/></Relationships>
</file>

<file path=ppt/slides/_rels/slide49.xml.rels><?xml version="1.0" encoding="UTF-8" standalone="yes" ?><Relationships xmlns="http://schemas.openxmlformats.org/package/2006/relationships"><Relationship Id="rId2" Target="../media/image37.jpeg" Type="http://schemas.openxmlformats.org/officeDocument/2006/relationships/image"/><Relationship Id="rId1" Target="../slideLayouts/slideLayout5.xml" Type="http://schemas.openxmlformats.org/officeDocument/2006/relationships/slideLayout"/></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arget="../media/image38.jpeg" Type="http://schemas.openxmlformats.org/officeDocument/2006/relationships/image"/><Relationship Id="rId1" Target="../slideLayouts/slideLayout5.xml" Type="http://schemas.openxmlformats.org/officeDocument/2006/relationships/slideLayout"/></Relationships>
</file>

<file path=ppt/slides/_rels/slide51.xml.rels><?xml version="1.0" encoding="UTF-8" standalone="yes" ?><Relationships xmlns="http://schemas.openxmlformats.org/package/2006/relationships"><Relationship Id="rId2" Target="../media/image39.jpeg" Type="http://schemas.openxmlformats.org/officeDocument/2006/relationships/image"/><Relationship Id="rId1" Target="../slideLayouts/slideLayout5.xml" Type="http://schemas.openxmlformats.org/officeDocument/2006/relationships/slideLayout"/></Relationships>
</file>

<file path=ppt/slides/_rels/slide52.xml.rels><?xml version="1.0" encoding="UTF-8" standalone="yes" ?><Relationships xmlns="http://schemas.openxmlformats.org/package/2006/relationships"><Relationship Id="rId2" Target="../media/image40.jpeg" Type="http://schemas.openxmlformats.org/officeDocument/2006/relationships/image"/><Relationship Id="rId1" Target="../slideLayouts/slideLayout5.xml" Type="http://schemas.openxmlformats.org/officeDocument/2006/relationships/slideLayout"/></Relationships>
</file>

<file path=ppt/slides/_rels/slide53.xml.rels><?xml version="1.0" encoding="UTF-8" standalone="yes" ?><Relationships xmlns="http://schemas.openxmlformats.org/package/2006/relationships"><Relationship Id="rId2" Target="../media/image41.jpeg" Type="http://schemas.openxmlformats.org/officeDocument/2006/relationships/image"/><Relationship Id="rId1" Target="../slideLayouts/slideLayout5.xml" Type="http://schemas.openxmlformats.org/officeDocument/2006/relationships/slideLayout"/></Relationships>
</file>

<file path=ppt/slides/_rels/slide54.xml.rels><?xml version="1.0" encoding="UTF-8" standalone="yes" ?><Relationships xmlns="http://schemas.openxmlformats.org/package/2006/relationships"><Relationship Id="rId2" Target="../media/image42.jpeg" Type="http://schemas.openxmlformats.org/officeDocument/2006/relationships/image"/><Relationship Id="rId1" Target="../slideLayouts/slideLayout5.xml" Type="http://schemas.openxmlformats.org/officeDocument/2006/relationships/slideLayout"/></Relationships>
</file>

<file path=ppt/slides/_rels/slide55.xml.rels><?xml version="1.0" encoding="UTF-8" standalone="yes" ?><Relationships xmlns="http://schemas.openxmlformats.org/package/2006/relationships"><Relationship Id="rId2" Target="../media/image43.jpeg" Type="http://schemas.openxmlformats.org/officeDocument/2006/relationships/image"/><Relationship Id="rId1" Target="../slideLayouts/slideLayout5.xml" Type="http://schemas.openxmlformats.org/officeDocument/2006/relationships/slideLayout"/></Relationships>
</file>

<file path=ppt/slides/_rels/slide56.xml.rels><?xml version="1.0" encoding="UTF-8" standalone="yes" ?><Relationships xmlns="http://schemas.openxmlformats.org/package/2006/relationships"><Relationship Id="rId2" Target="../media/image44.jpeg" Type="http://schemas.openxmlformats.org/officeDocument/2006/relationships/image"/><Relationship Id="rId1" Target="../slideLayouts/slideLayout5.xml" Type="http://schemas.openxmlformats.org/officeDocument/2006/relationships/slideLayout"/></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arget="../media/image46.jpeg" Type="http://schemas.openxmlformats.org/officeDocument/2006/relationships/image"/><Relationship Id="rId1" Target="../slideLayouts/slideLayout5.xml" Type="http://schemas.openxmlformats.org/officeDocument/2006/relationships/slideLayout"/></Relationships>
</file>

<file path=ppt/slides/_rels/slide59.xml.rels><?xml version="1.0" encoding="UTF-8" standalone="yes" ?><Relationships xmlns="http://schemas.openxmlformats.org/package/2006/relationships"><Relationship Id="rId2" Target="../media/image47.jpeg" Type="http://schemas.openxmlformats.org/officeDocument/2006/relationships/image"/><Relationship Id="rId1" Target="../slideLayouts/slideLayout5.xml" Type="http://schemas.openxmlformats.org/officeDocument/2006/relationships/slideLayout"/></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arget="../media/image48.jpeg" Type="http://schemas.openxmlformats.org/officeDocument/2006/relationships/image"/><Relationship Id="rId1" Target="../slideLayouts/slideLayout5.xml" Type="http://schemas.openxmlformats.org/officeDocument/2006/relationships/slideLayout"/></Relationships>
</file>

<file path=ppt/slides/_rels/slide61.xml.rels><?xml version="1.0" encoding="UTF-8" standalone="yes" ?><Relationships xmlns="http://schemas.openxmlformats.org/package/2006/relationships"><Relationship Id="rId2" Target="../media/image49.jpeg" Type="http://schemas.openxmlformats.org/officeDocument/2006/relationships/image"/><Relationship Id="rId1" Target="../slideLayouts/slideLayout5.xml" Type="http://schemas.openxmlformats.org/officeDocument/2006/relationships/slideLayout"/></Relationships>
</file>

<file path=ppt/slides/_rels/slide62.xml.rels><?xml version="1.0" encoding="UTF-8" standalone="yes" ?><Relationships xmlns="http://schemas.openxmlformats.org/package/2006/relationships"><Relationship Id="rId2" Target="../media/image50.jpeg" Type="http://schemas.openxmlformats.org/officeDocument/2006/relationships/image"/><Relationship Id="rId1" Target="../slideLayouts/slideLayout5.xml" Type="http://schemas.openxmlformats.org/officeDocument/2006/relationships/slideLayout"/></Relationships>
</file>

<file path=ppt/slides/_rels/slide63.xml.rels><?xml version="1.0" encoding="UTF-8" standalone="yes" ?><Relationships xmlns="http://schemas.openxmlformats.org/package/2006/relationships"><Relationship Id="rId2" Target="../media/image51.jpeg" Type="http://schemas.openxmlformats.org/officeDocument/2006/relationships/image"/><Relationship Id="rId1" Target="../slideLayouts/slideLayout5.xml" Type="http://schemas.openxmlformats.org/officeDocument/2006/relationships/slideLayout"/></Relationships>
</file>

<file path=ppt/slides/_rels/slide64.xml.rels><?xml version="1.0" encoding="UTF-8" standalone="yes" ?><Relationships xmlns="http://schemas.openxmlformats.org/package/2006/relationships"><Relationship Id="rId2" Target="../media/image52.jpeg" Type="http://schemas.openxmlformats.org/officeDocument/2006/relationships/image"/><Relationship Id="rId1" Target="../slideLayouts/slideLayout5.xml" Type="http://schemas.openxmlformats.org/officeDocument/2006/relationships/slideLayout"/></Relationships>
</file>

<file path=ppt/slides/_rels/slide65.xml.rels><?xml version="1.0" encoding="UTF-8" standalone="yes" ?><Relationships xmlns="http://schemas.openxmlformats.org/package/2006/relationships"><Relationship Id="rId2" Target="../media/image53.jpeg" Type="http://schemas.openxmlformats.org/officeDocument/2006/relationships/image"/><Relationship Id="rId1" Target="../slideLayouts/slideLayout5.xml" Type="http://schemas.openxmlformats.org/officeDocument/2006/relationships/slideLayout"/></Relationships>
</file>

<file path=ppt/slides/_rels/slide66.xml.rels><?xml version="1.0" encoding="UTF-8" standalone="yes" ?><Relationships xmlns="http://schemas.openxmlformats.org/package/2006/relationships"><Relationship Id="rId2" Target="../media/image54.jpeg" Type="http://schemas.openxmlformats.org/officeDocument/2006/relationships/image"/><Relationship Id="rId1" Target="../slideLayouts/slideLayout5.xml" Type="http://schemas.openxmlformats.org/officeDocument/2006/relationships/slideLayout"/></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arget="../media/image56.jpeg" Type="http://schemas.openxmlformats.org/officeDocument/2006/relationships/image"/><Relationship Id="rId1" Target="../slideLayouts/slideLayout5.xml" Type="http://schemas.openxmlformats.org/officeDocument/2006/relationships/slideLayout"/></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http://commlaw.allard.ubc.ca/"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arget="../media/image58.jpeg" Type="http://schemas.openxmlformats.org/officeDocument/2006/relationships/image"/><Relationship Id="rId1" Target="../slideLayouts/slideLayout5.xml" Type="http://schemas.openxmlformats.org/officeDocument/2006/relationships/slideLayout"/></Relationships>
</file>

<file path=ppt/slides/_rels/slide71.xml.rels><?xml version="1.0" encoding="UTF-8" standalone="yes" ?><Relationships xmlns="http://schemas.openxmlformats.org/package/2006/relationships"><Relationship Id="rId2" Target="../media/image59.jpeg" Type="http://schemas.openxmlformats.org/officeDocument/2006/relationships/image"/><Relationship Id="rId1" Target="../slideLayouts/slideLayout5.xml" Type="http://schemas.openxmlformats.org/officeDocument/2006/relationships/slideLayout"/></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arget="../media/image62.jpeg" Type="http://schemas.openxmlformats.org/officeDocument/2006/relationships/image"/><Relationship Id="rId1" Target="../slideLayouts/slideLayout5.xml" Type="http://schemas.openxmlformats.org/officeDocument/2006/relationships/slideLayout"/></Relationships>
</file>

<file path=ppt/slides/_rels/slide75.xml.rels><?xml version="1.0" encoding="UTF-8" standalone="yes" ?><Relationships xmlns="http://schemas.openxmlformats.org/package/2006/relationships"><Relationship Id="rId2" Target="../media/image63.jpeg" Type="http://schemas.openxmlformats.org/officeDocument/2006/relationships/image"/><Relationship Id="rId1" Target="../slideLayouts/slideLayout5.xml" Type="http://schemas.openxmlformats.org/officeDocument/2006/relationships/slideLayout"/></Relationships>
</file>

<file path=ppt/slides/_rels/slide76.xml.rels><?xml version="1.0" encoding="UTF-8" standalone="yes" ?><Relationships xmlns="http://schemas.openxmlformats.org/package/2006/relationships"><Relationship Id="rId2" Target="../media/image64.jpeg" Type="http://schemas.openxmlformats.org/officeDocument/2006/relationships/image"/><Relationship Id="rId1" Target="../slideLayouts/slideLayout5.xml" Type="http://schemas.openxmlformats.org/officeDocument/2006/relationships/slideLayout"/></Relationships>
</file>

<file path=ppt/slides/_rels/slide77.xml.rels><?xml version="1.0" encoding="UTF-8" standalone="yes" ?><Relationships xmlns="http://schemas.openxmlformats.org/package/2006/relationships"><Relationship Id="rId2" Target="../media/image65.jpeg" Type="http://schemas.openxmlformats.org/officeDocument/2006/relationships/image"/><Relationship Id="rId1" Target="../slideLayouts/slideLayout5.xml" Type="http://schemas.openxmlformats.org/officeDocument/2006/relationships/slideLayout"/></Relationships>
</file>

<file path=ppt/slides/_rels/slide78.xml.rels><?xml version="1.0" encoding="UTF-8" standalone="yes" ?><Relationships xmlns="http://schemas.openxmlformats.org/package/2006/relationships"><Relationship Id="rId2" Target="../media/image66.jpeg" Type="http://schemas.openxmlformats.org/officeDocument/2006/relationships/image"/><Relationship Id="rId1" Target="../slideLayouts/slideLayout5.xml" Type="http://schemas.openxmlformats.org/officeDocument/2006/relationships/slideLayout"/></Relationships>
</file>

<file path=ppt/slides/_rels/slide79.xml.rels><?xml version="1.0" encoding="UTF-8" standalone="yes" ?><Relationships xmlns="http://schemas.openxmlformats.org/package/2006/relationships"><Relationship Id="rId2" Target="../media/image67.jpeg" Type="http://schemas.openxmlformats.org/officeDocument/2006/relationships/image"/><Relationship Id="rId1" Target="../slideLayouts/slideLayout5.xml" Type="http://schemas.openxmlformats.org/officeDocument/2006/relationships/slideLayout"/></Relationships>
</file>

<file path=ppt/slides/_rels/slide8.xml.rels><?xml version="1.0" encoding="UTF-8" standalone="yes" ?><Relationships xmlns="http://schemas.openxmlformats.org/package/2006/relationships"><Relationship Id="rId2" Target="../media/image8.jpeg" Type="http://schemas.openxmlformats.org/officeDocument/2006/relationships/image"/><Relationship Id="rId1" Target="../slideLayouts/slideLayout5.xml" Type="http://schemas.openxmlformats.org/officeDocument/2006/relationships/slideLayout"/></Relationships>
</file>

<file path=ppt/slides/_rels/slide80.xml.rels><?xml version="1.0" encoding="UTF-8" standalone="yes" ?><Relationships xmlns="http://schemas.openxmlformats.org/package/2006/relationships"><Relationship Id="rId2" Target="../media/image68.jpeg" Type="http://schemas.openxmlformats.org/officeDocument/2006/relationships/image"/><Relationship Id="rId1" Target="../slideLayouts/slideLayout5.xml" Type="http://schemas.openxmlformats.org/officeDocument/2006/relationships/slideLayout"/></Relationships>
</file>

<file path=ppt/slides/_rels/slide81.xml.rels><?xml version="1.0" encoding="UTF-8" standalone="yes" ?><Relationships xmlns="http://schemas.openxmlformats.org/package/2006/relationships"><Relationship Id="rId2" Target="../media/image69.jpeg" Type="http://schemas.openxmlformats.org/officeDocument/2006/relationships/image"/><Relationship Id="rId1" Target="../slideLayouts/slideLayout5.xml" Type="http://schemas.openxmlformats.org/officeDocument/2006/relationships/slideLayout"/></Relationships>
</file>

<file path=ppt/slides/_rels/slide82.xml.rels><?xml version="1.0" encoding="UTF-8" standalone="yes" ?><Relationships xmlns="http://schemas.openxmlformats.org/package/2006/relationships"><Relationship Id="rId2" Target="../media/image70.jpeg" Type="http://schemas.openxmlformats.org/officeDocument/2006/relationships/image"/><Relationship Id="rId1" Target="../slideLayouts/slideLayout5.xml" Type="http://schemas.openxmlformats.org/officeDocument/2006/relationships/slideLayout"/></Relationships>
</file>

<file path=ppt/slides/_rels/slide83.xml.rels><?xml version="1.0" encoding="UTF-8" standalone="yes" ?><Relationships xmlns="http://schemas.openxmlformats.org/package/2006/relationships"><Relationship Id="rId2" Target="../media/image71.jpeg" Type="http://schemas.openxmlformats.org/officeDocument/2006/relationships/image"/><Relationship Id="rId1" Target="../slideLayouts/slideLayout5.xml" Type="http://schemas.openxmlformats.org/officeDocument/2006/relationships/slideLayout"/></Relationships>
</file>

<file path=ppt/slides/_rels/slide84.xml.rels><?xml version="1.0" encoding="UTF-8" standalone="yes" ?><Relationships xmlns="http://schemas.openxmlformats.org/package/2006/relationships"><Relationship Id="rId2" Target="../media/image72.jpeg" Type="http://schemas.openxmlformats.org/officeDocument/2006/relationships/image"/><Relationship Id="rId1" Target="../slideLayouts/slideLayout5.xml" Type="http://schemas.openxmlformats.org/officeDocument/2006/relationships/slideLayout"/></Relationships>
</file>

<file path=ppt/slides/_rels/slide85.xml.rels><?xml version="1.0" encoding="UTF-8" standalone="yes" ?><Relationships xmlns="http://schemas.openxmlformats.org/package/2006/relationships"><Relationship Id="rId2" Target="../media/image73.jpeg" Type="http://schemas.openxmlformats.org/officeDocument/2006/relationships/image"/><Relationship Id="rId1" Target="../slideLayouts/slideLayout5.xml" Type="http://schemas.openxmlformats.org/officeDocument/2006/relationships/slideLayout"/></Relationships>
</file>

<file path=ppt/slides/_rels/slide86.xml.rels><?xml version="1.0" encoding="UTF-8" standalone="yes" ?><Relationships xmlns="http://schemas.openxmlformats.org/package/2006/relationships"><Relationship Id="rId2" Target="../media/image74.jpeg" Type="http://schemas.openxmlformats.org/officeDocument/2006/relationships/image"/><Relationship Id="rId1" Target="../slideLayouts/slideLayout5.xml" Type="http://schemas.openxmlformats.org/officeDocument/2006/relationships/slideLayout"/></Relationships>
</file>

<file path=ppt/slides/_rels/slide87.xml.rels><?xml version="1.0" encoding="UTF-8" standalone="yes" ?><Relationships xmlns="http://schemas.openxmlformats.org/package/2006/relationships"><Relationship Id="rId2" Target="../media/image75.jpeg" Type="http://schemas.openxmlformats.org/officeDocument/2006/relationships/image"/><Relationship Id="rId1" Target="../slideLayouts/slideLayout5.xml" Type="http://schemas.openxmlformats.org/officeDocument/2006/relationships/slideLayout"/></Relationships>
</file>

<file path=ppt/slides/_rels/slide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arget="../media/image77.jpeg" Type="http://schemas.openxmlformats.org/officeDocument/2006/relationships/image"/><Relationship Id="rId1" Target="../slideLayouts/slideLayout5.xml" Type="http://schemas.openxmlformats.org/officeDocument/2006/relationships/slideLayout"/></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hyperlink" Target="http://cms.ubc.ca/" TargetMode="External"/><Relationship Id="rId1" Type="http://schemas.openxmlformats.org/officeDocument/2006/relationships/slideLayout" Target="../slideLayouts/slideLayout2.xml"/><Relationship Id="rId6" Type="http://schemas.openxmlformats.org/officeDocument/2006/relationships/image" Target="../media/image910.png"/><Relationship Id="rId5" Type="http://schemas.openxmlformats.org/officeDocument/2006/relationships/customXml" Target="../ink/ink2.xml"/><Relationship Id="rId4" Type="http://schemas.openxmlformats.org/officeDocument/2006/relationships/image" Target="../media/image84.png"/></Relationships>
</file>

<file path=ppt/slides/_rels/slide90.xml.rels><?xml version="1.0" encoding="UTF-8" standalone="yes" ?><Relationships xmlns="http://schemas.openxmlformats.org/package/2006/relationships"><Relationship Id="rId2" Target="../media/image78.jpeg" Type="http://schemas.openxmlformats.org/officeDocument/2006/relationships/image"/><Relationship Id="rId1" Target="../slideLayouts/slideLayout5.xml" Type="http://schemas.openxmlformats.org/officeDocument/2006/relationships/slideLayout"/></Relationships>
</file>

<file path=ppt/slides/_rels/slide91.xml.rels><?xml version="1.0" encoding="UTF-8" standalone="yes" ?><Relationships xmlns="http://schemas.openxmlformats.org/package/2006/relationships"><Relationship Id="rId2" Target="../media/image79.jpeg" Type="http://schemas.openxmlformats.org/officeDocument/2006/relationships/image"/><Relationship Id="rId1" Target="../slideLayouts/slideLayout5.xml" Type="http://schemas.openxmlformats.org/officeDocument/2006/relationships/slideLayout"/></Relationships>
</file>

<file path=ppt/slides/_rels/slide92.xml.rels><?xml version="1.0" encoding="UTF-8" standalone="yes" ?><Relationships xmlns="http://schemas.openxmlformats.org/package/2006/relationships"><Relationship Id="rId2" Target="../media/image80.jpeg" Type="http://schemas.openxmlformats.org/officeDocument/2006/relationships/image"/><Relationship Id="rId1" Target="../slideLayouts/slideLayout5.xml" Type="http://schemas.openxmlformats.org/officeDocument/2006/relationships/slideLayout"/></Relationships>
</file>

<file path=ppt/slides/_rels/slide93.xml.rels><?xml version="1.0" encoding="UTF-8" standalone="yes" ?><Relationships xmlns="http://schemas.openxmlformats.org/package/2006/relationships"><Relationship Id="rId2" Target="../media/image81.jpeg" Type="http://schemas.openxmlformats.org/officeDocument/2006/relationships/image"/><Relationship Id="rId1" Target="../slideLayouts/slideLayout5.xml" Type="http://schemas.openxmlformats.org/officeDocument/2006/relationships/slideLayout"/></Relationships>
</file>

<file path=ppt/slides/_rels/slide94.xml.rels><?xml version="1.0" encoding="UTF-8" standalone="yes" ?><Relationships xmlns="http://schemas.openxmlformats.org/package/2006/relationships"><Relationship Id="rId2" Target="../media/image82.jpeg" Type="http://schemas.openxmlformats.org/officeDocument/2006/relationships/image"/><Relationship Id="rId1" Target="../slideLayouts/slideLayout5.xml" Type="http://schemas.openxmlformats.org/officeDocument/2006/relationships/slideLayout"/></Relationships>
</file>

<file path=ppt/slides/_rels/slide95.xml.rels><?xml version="1.0" encoding="UTF-8" standalone="yes" ?><Relationships xmlns="http://schemas.openxmlformats.org/package/2006/relationships"><Relationship Id="rId2" Target="../media/image83.jpeg" Type="http://schemas.openxmlformats.org/officeDocument/2006/relationships/image"/><Relationship Id="rId1" Target="../slideLayouts/slideLayout5.xml" Type="http://schemas.openxmlformats.org/officeDocument/2006/relationships/slideLayout"/></Relationships>
</file>

<file path=ppt/slides/_rels/slide96.xml.rels><?xml version="1.0" encoding="UTF-8" standalone="yes" ?><Relationships xmlns="http://schemas.openxmlformats.org/package/2006/relationships"><Relationship Id="rId2" Target="../media/image85.jpeg" Type="http://schemas.openxmlformats.org/officeDocument/2006/relationships/image"/><Relationship Id="rId1" Target="../slideLayouts/slideLayout5.xml" Type="http://schemas.openxmlformats.org/officeDocument/2006/relationships/slideLayout"/></Relationships>
</file>

<file path=ppt/slides/_rels/slide97.xml.rels><?xml version="1.0" encoding="UTF-8" standalone="yes" ?><Relationships xmlns="http://schemas.openxmlformats.org/package/2006/relationships"><Relationship Id="rId2" Target="../media/image86.jpeg" Type="http://schemas.openxmlformats.org/officeDocument/2006/relationships/image"/><Relationship Id="rId1" Target="../slideLayouts/slideLayout5.xml" Type="http://schemas.openxmlformats.org/officeDocument/2006/relationships/slideLayout"/></Relationships>
</file>

<file path=ppt/slides/_rels/slide9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arget="../media/image88.jpeg" Type="http://schemas.openxmlformats.org/officeDocument/2006/relationships/image"/><Relationship Id="rId1" Target="../slideLayouts/slideLayout5.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51038"/>
          </a:xfrm>
        </p:spPr>
        <p:txBody>
          <a:bodyPr>
            <a:noAutofit/>
          </a:bodyPr>
          <a:lstStyle/>
          <a:p>
            <a:pPr algn="ctr"/>
            <a:br>
              <a:rPr lang="en-US" sz="4800" b="1" dirty="0">
                <a:solidFill>
                  <a:srgbClr val="FFFF00"/>
                </a:solidFill>
                <a:cs typeface="OCR A Std"/>
              </a:rPr>
            </a:br>
            <a:r>
              <a:rPr lang="en-US" sz="4400" b="1" i="1" dirty="0">
                <a:solidFill>
                  <a:srgbClr val="FFFF00"/>
                </a:solidFill>
              </a:rPr>
              <a:t>Broadcasting </a:t>
            </a:r>
            <a:r>
              <a:rPr lang="en-US" sz="4400" b="1" i="1" dirty="0">
                <a:solidFill>
                  <a:srgbClr val="FF0000"/>
                </a:solidFill>
              </a:rPr>
              <a:t>&amp;</a:t>
            </a:r>
            <a:r>
              <a:rPr lang="en-US" sz="4400" b="1" i="1" dirty="0">
                <a:solidFill>
                  <a:srgbClr val="FFFF00"/>
                </a:solidFill>
              </a:rPr>
              <a:t> Telecommunications</a:t>
            </a:r>
            <a:r>
              <a:rPr lang="en-US" sz="4400" b="1" i="1" dirty="0">
                <a:solidFill>
                  <a:srgbClr val="FF0000"/>
                </a:solidFill>
              </a:rPr>
              <a:t>:</a:t>
            </a:r>
            <a:br>
              <a:rPr lang="en-US" sz="4400" b="1" i="1" dirty="0">
                <a:solidFill>
                  <a:srgbClr val="FF0000"/>
                </a:solidFill>
              </a:rPr>
            </a:br>
            <a:r>
              <a:rPr lang="en-US" sz="4400" b="1" i="1" dirty="0">
                <a:solidFill>
                  <a:schemeClr val="bg1"/>
                </a:solidFill>
              </a:rPr>
              <a:t>Origins</a:t>
            </a:r>
            <a:r>
              <a:rPr lang="en-US" sz="4400" b="1" i="1" dirty="0">
                <a:solidFill>
                  <a:srgbClr val="FF0000"/>
                </a:solidFill>
              </a:rPr>
              <a:t>,</a:t>
            </a:r>
            <a:r>
              <a:rPr lang="en-US" sz="4400" b="1" i="1" dirty="0">
                <a:solidFill>
                  <a:schemeClr val="bg1"/>
                </a:solidFill>
              </a:rPr>
              <a:t> Policies</a:t>
            </a:r>
            <a:r>
              <a:rPr lang="en-US" sz="4400" b="1" i="1" dirty="0">
                <a:solidFill>
                  <a:srgbClr val="FF0000"/>
                </a:solidFill>
              </a:rPr>
              <a:t> &amp;</a:t>
            </a:r>
            <a:r>
              <a:rPr lang="en-US" sz="4400" b="1" i="1" dirty="0">
                <a:solidFill>
                  <a:schemeClr val="bg1"/>
                </a:solidFill>
              </a:rPr>
              <a:t> Law</a:t>
            </a:r>
            <a:r>
              <a:rPr lang="en-US" sz="4400" b="1" i="1" dirty="0">
                <a:solidFill>
                  <a:srgbClr val="FF0000"/>
                </a:solidFill>
              </a:rPr>
              <a:t> -</a:t>
            </a:r>
            <a:r>
              <a:rPr lang="en-US" sz="4400" b="1" i="1" dirty="0">
                <a:solidFill>
                  <a:schemeClr val="bg1"/>
                </a:solidFill>
              </a:rPr>
              <a:t> Part </a:t>
            </a:r>
            <a:r>
              <a:rPr lang="en-US" sz="4400" b="1" i="1" dirty="0">
                <a:solidFill>
                  <a:srgbClr val="FF0000"/>
                </a:solidFill>
              </a:rPr>
              <a:t>5</a:t>
            </a:r>
            <a:br>
              <a:rPr lang="en-US" sz="4800" b="1" dirty="0">
                <a:solidFill>
                  <a:srgbClr val="3366FF"/>
                </a:solidFill>
                <a:cs typeface="OCR A Std"/>
              </a:rPr>
            </a:br>
            <a:endParaRPr lang="en-US" sz="4800" b="1" dirty="0">
              <a:solidFill>
                <a:srgbClr val="3366FF"/>
              </a:solidFill>
              <a:latin typeface="+mn-lt"/>
              <a:cs typeface="Times New Roman"/>
            </a:endParaRPr>
          </a:p>
        </p:txBody>
      </p:sp>
      <p:sp>
        <p:nvSpPr>
          <p:cNvPr id="3" name="Content Placeholder 2"/>
          <p:cNvSpPr>
            <a:spLocks noGrp="1"/>
          </p:cNvSpPr>
          <p:nvPr>
            <p:ph sz="quarter" idx="4294967295"/>
          </p:nvPr>
        </p:nvSpPr>
        <p:spPr>
          <a:xfrm>
            <a:off x="498475" y="2201863"/>
            <a:ext cx="8645525" cy="3897312"/>
          </a:xfrm>
        </p:spPr>
        <p:txBody>
          <a:bodyPr>
            <a:normAutofit/>
          </a:bodyPr>
          <a:lstStyle/>
          <a:p>
            <a:pPr marL="0" indent="0">
              <a:buNone/>
            </a:pPr>
            <a:r>
              <a:rPr lang="en-US" sz="2200" b="1">
                <a:solidFill>
                  <a:srgbClr val="CCFFCC"/>
                </a:solidFill>
                <a:cs typeface="Lucida Console"/>
              </a:rPr>
              <a:t>Talk </a:t>
            </a:r>
            <a:r>
              <a:rPr lang="en-US" sz="2200" b="1">
                <a:solidFill>
                  <a:srgbClr val="FF0000"/>
                </a:solidFill>
                <a:cs typeface="Lucida Console"/>
              </a:rPr>
              <a:t>12</a:t>
            </a:r>
            <a:endParaRPr lang="en-US" sz="2200" b="1" dirty="0">
              <a:solidFill>
                <a:srgbClr val="FF0000"/>
              </a:solidFill>
              <a:cs typeface="Lucida Console"/>
            </a:endParaRPr>
          </a:p>
          <a:p>
            <a:pPr marL="0" indent="0">
              <a:buNone/>
            </a:pPr>
            <a:r>
              <a:rPr lang="en-US" sz="2200" b="1" dirty="0">
                <a:solidFill>
                  <a:srgbClr val="CCFFCC"/>
                </a:solidFill>
                <a:cs typeface="Lucida Console"/>
              </a:rPr>
              <a:t>LAW 424 001</a:t>
            </a:r>
          </a:p>
          <a:p>
            <a:pPr marL="0" indent="0">
              <a:buNone/>
            </a:pPr>
            <a:r>
              <a:rPr lang="en-US" sz="2200" b="1" dirty="0">
                <a:solidFill>
                  <a:srgbClr val="CCFFCC"/>
                </a:solidFill>
                <a:cs typeface="Lucida Console"/>
              </a:rPr>
              <a:t>Communications Law </a:t>
            </a:r>
          </a:p>
          <a:p>
            <a:pPr marL="0" indent="0">
              <a:buNone/>
            </a:pPr>
            <a:r>
              <a:rPr lang="en-US" sz="2200" b="1" dirty="0">
                <a:solidFill>
                  <a:srgbClr val="CCFFCC"/>
                </a:solidFill>
                <a:cs typeface="Lucida Console"/>
              </a:rPr>
              <a:t>Allard School of Law</a:t>
            </a:r>
            <a:r>
              <a:rPr lang="en-US" sz="2200" b="1" dirty="0">
                <a:solidFill>
                  <a:srgbClr val="FF0000"/>
                </a:solidFill>
                <a:cs typeface="Lucida Console"/>
              </a:rPr>
              <a:t>,</a:t>
            </a:r>
            <a:r>
              <a:rPr lang="en-US" sz="2200" b="1" dirty="0">
                <a:solidFill>
                  <a:srgbClr val="CCFFCC"/>
                </a:solidFill>
                <a:cs typeface="Lucida Console"/>
              </a:rPr>
              <a:t> UBC</a:t>
            </a:r>
          </a:p>
          <a:p>
            <a:pPr marL="0" indent="0">
              <a:buNone/>
            </a:pPr>
            <a:r>
              <a:rPr lang="en-US" sz="2200" b="1" dirty="0">
                <a:solidFill>
                  <a:srgbClr val="CCFFCC"/>
                </a:solidFill>
                <a:cs typeface="Lucida Console"/>
              </a:rPr>
              <a:t>Spring</a:t>
            </a:r>
            <a:r>
              <a:rPr lang="en-US" sz="2200" b="1" dirty="0">
                <a:solidFill>
                  <a:srgbClr val="FF0000"/>
                </a:solidFill>
                <a:cs typeface="Lucida Console"/>
              </a:rPr>
              <a:t>,</a:t>
            </a:r>
            <a:r>
              <a:rPr lang="en-US" sz="2200" b="1" dirty="0">
                <a:solidFill>
                  <a:srgbClr val="CCFFCC"/>
                </a:solidFill>
                <a:cs typeface="Lucida Console"/>
              </a:rPr>
              <a:t> 2022</a:t>
            </a:r>
            <a:endParaRPr lang="en-US" sz="2200" b="1" dirty="0">
              <a:solidFill>
                <a:schemeClr val="bg1"/>
              </a:solidFill>
              <a:latin typeface="+mn-lt"/>
              <a:cs typeface="Lucida Console"/>
            </a:endParaRPr>
          </a:p>
          <a:p>
            <a:pPr marL="0" indent="0">
              <a:buNone/>
            </a:pPr>
            <a:endParaRPr lang="en-US" sz="1400" dirty="0">
              <a:solidFill>
                <a:srgbClr val="FFFFFF"/>
              </a:solidFill>
              <a:latin typeface="+mn-lt"/>
              <a:cs typeface="Lucida Console"/>
            </a:endParaRPr>
          </a:p>
          <a:p>
            <a:pPr marL="0" indent="0">
              <a:buNone/>
            </a:pPr>
            <a:endParaRPr lang="en-US" sz="1400" dirty="0">
              <a:solidFill>
                <a:srgbClr val="FFFFFF"/>
              </a:solidFill>
              <a:latin typeface="+mn-lt"/>
              <a:cs typeface="Lucida Console"/>
            </a:endParaRPr>
          </a:p>
          <a:p>
            <a:pPr marL="0" indent="0">
              <a:buNone/>
            </a:pPr>
            <a:r>
              <a:rPr lang="en-US" sz="1600" dirty="0">
                <a:solidFill>
                  <a:srgbClr val="FFFFFF"/>
                </a:solidFill>
                <a:latin typeface="+mn-lt"/>
                <a:cs typeface="Lucida Console"/>
              </a:rPr>
              <a:t>Jon Festinger Q.C.</a:t>
            </a:r>
          </a:p>
          <a:p>
            <a:pPr marL="0" indent="0">
              <a:buNone/>
            </a:pPr>
            <a:r>
              <a:rPr lang="en-US" sz="1600" dirty="0">
                <a:solidFill>
                  <a:srgbClr val="FFFFFF"/>
                </a:solidFill>
                <a:latin typeface="+mn-lt"/>
                <a:cs typeface="Lucida Console"/>
              </a:rPr>
              <a:t>Centre for Digital Media</a:t>
            </a:r>
          </a:p>
          <a:p>
            <a:pPr marL="0" indent="0">
              <a:buNone/>
            </a:pPr>
            <a:r>
              <a:rPr lang="en-CA" sz="1600" dirty="0">
                <a:solidFill>
                  <a:srgbClr val="FFFFFF"/>
                </a:solidFill>
                <a:latin typeface="+mn-lt"/>
                <a:cs typeface="Lucida Console"/>
              </a:rPr>
              <a:t>QMUL School of Law (CCLS)</a:t>
            </a:r>
            <a:endParaRPr lang="en-US" sz="1600" dirty="0">
              <a:solidFill>
                <a:srgbClr val="FFFFFF"/>
              </a:solidFill>
              <a:latin typeface="+mn-lt"/>
              <a:cs typeface="Lucida Console"/>
            </a:endParaRPr>
          </a:p>
          <a:p>
            <a:pPr marL="0" indent="0">
              <a:buNone/>
            </a:pPr>
            <a:r>
              <a:rPr lang="en-US" sz="1600" dirty="0">
                <a:solidFill>
                  <a:srgbClr val="FFFFFF"/>
                </a:solidFill>
                <a:latin typeface="+mn-lt"/>
                <a:cs typeface="Lucida Console"/>
              </a:rPr>
              <a:t>Whiteboard Law</a:t>
            </a:r>
          </a:p>
          <a:p>
            <a:pPr marL="0" indent="0">
              <a:buNone/>
            </a:pPr>
            <a:r>
              <a:rPr lang="en-US" sz="1600" dirty="0">
                <a:solidFill>
                  <a:srgbClr val="FFFF00"/>
                </a:solidFill>
                <a:latin typeface="+mn-lt"/>
                <a:cs typeface="Lucida Console"/>
                <a:hlinkClick r:id="rId4"/>
              </a:rPr>
              <a:t>http://commlaw.allard.ubc</a:t>
            </a:r>
            <a:r>
              <a:rPr lang="en-US" sz="1600" dirty="0">
                <a:solidFill>
                  <a:srgbClr val="FFFF00"/>
                </a:solidFill>
                <a:latin typeface="+mn-lt"/>
                <a:cs typeface="Lucida Console"/>
              </a:rPr>
              <a:t> </a:t>
            </a:r>
          </a:p>
          <a:p>
            <a:pPr marL="0" indent="0">
              <a:buNone/>
            </a:pPr>
            <a:r>
              <a:rPr lang="en-US" sz="1600" dirty="0">
                <a:solidFill>
                  <a:srgbClr val="FFFFFF"/>
                </a:solidFill>
                <a:latin typeface="+mn-lt"/>
                <a:cs typeface="Lucida Console"/>
              </a:rPr>
              <a:t>@</a:t>
            </a:r>
            <a:r>
              <a:rPr lang="en-US" sz="1600" dirty="0" err="1">
                <a:solidFill>
                  <a:srgbClr val="FFFFFF"/>
                </a:solidFill>
                <a:latin typeface="+mn-lt"/>
                <a:cs typeface="Lucida Console"/>
              </a:rPr>
              <a:t>jonfestinger</a:t>
            </a:r>
            <a:endParaRPr lang="en-US" sz="1600" dirty="0">
              <a:solidFill>
                <a:srgbClr val="FFFFFF"/>
              </a:solidFill>
              <a:latin typeface="+mn-lt"/>
              <a:cs typeface="Lucida Console"/>
            </a:endParaRPr>
          </a:p>
          <a:p>
            <a:pPr marL="0" indent="0">
              <a:buNone/>
            </a:pPr>
            <a:r>
              <a:rPr lang="en-US" sz="1600" dirty="0">
                <a:solidFill>
                  <a:srgbClr val="FFFF00"/>
                </a:solidFill>
                <a:latin typeface="+mn-lt"/>
                <a:cs typeface="Lucida Console"/>
                <a:hlinkClick r:id="rId5"/>
              </a:rPr>
              <a:t>jon_festinger@thecdm.ca</a:t>
            </a:r>
            <a:endParaRPr lang="en-US" sz="1600" dirty="0">
              <a:solidFill>
                <a:srgbClr val="FFFF00"/>
              </a:solidFill>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22429" y="3631800"/>
            <a:ext cx="2384718" cy="1858747"/>
          </a:xfrm>
          <a:prstGeom prst="rect">
            <a:avLst/>
          </a:prstGeom>
        </p:spPr>
      </p:pic>
    </p:spTree>
    <p:extLst>
      <p:ext uri="{BB962C8B-B14F-4D97-AF65-F5344CB8AC3E}">
        <p14:creationId xmlns:p14="http://schemas.microsoft.com/office/powerpoint/2010/main" val="191566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DF4F-3563-A243-A43B-1352FF21F524}"/>
              </a:ext>
            </a:extLst>
          </p:cNvPr>
          <p:cNvSpPr>
            <a:spLocks noGrp="1"/>
          </p:cNvSpPr>
          <p:nvPr>
            <p:ph type="ctrTitle"/>
          </p:nvPr>
        </p:nvSpPr>
        <p:spPr>
          <a:xfrm>
            <a:off x="416706" y="1889297"/>
            <a:ext cx="8229600" cy="1016000"/>
          </a:xfrm>
        </p:spPr>
        <p:txBody>
          <a:bodyPr>
            <a:normAutofit fontScale="90000"/>
          </a:bodyPr>
          <a:lstStyle/>
          <a:p>
            <a:pPr algn="ctr"/>
            <a:r>
              <a:rPr lang="en-US" dirty="0">
                <a:solidFill>
                  <a:srgbClr val="FF0000"/>
                </a:solidFill>
              </a:rPr>
              <a:t>Most </a:t>
            </a:r>
            <a:r>
              <a:rPr lang="en-US" dirty="0">
                <a:solidFill>
                  <a:srgbClr val="FFFF00"/>
                </a:solidFill>
              </a:rPr>
              <a:t>everyone should be registered</a:t>
            </a:r>
            <a:r>
              <a:rPr lang="en-US" dirty="0">
                <a:solidFill>
                  <a:srgbClr val="FF0000"/>
                </a:solidFill>
              </a:rPr>
              <a:t>!!!</a:t>
            </a:r>
          </a:p>
        </p:txBody>
      </p:sp>
      <p:sp>
        <p:nvSpPr>
          <p:cNvPr id="3" name="Subtitle 2">
            <a:extLst>
              <a:ext uri="{FF2B5EF4-FFF2-40B4-BE49-F238E27FC236}">
                <a16:creationId xmlns:a16="http://schemas.microsoft.com/office/drawing/2014/main" id="{382F64A1-01C9-2F4C-AE18-60DEB28BF6C5}"/>
              </a:ext>
            </a:extLst>
          </p:cNvPr>
          <p:cNvSpPr>
            <a:spLocks noGrp="1"/>
          </p:cNvSpPr>
          <p:nvPr>
            <p:ph type="subTitle" idx="1"/>
          </p:nvPr>
        </p:nvSpPr>
        <p:spPr>
          <a:xfrm>
            <a:off x="416706" y="3254436"/>
            <a:ext cx="8229600" cy="1197050"/>
          </a:xfrm>
        </p:spPr>
        <p:txBody>
          <a:bodyPr>
            <a:normAutofit/>
          </a:bodyPr>
          <a:lstStyle/>
          <a:p>
            <a:pPr algn="ctr"/>
            <a:r>
              <a:rPr lang="en-US" sz="4000" dirty="0">
                <a:solidFill>
                  <a:schemeClr val="bg1"/>
                </a:solidFill>
              </a:rPr>
              <a:t>Please double</a:t>
            </a:r>
            <a:r>
              <a:rPr lang="en-US" sz="4000" dirty="0">
                <a:solidFill>
                  <a:srgbClr val="FF0000"/>
                </a:solidFill>
              </a:rPr>
              <a:t>-</a:t>
            </a:r>
            <a:r>
              <a:rPr lang="en-US" sz="4000" dirty="0">
                <a:solidFill>
                  <a:schemeClr val="bg1"/>
                </a:solidFill>
              </a:rPr>
              <a:t>check and let me know if there is a problem</a:t>
            </a:r>
            <a:r>
              <a:rPr lang="en-US" sz="4000" dirty="0">
                <a:solidFill>
                  <a:srgbClr val="FF0000"/>
                </a:solidFill>
              </a:rPr>
              <a:t>.</a:t>
            </a:r>
          </a:p>
        </p:txBody>
      </p:sp>
    </p:spTree>
    <p:extLst>
      <p:ext uri="{BB962C8B-B14F-4D97-AF65-F5344CB8AC3E}">
        <p14:creationId xmlns:p14="http://schemas.microsoft.com/office/powerpoint/2010/main" val="30300536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9EBE8383-3882-AF46-A621-C66BD6FDB6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6478" y="161364"/>
            <a:ext cx="4891043" cy="5546418"/>
          </a:xfrm>
          <a:prstGeom prst="rect">
            <a:avLst/>
          </a:prstGeom>
        </p:spPr>
      </p:pic>
    </p:spTree>
    <p:extLst>
      <p:ext uri="{BB962C8B-B14F-4D97-AF65-F5344CB8AC3E}">
        <p14:creationId xmlns:p14="http://schemas.microsoft.com/office/powerpoint/2010/main" val="38456170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0CCDDF86-F05A-254A-8B88-7AA17A4BF5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5500" y="153681"/>
            <a:ext cx="4832999" cy="5624713"/>
          </a:xfrm>
          <a:prstGeom prst="rect">
            <a:avLst/>
          </a:prstGeom>
        </p:spPr>
      </p:pic>
    </p:spTree>
    <p:extLst>
      <p:ext uri="{BB962C8B-B14F-4D97-AF65-F5344CB8AC3E}">
        <p14:creationId xmlns:p14="http://schemas.microsoft.com/office/powerpoint/2010/main" val="36929457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EB601C3-87D7-F147-A8C8-E1ECF80192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6195" y="609033"/>
            <a:ext cx="7791610" cy="4687937"/>
          </a:xfrm>
          <a:prstGeom prst="rect">
            <a:avLst/>
          </a:prstGeom>
        </p:spPr>
      </p:pic>
    </p:spTree>
    <p:extLst>
      <p:ext uri="{BB962C8B-B14F-4D97-AF65-F5344CB8AC3E}">
        <p14:creationId xmlns:p14="http://schemas.microsoft.com/office/powerpoint/2010/main" val="17868801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4A1F2A9-629C-C94C-9683-A2B2BE0240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59175" y="122944"/>
            <a:ext cx="3825649" cy="5547872"/>
          </a:xfrm>
          <a:prstGeom prst="rect">
            <a:avLst/>
          </a:prstGeom>
        </p:spPr>
      </p:pic>
    </p:spTree>
    <p:extLst>
      <p:ext uri="{BB962C8B-B14F-4D97-AF65-F5344CB8AC3E}">
        <p14:creationId xmlns:p14="http://schemas.microsoft.com/office/powerpoint/2010/main" val="36513429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9FBD44F-A944-074A-9A49-628D125671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8273" y="69156"/>
            <a:ext cx="4527454" cy="5678501"/>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C8DE091-BDCD-9943-B9AF-970E91444FBC}"/>
                  </a:ext>
                </a:extLst>
              </p14:cNvPr>
              <p14:cNvContentPartPr/>
              <p14:nvPr/>
            </p14:nvContentPartPr>
            <p14:xfrm>
              <a:off x="2427135" y="5036745"/>
              <a:ext cx="2922840" cy="540000"/>
            </p14:xfrm>
          </p:contentPart>
        </mc:Choice>
        <mc:Fallback xmlns="">
          <p:pic>
            <p:nvPicPr>
              <p:cNvPr id="2" name="Ink 1">
                <a:extLst>
                  <a:ext uri="{FF2B5EF4-FFF2-40B4-BE49-F238E27FC236}">
                    <a16:creationId xmlns:a16="http://schemas.microsoft.com/office/drawing/2014/main" id="{EC8DE091-BDCD-9943-B9AF-970E91444FBC}"/>
                  </a:ext>
                </a:extLst>
              </p:cNvPr>
              <p:cNvPicPr/>
              <p:nvPr/>
            </p:nvPicPr>
            <p:blipFill>
              <a:blip r:embed="rId4"/>
              <a:stretch>
                <a:fillRect/>
              </a:stretch>
            </p:blipFill>
            <p:spPr>
              <a:xfrm>
                <a:off x="2422815" y="5032425"/>
                <a:ext cx="2931480" cy="548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AEE170A-6837-C546-92FF-788F453F4ADD}"/>
                  </a:ext>
                </a:extLst>
              </p14:cNvPr>
              <p14:cNvContentPartPr/>
              <p14:nvPr/>
            </p14:nvContentPartPr>
            <p14:xfrm>
              <a:off x="2396175" y="4852425"/>
              <a:ext cx="4257720" cy="703440"/>
            </p14:xfrm>
          </p:contentPart>
        </mc:Choice>
        <mc:Fallback xmlns="">
          <p:pic>
            <p:nvPicPr>
              <p:cNvPr id="4" name="Ink 3">
                <a:extLst>
                  <a:ext uri="{FF2B5EF4-FFF2-40B4-BE49-F238E27FC236}">
                    <a16:creationId xmlns:a16="http://schemas.microsoft.com/office/drawing/2014/main" id="{EAEE170A-6837-C546-92FF-788F453F4ADD}"/>
                  </a:ext>
                </a:extLst>
              </p:cNvPr>
              <p:cNvPicPr/>
              <p:nvPr/>
            </p:nvPicPr>
            <p:blipFill>
              <a:blip r:embed="rId6"/>
              <a:stretch>
                <a:fillRect/>
              </a:stretch>
            </p:blipFill>
            <p:spPr>
              <a:xfrm>
                <a:off x="2391855" y="4848105"/>
                <a:ext cx="4266360" cy="712080"/>
              </a:xfrm>
              <a:prstGeom prst="rect">
                <a:avLst/>
              </a:prstGeom>
            </p:spPr>
          </p:pic>
        </mc:Fallback>
      </mc:AlternateContent>
    </p:spTree>
    <p:extLst>
      <p:ext uri="{BB962C8B-B14F-4D97-AF65-F5344CB8AC3E}">
        <p14:creationId xmlns:p14="http://schemas.microsoft.com/office/powerpoint/2010/main" val="18944050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6E407AFE-C728-CA49-83B1-52F0CF4901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9106" y="192100"/>
            <a:ext cx="4492563" cy="5497708"/>
          </a:xfrm>
          <a:prstGeom prst="rect">
            <a:avLst/>
          </a:prstGeom>
        </p:spPr>
      </p:pic>
    </p:spTree>
    <p:extLst>
      <p:ext uri="{BB962C8B-B14F-4D97-AF65-F5344CB8AC3E}">
        <p14:creationId xmlns:p14="http://schemas.microsoft.com/office/powerpoint/2010/main" val="37088252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0C64E79C-5D44-714E-8D63-5932CB01EE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8061" y="130629"/>
            <a:ext cx="3407878" cy="5570924"/>
          </a:xfrm>
          <a:prstGeom prst="rect">
            <a:avLst/>
          </a:prstGeom>
        </p:spPr>
      </p:pic>
    </p:spTree>
    <p:extLst>
      <p:ext uri="{BB962C8B-B14F-4D97-AF65-F5344CB8AC3E}">
        <p14:creationId xmlns:p14="http://schemas.microsoft.com/office/powerpoint/2010/main" val="23468060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934E2C4E-45A6-5045-BDCE-8242E2DE91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20387" y="215153"/>
            <a:ext cx="3103226" cy="5524820"/>
          </a:xfrm>
          <a:prstGeom prst="rect">
            <a:avLst/>
          </a:prstGeom>
        </p:spPr>
      </p:pic>
    </p:spTree>
    <p:extLst>
      <p:ext uri="{BB962C8B-B14F-4D97-AF65-F5344CB8AC3E}">
        <p14:creationId xmlns:p14="http://schemas.microsoft.com/office/powerpoint/2010/main" val="1373189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eries of teapots&#10;&#10;Description automatically generated with low confidence">
            <a:extLst>
              <a:ext uri="{FF2B5EF4-FFF2-40B4-BE49-F238E27FC236}">
                <a16:creationId xmlns:a16="http://schemas.microsoft.com/office/drawing/2014/main" id="{3A586F65-C2B7-EA4C-BF7E-4D15527B76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5986" y="187287"/>
            <a:ext cx="3572028" cy="5486400"/>
          </a:xfrm>
          <a:prstGeom prst="rect">
            <a:avLst/>
          </a:prstGeom>
        </p:spPr>
      </p:pic>
    </p:spTree>
    <p:extLst>
      <p:ext uri="{BB962C8B-B14F-4D97-AF65-F5344CB8AC3E}">
        <p14:creationId xmlns:p14="http://schemas.microsoft.com/office/powerpoint/2010/main" val="35356324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08DD231F-06DB-0944-9E7A-2354B2CDEFC0}"/>
              </a:ext>
            </a:extLst>
          </p:cNvPr>
          <p:cNvPicPr>
            <a:picLocks noChangeAspect="1"/>
          </p:cNvPicPr>
          <p:nvPr/>
        </p:nvPicPr>
        <p:blipFill>
          <a:blip r:embed="rId2"/>
          <a:stretch>
            <a:fillRect/>
          </a:stretch>
        </p:blipFill>
        <p:spPr>
          <a:xfrm>
            <a:off x="1092297" y="286439"/>
            <a:ext cx="6959406" cy="5310742"/>
          </a:xfrm>
          <a:prstGeom prst="rect">
            <a:avLst/>
          </a:prstGeom>
        </p:spPr>
      </p:pic>
    </p:spTree>
    <p:extLst>
      <p:ext uri="{BB962C8B-B14F-4D97-AF65-F5344CB8AC3E}">
        <p14:creationId xmlns:p14="http://schemas.microsoft.com/office/powerpoint/2010/main" val="3040136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15044"/>
          </a:xfrm>
        </p:spPr>
        <p:txBody>
          <a:bodyPr>
            <a:normAutofit/>
          </a:bodyPr>
          <a:lstStyle/>
          <a:p>
            <a:pPr algn="ctr"/>
            <a:r>
              <a:rPr lang="en-US" sz="4400" b="1" dirty="0">
                <a:solidFill>
                  <a:srgbClr val="FFFF00"/>
                </a:solidFill>
              </a:rPr>
              <a:t>Anything </a:t>
            </a:r>
            <a:r>
              <a:rPr lang="en-US" sz="4400" b="1" dirty="0">
                <a:solidFill>
                  <a:schemeClr val="bg1"/>
                </a:solidFill>
              </a:rPr>
              <a:t>&amp;</a:t>
            </a:r>
            <a:r>
              <a:rPr lang="en-US" sz="4400" b="1" dirty="0">
                <a:solidFill>
                  <a:srgbClr val="FFFF00"/>
                </a:solidFill>
              </a:rPr>
              <a:t> everything </a:t>
            </a:r>
            <a:r>
              <a:rPr lang="en-US" sz="4400" b="1" dirty="0">
                <a:solidFill>
                  <a:srgbClr val="92D050"/>
                </a:solidFill>
              </a:rPr>
              <a:t>can be done via email</a:t>
            </a:r>
            <a:r>
              <a:rPr lang="en-US" sz="4400" b="1" dirty="0">
                <a:solidFill>
                  <a:srgbClr val="FFFF00"/>
                </a:solidFill>
              </a:rPr>
              <a:t> if you prefer</a:t>
            </a:r>
          </a:p>
        </p:txBody>
      </p:sp>
      <p:pic>
        <p:nvPicPr>
          <p:cNvPr id="6" name="Content Placeholder 5"/>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864426" y="2066307"/>
            <a:ext cx="5415147" cy="3384467"/>
          </a:xfrm>
        </p:spPr>
      </p:pic>
    </p:spTree>
    <p:extLst>
      <p:ext uri="{BB962C8B-B14F-4D97-AF65-F5344CB8AC3E}">
        <p14:creationId xmlns:p14="http://schemas.microsoft.com/office/powerpoint/2010/main" val="15199128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03DD4B04-AD50-4E4C-8EFE-3156DF8746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5909" y="198303"/>
            <a:ext cx="2712182" cy="5464366"/>
          </a:xfrm>
          <a:prstGeom prst="rect">
            <a:avLst/>
          </a:prstGeom>
        </p:spPr>
      </p:pic>
    </p:spTree>
    <p:extLst>
      <p:ext uri="{BB962C8B-B14F-4D97-AF65-F5344CB8AC3E}">
        <p14:creationId xmlns:p14="http://schemas.microsoft.com/office/powerpoint/2010/main" val="17419145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eapot on a white background&#10;&#10;Description automatically generated with low confidence">
            <a:extLst>
              <a:ext uri="{FF2B5EF4-FFF2-40B4-BE49-F238E27FC236}">
                <a16:creationId xmlns:a16="http://schemas.microsoft.com/office/drawing/2014/main" id="{0BB50C30-3765-3A46-B2F6-AA167E9B7B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71557" y="121186"/>
            <a:ext cx="2400886" cy="5640636"/>
          </a:xfrm>
          <a:prstGeom prst="rect">
            <a:avLst/>
          </a:prstGeom>
        </p:spPr>
      </p:pic>
    </p:spTree>
    <p:extLst>
      <p:ext uri="{BB962C8B-B14F-4D97-AF65-F5344CB8AC3E}">
        <p14:creationId xmlns:p14="http://schemas.microsoft.com/office/powerpoint/2010/main" val="30335365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screenshot&#10;&#10;Description automatically generated">
            <a:extLst>
              <a:ext uri="{FF2B5EF4-FFF2-40B4-BE49-F238E27FC236}">
                <a16:creationId xmlns:a16="http://schemas.microsoft.com/office/drawing/2014/main" id="{5E162797-8B17-784E-BA27-618DC8FF16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9321" y="173286"/>
            <a:ext cx="2545357" cy="5489384"/>
          </a:xfrm>
          <a:prstGeom prst="rect">
            <a:avLst/>
          </a:prstGeom>
        </p:spPr>
      </p:pic>
    </p:spTree>
    <p:extLst>
      <p:ext uri="{BB962C8B-B14F-4D97-AF65-F5344CB8AC3E}">
        <p14:creationId xmlns:p14="http://schemas.microsoft.com/office/powerpoint/2010/main" val="11929141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9305F4FD-CA8A-EA49-9BFF-914C9748201E}"/>
              </a:ext>
            </a:extLst>
          </p:cNvPr>
          <p:cNvPicPr>
            <a:picLocks noChangeAspect="1"/>
          </p:cNvPicPr>
          <p:nvPr/>
        </p:nvPicPr>
        <p:blipFill>
          <a:blip r:embed="rId2"/>
          <a:stretch>
            <a:fillRect/>
          </a:stretch>
        </p:blipFill>
        <p:spPr>
          <a:xfrm>
            <a:off x="2996687" y="121185"/>
            <a:ext cx="3150625" cy="5668432"/>
          </a:xfrm>
          <a:prstGeom prst="rect">
            <a:avLst/>
          </a:prstGeom>
        </p:spPr>
      </p:pic>
    </p:spTree>
    <p:extLst>
      <p:ext uri="{BB962C8B-B14F-4D97-AF65-F5344CB8AC3E}">
        <p14:creationId xmlns:p14="http://schemas.microsoft.com/office/powerpoint/2010/main" val="19122665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3F0E8E69-B379-5545-B4A2-E9FE957FB6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40593" y="154236"/>
            <a:ext cx="4462814" cy="5629619"/>
          </a:xfrm>
          <a:prstGeom prst="rect">
            <a:avLst/>
          </a:prstGeom>
        </p:spPr>
      </p:pic>
    </p:spTree>
    <p:extLst>
      <p:ext uri="{BB962C8B-B14F-4D97-AF65-F5344CB8AC3E}">
        <p14:creationId xmlns:p14="http://schemas.microsoft.com/office/powerpoint/2010/main" val="29939825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E78A1A0-ECB6-4649-A8E4-B526CD4EB4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16587" y="121185"/>
            <a:ext cx="3910825" cy="5761822"/>
          </a:xfrm>
          <a:prstGeom prst="rect">
            <a:avLst/>
          </a:prstGeom>
        </p:spPr>
      </p:pic>
    </p:spTree>
    <p:extLst>
      <p:ext uri="{BB962C8B-B14F-4D97-AF65-F5344CB8AC3E}">
        <p14:creationId xmlns:p14="http://schemas.microsoft.com/office/powerpoint/2010/main" val="38147568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3AE8225-EBE5-FB42-AE97-88EE59A89A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89742" y="279400"/>
            <a:ext cx="4364516" cy="5305882"/>
          </a:xfrm>
          <a:prstGeom prst="rect">
            <a:avLst/>
          </a:prstGeom>
        </p:spPr>
      </p:pic>
    </p:spTree>
    <p:extLst>
      <p:ext uri="{BB962C8B-B14F-4D97-AF65-F5344CB8AC3E}">
        <p14:creationId xmlns:p14="http://schemas.microsoft.com/office/powerpoint/2010/main" val="5526984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842AEB0-1FDD-E346-9165-CD4A3FE14B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4774" y="99151"/>
            <a:ext cx="3774451" cy="5604776"/>
          </a:xfrm>
          <a:prstGeom prst="rect">
            <a:avLst/>
          </a:prstGeom>
        </p:spPr>
      </p:pic>
    </p:spTree>
    <p:extLst>
      <p:ext uri="{BB962C8B-B14F-4D97-AF65-F5344CB8AC3E}">
        <p14:creationId xmlns:p14="http://schemas.microsoft.com/office/powerpoint/2010/main" val="14131432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eams&#10;&#10;Description automatically generated">
            <a:extLst>
              <a:ext uri="{FF2B5EF4-FFF2-40B4-BE49-F238E27FC236}">
                <a16:creationId xmlns:a16="http://schemas.microsoft.com/office/drawing/2014/main" id="{058C7A8C-5CC9-C147-9AC7-169792DABA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6253" y="154236"/>
            <a:ext cx="6211493" cy="5244029"/>
          </a:xfrm>
          <a:prstGeom prst="rect">
            <a:avLst/>
          </a:prstGeom>
        </p:spPr>
      </p:pic>
      <p:sp>
        <p:nvSpPr>
          <p:cNvPr id="4" name="TextBox 3">
            <a:extLst>
              <a:ext uri="{FF2B5EF4-FFF2-40B4-BE49-F238E27FC236}">
                <a16:creationId xmlns:a16="http://schemas.microsoft.com/office/drawing/2014/main" id="{B831DBEE-B068-6B4A-A80D-91A856413213}"/>
              </a:ext>
            </a:extLst>
          </p:cNvPr>
          <p:cNvSpPr txBox="1"/>
          <p:nvPr/>
        </p:nvSpPr>
        <p:spPr>
          <a:xfrm>
            <a:off x="4571999" y="5563518"/>
            <a:ext cx="31726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hlinkClick r:id="rId3"/>
              </a:rPr>
              <a:t>https://youtu.be/zi16ljmKsD4</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28407104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Teams&#10;&#10;Description automatically generated">
            <a:extLst>
              <a:ext uri="{FF2B5EF4-FFF2-40B4-BE49-F238E27FC236}">
                <a16:creationId xmlns:a16="http://schemas.microsoft.com/office/drawing/2014/main" id="{A5F3DB89-E891-ED40-A90D-E6CF1A04A5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8356" y="130629"/>
            <a:ext cx="3627287" cy="5678501"/>
          </a:xfrm>
          <a:prstGeom prst="rect">
            <a:avLst/>
          </a:prstGeom>
        </p:spPr>
      </p:pic>
    </p:spTree>
    <p:extLst>
      <p:ext uri="{BB962C8B-B14F-4D97-AF65-F5344CB8AC3E}">
        <p14:creationId xmlns:p14="http://schemas.microsoft.com/office/powerpoint/2010/main" val="3706640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07" y="0"/>
            <a:ext cx="8906493" cy="1762298"/>
          </a:xfrm>
        </p:spPr>
        <p:txBody>
          <a:bodyPr>
            <a:normAutofit/>
          </a:bodyPr>
          <a:lstStyle/>
          <a:p>
            <a:pPr algn="ctr"/>
            <a:r>
              <a:rPr lang="en-US" b="1" dirty="0">
                <a:solidFill>
                  <a:srgbClr val="FFFF00"/>
                </a:solidFill>
              </a:rPr>
              <a:t>Office </a:t>
            </a:r>
            <a:r>
              <a:rPr lang="en-US" b="1" dirty="0">
                <a:solidFill>
                  <a:schemeClr val="bg1"/>
                </a:solidFill>
              </a:rPr>
              <a:t>“</a:t>
            </a:r>
            <a:r>
              <a:rPr lang="en-US" b="1" dirty="0">
                <a:solidFill>
                  <a:srgbClr val="FFFF00"/>
                </a:solidFill>
              </a:rPr>
              <a:t>Hours</a:t>
            </a:r>
            <a:r>
              <a:rPr lang="en-US" b="1" dirty="0">
                <a:solidFill>
                  <a:schemeClr val="bg1"/>
                </a:solidFill>
              </a:rPr>
              <a:t>”</a:t>
            </a:r>
            <a:r>
              <a:rPr lang="en-US" b="1" dirty="0">
                <a:solidFill>
                  <a:srgbClr val="FF0000"/>
                </a:solidFill>
              </a:rPr>
              <a:t>:</a:t>
            </a:r>
            <a:r>
              <a:rPr lang="en-US" b="1" dirty="0">
                <a:solidFill>
                  <a:srgbClr val="FFFF00"/>
                </a:solidFill>
              </a:rPr>
              <a:t> </a:t>
            </a:r>
            <a:r>
              <a:rPr lang="en-US" b="1" dirty="0">
                <a:solidFill>
                  <a:schemeClr val="bg1"/>
                </a:solidFill>
              </a:rPr>
              <a:t>Ideally Tuesdays after class but </a:t>
            </a:r>
            <a:r>
              <a:rPr lang="en-US" b="1" dirty="0">
                <a:solidFill>
                  <a:srgbClr val="FFFF00"/>
                </a:solidFill>
              </a:rPr>
              <a:t>am flexible</a:t>
            </a:r>
            <a:r>
              <a:rPr lang="mr-IN" b="1" dirty="0">
                <a:solidFill>
                  <a:srgbClr val="FF0000"/>
                </a:solidFill>
              </a:rPr>
              <a:t>…</a:t>
            </a:r>
            <a:endParaRPr lang="en-US" b="1" dirty="0">
              <a:solidFill>
                <a:srgbClr val="FF0000"/>
              </a:solidFill>
            </a:endParaRPr>
          </a:p>
        </p:txBody>
      </p:sp>
      <p:sp>
        <p:nvSpPr>
          <p:cNvPr id="3" name="Content Placeholder 2"/>
          <p:cNvSpPr>
            <a:spLocks noGrp="1"/>
          </p:cNvSpPr>
          <p:nvPr>
            <p:ph sz="quarter" idx="10"/>
          </p:nvPr>
        </p:nvSpPr>
        <p:spPr>
          <a:xfrm>
            <a:off x="237507" y="2028305"/>
            <a:ext cx="8740238" cy="4463012"/>
          </a:xfrm>
        </p:spPr>
        <p:txBody>
          <a:bodyPr>
            <a:normAutofit/>
          </a:bodyPr>
          <a:lstStyle/>
          <a:p>
            <a:pPr marL="0" indent="0">
              <a:lnSpc>
                <a:spcPct val="100000"/>
              </a:lnSpc>
              <a:buNone/>
            </a:pPr>
            <a:r>
              <a:rPr lang="en-US" sz="3600" dirty="0">
                <a:solidFill>
                  <a:srgbClr val="92D050"/>
                </a:solidFill>
              </a:rPr>
              <a:t>Email me </a:t>
            </a:r>
            <a:r>
              <a:rPr lang="en-US" sz="3600" dirty="0">
                <a:solidFill>
                  <a:schemeClr val="bg1"/>
                </a:solidFill>
              </a:rPr>
              <a:t>: </a:t>
            </a:r>
            <a:r>
              <a:rPr lang="en-US" sz="3600" dirty="0" err="1">
                <a:solidFill>
                  <a:schemeClr val="bg1"/>
                </a:solidFill>
              </a:rPr>
              <a:t>jon.festinger@ubc.ca</a:t>
            </a:r>
            <a:endParaRPr lang="en-US" sz="3600" dirty="0">
              <a:solidFill>
                <a:schemeClr val="bg1"/>
              </a:solidFill>
            </a:endParaRPr>
          </a:p>
          <a:p>
            <a:pPr marL="0" indent="0">
              <a:lnSpc>
                <a:spcPct val="100000"/>
              </a:lnSpc>
              <a:buNone/>
            </a:pPr>
            <a:r>
              <a:rPr lang="en-US" sz="3600" dirty="0">
                <a:solidFill>
                  <a:srgbClr val="92D050"/>
                </a:solidFill>
              </a:rPr>
              <a:t>Skype</a:t>
            </a:r>
            <a:r>
              <a:rPr lang="en-US" sz="3600" dirty="0">
                <a:solidFill>
                  <a:schemeClr val="bg1"/>
                </a:solidFill>
              </a:rPr>
              <a:t>: </a:t>
            </a:r>
            <a:r>
              <a:rPr lang="en-US" sz="3600" dirty="0" err="1">
                <a:solidFill>
                  <a:schemeClr val="bg1"/>
                </a:solidFill>
              </a:rPr>
              <a:t>jon.festinger</a:t>
            </a:r>
            <a:endParaRPr lang="en-US" sz="3600" dirty="0">
              <a:solidFill>
                <a:schemeClr val="bg1"/>
              </a:solidFill>
            </a:endParaRPr>
          </a:p>
          <a:p>
            <a:pPr marL="0" indent="0">
              <a:lnSpc>
                <a:spcPct val="100000"/>
              </a:lnSpc>
              <a:buNone/>
            </a:pPr>
            <a:r>
              <a:rPr lang="en-US" sz="3600" dirty="0">
                <a:solidFill>
                  <a:srgbClr val="92D050"/>
                </a:solidFill>
              </a:rPr>
              <a:t>Phone</a:t>
            </a:r>
            <a:r>
              <a:rPr lang="en-US" sz="3600" dirty="0">
                <a:solidFill>
                  <a:schemeClr val="bg1"/>
                </a:solidFill>
              </a:rPr>
              <a:t>: </a:t>
            </a:r>
          </a:p>
          <a:p>
            <a:pPr marL="0" indent="0">
              <a:lnSpc>
                <a:spcPct val="100000"/>
              </a:lnSpc>
              <a:buNone/>
            </a:pPr>
            <a:r>
              <a:rPr lang="en-US" sz="3600" dirty="0">
                <a:solidFill>
                  <a:schemeClr val="bg1"/>
                </a:solidFill>
              </a:rPr>
              <a:t>o. 604-568-9192</a:t>
            </a:r>
          </a:p>
          <a:p>
            <a:pPr marL="0" indent="0">
              <a:lnSpc>
                <a:spcPct val="100000"/>
              </a:lnSpc>
              <a:buNone/>
            </a:pPr>
            <a:r>
              <a:rPr lang="en-US" sz="3600" dirty="0">
                <a:solidFill>
                  <a:schemeClr val="bg1"/>
                </a:solidFill>
              </a:rPr>
              <a:t>c. 604-837-6426</a:t>
            </a:r>
          </a:p>
          <a:p>
            <a:pPr marL="0" indent="0">
              <a:buNone/>
            </a:pPr>
            <a:endParaRPr lang="en-US" sz="4000" dirty="0">
              <a:solidFill>
                <a:schemeClr val="bg1"/>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4120" y="4286992"/>
            <a:ext cx="4022680" cy="1567458"/>
          </a:xfrm>
          <a:prstGeom prst="rect">
            <a:avLst/>
          </a:prstGeom>
        </p:spPr>
      </p:pic>
    </p:spTree>
    <p:extLst>
      <p:ext uri="{BB962C8B-B14F-4D97-AF65-F5344CB8AC3E}">
        <p14:creationId xmlns:p14="http://schemas.microsoft.com/office/powerpoint/2010/main" val="385261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1E8750-818B-4F4B-B7F2-37D6EA2EAEC3}"/>
              </a:ext>
            </a:extLst>
          </p:cNvPr>
          <p:cNvSpPr>
            <a:spLocks noGrp="1"/>
          </p:cNvSpPr>
          <p:nvPr>
            <p:ph type="title"/>
          </p:nvPr>
        </p:nvSpPr>
        <p:spPr>
          <a:xfrm>
            <a:off x="457200" y="7966"/>
            <a:ext cx="8229600" cy="1016000"/>
          </a:xfrm>
        </p:spPr>
        <p:txBody>
          <a:bodyPr/>
          <a:lstStyle/>
          <a:p>
            <a:pPr algn="ctr"/>
            <a:r>
              <a:rPr lang="en-US" dirty="0">
                <a:solidFill>
                  <a:schemeClr val="bg1"/>
                </a:solidFill>
              </a:rPr>
              <a:t>Not an April Fools Joke </a:t>
            </a:r>
            <a:r>
              <a:rPr lang="en-US" dirty="0">
                <a:solidFill>
                  <a:srgbClr val="FF0000"/>
                </a:solidFill>
              </a:rPr>
              <a:t>(</a:t>
            </a:r>
            <a:r>
              <a:rPr lang="en-US" dirty="0">
                <a:solidFill>
                  <a:srgbClr val="FFFF00"/>
                </a:solidFill>
              </a:rPr>
              <a:t>I think</a:t>
            </a:r>
            <a:r>
              <a:rPr lang="en-US" dirty="0">
                <a:solidFill>
                  <a:srgbClr val="FF0000"/>
                </a:solidFill>
              </a:rPr>
              <a:t>)</a:t>
            </a:r>
          </a:p>
        </p:txBody>
      </p:sp>
      <p:pic>
        <p:nvPicPr>
          <p:cNvPr id="6" name="Picture 5" descr="Graphical user interface, website&#10;&#10;Description automatically generated">
            <a:extLst>
              <a:ext uri="{FF2B5EF4-FFF2-40B4-BE49-F238E27FC236}">
                <a16:creationId xmlns:a16="http://schemas.microsoft.com/office/drawing/2014/main" id="{26B33540-C023-5549-906D-B622C6B7ED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1023966"/>
            <a:ext cx="6400800" cy="4772194"/>
          </a:xfrm>
          <a:prstGeom prst="rect">
            <a:avLst/>
          </a:prstGeom>
        </p:spPr>
      </p:pic>
    </p:spTree>
    <p:extLst>
      <p:ext uri="{BB962C8B-B14F-4D97-AF65-F5344CB8AC3E}">
        <p14:creationId xmlns:p14="http://schemas.microsoft.com/office/powerpoint/2010/main" val="17869274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449D6C68-64F2-7941-916E-9EBA5BA3DC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7246" y="115260"/>
            <a:ext cx="4969507" cy="5618101"/>
          </a:xfrm>
          <a:prstGeom prst="rect">
            <a:avLst/>
          </a:prstGeom>
        </p:spPr>
      </p:pic>
    </p:spTree>
    <p:extLst>
      <p:ext uri="{BB962C8B-B14F-4D97-AF65-F5344CB8AC3E}">
        <p14:creationId xmlns:p14="http://schemas.microsoft.com/office/powerpoint/2010/main" val="41470423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DAFEEC0D-6BD1-4746-90F1-14E85514C6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20298" y="184416"/>
            <a:ext cx="4303404" cy="5632397"/>
          </a:xfrm>
          <a:prstGeom prst="rect">
            <a:avLst/>
          </a:prstGeom>
        </p:spPr>
      </p:pic>
    </p:spTree>
    <p:extLst>
      <p:ext uri="{BB962C8B-B14F-4D97-AF65-F5344CB8AC3E}">
        <p14:creationId xmlns:p14="http://schemas.microsoft.com/office/powerpoint/2010/main" val="30908487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A0664947-2408-E649-B161-00F0DD45C4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8281" y="1100666"/>
            <a:ext cx="3869915" cy="3640667"/>
          </a:xfrm>
          <a:prstGeom prst="rect">
            <a:avLst/>
          </a:prstGeom>
        </p:spPr>
      </p:pic>
      <p:pic>
        <p:nvPicPr>
          <p:cNvPr id="5" name="Picture 4" descr="Website&#10;&#10;Description automatically generated with low confidence">
            <a:extLst>
              <a:ext uri="{FF2B5EF4-FFF2-40B4-BE49-F238E27FC236}">
                <a16:creationId xmlns:a16="http://schemas.microsoft.com/office/drawing/2014/main" id="{CBC8AF24-2E7F-8D4A-8DC0-85445F8A20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8196" y="1100666"/>
            <a:ext cx="4417427" cy="4318000"/>
          </a:xfrm>
          <a:prstGeom prst="rect">
            <a:avLst/>
          </a:prstGeom>
        </p:spPr>
      </p:pic>
    </p:spTree>
    <p:extLst>
      <p:ext uri="{BB962C8B-B14F-4D97-AF65-F5344CB8AC3E}">
        <p14:creationId xmlns:p14="http://schemas.microsoft.com/office/powerpoint/2010/main" val="3680104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6BCE4C3-7F6C-5949-8818-4D527D9242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5057" y="207469"/>
            <a:ext cx="1973885" cy="5570924"/>
          </a:xfrm>
          <a:prstGeom prst="rect">
            <a:avLst/>
          </a:prstGeom>
        </p:spPr>
      </p:pic>
    </p:spTree>
    <p:extLst>
      <p:ext uri="{BB962C8B-B14F-4D97-AF65-F5344CB8AC3E}">
        <p14:creationId xmlns:p14="http://schemas.microsoft.com/office/powerpoint/2010/main" val="10073154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3525635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996966"/>
            <a:ext cx="8548661" cy="3729167"/>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28676869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31849518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8EA9-09AD-C247-9F4E-53A656041F5C}"/>
              </a:ext>
            </a:extLst>
          </p:cNvPr>
          <p:cNvSpPr>
            <a:spLocks noGrp="1"/>
          </p:cNvSpPr>
          <p:nvPr>
            <p:ph type="title"/>
          </p:nvPr>
        </p:nvSpPr>
        <p:spPr>
          <a:xfrm>
            <a:off x="457200" y="219716"/>
            <a:ext cx="8229600" cy="1016000"/>
          </a:xfrm>
        </p:spPr>
        <p:txBody>
          <a:bodyPr>
            <a:normAutofit/>
          </a:bodyPr>
          <a:lstStyle/>
          <a:p>
            <a:pPr algn="ctr"/>
            <a:r>
              <a:rPr lang="en-US" sz="4400" dirty="0">
                <a:solidFill>
                  <a:schemeClr val="bg1"/>
                </a:solidFill>
              </a:rPr>
              <a:t>Re</a:t>
            </a:r>
            <a:r>
              <a:rPr lang="en-US" sz="4400" dirty="0">
                <a:solidFill>
                  <a:srgbClr val="FFFF00"/>
                </a:solidFill>
              </a:rPr>
              <a:t>-</a:t>
            </a:r>
            <a:r>
              <a:rPr lang="en-US" sz="4400" dirty="0">
                <a:solidFill>
                  <a:schemeClr val="bg1"/>
                </a:solidFill>
              </a:rPr>
              <a:t>capping</a:t>
            </a:r>
            <a:endParaRPr lang="en-US" sz="4400" dirty="0">
              <a:solidFill>
                <a:srgbClr val="FFFF00"/>
              </a:solidFill>
            </a:endParaRPr>
          </a:p>
        </p:txBody>
      </p:sp>
      <p:pic>
        <p:nvPicPr>
          <p:cNvPr id="3" name="Picture 2">
            <a:extLst>
              <a:ext uri="{FF2B5EF4-FFF2-40B4-BE49-F238E27FC236}">
                <a16:creationId xmlns:a16="http://schemas.microsoft.com/office/drawing/2014/main" id="{42A8562D-BBBA-294E-B498-CF7FADC566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8444" y="2230583"/>
            <a:ext cx="4267111" cy="2604438"/>
          </a:xfrm>
          <a:prstGeom prst="rect">
            <a:avLst/>
          </a:prstGeom>
        </p:spPr>
      </p:pic>
    </p:spTree>
    <p:extLst>
      <p:ext uri="{BB962C8B-B14F-4D97-AF65-F5344CB8AC3E}">
        <p14:creationId xmlns:p14="http://schemas.microsoft.com/office/powerpoint/2010/main" val="601694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60218"/>
            <a:ext cx="8509882" cy="4587024"/>
          </a:xfrm>
        </p:spPr>
        <p:txBody>
          <a:bodyPr>
            <a:normAutofit/>
          </a:bodyPr>
          <a:lstStyle/>
          <a:p>
            <a:pPr marL="0" indent="0" algn="ctr">
              <a:buNone/>
            </a:pPr>
            <a:r>
              <a:rPr lang="en-US" sz="7200" dirty="0">
                <a:solidFill>
                  <a:schemeClr val="bg1"/>
                </a:solidFill>
                <a:latin typeface="+mn-lt"/>
              </a:rPr>
              <a:t>In Telecom the</a:t>
            </a:r>
          </a:p>
          <a:p>
            <a:pPr marL="0" indent="0" algn="ctr">
              <a:buNone/>
            </a:pPr>
            <a:r>
              <a:rPr lang="en-US" sz="7200" dirty="0">
                <a:solidFill>
                  <a:schemeClr val="bg1"/>
                </a:solidFill>
                <a:latin typeface="+mn-lt"/>
              </a:rPr>
              <a:t> issue seems to be </a:t>
            </a:r>
          </a:p>
          <a:p>
            <a:pPr marL="0" indent="0" algn="ctr">
              <a:buNone/>
            </a:pPr>
            <a:r>
              <a:rPr lang="en-US" sz="7200" b="1" dirty="0">
                <a:solidFill>
                  <a:srgbClr val="FF0000"/>
                </a:solidFill>
                <a:latin typeface="+mn-lt"/>
              </a:rPr>
              <a:t>SOVERIGNTY</a:t>
            </a:r>
            <a:r>
              <a:rPr lang="en-US" sz="7200" b="1" dirty="0">
                <a:solidFill>
                  <a:srgbClr val="CCFFCC"/>
                </a:solidFill>
                <a:latin typeface="+mn-lt"/>
              </a:rPr>
              <a:t>/</a:t>
            </a:r>
          </a:p>
          <a:p>
            <a:pPr marL="0" indent="0" algn="ctr">
              <a:buNone/>
            </a:pPr>
            <a:r>
              <a:rPr lang="en-US" sz="7200" b="1" dirty="0">
                <a:solidFill>
                  <a:schemeClr val="bg1"/>
                </a:solidFill>
                <a:latin typeface="+mn-lt"/>
              </a:rPr>
              <a:t>(</a:t>
            </a:r>
            <a:r>
              <a:rPr lang="en-US" sz="7200" b="1" dirty="0">
                <a:solidFill>
                  <a:srgbClr val="FFFF00"/>
                </a:solidFill>
              </a:rPr>
              <a:t>OWNERSHIP</a:t>
            </a:r>
            <a:r>
              <a:rPr lang="en-US" sz="7200" b="1" dirty="0">
                <a:solidFill>
                  <a:srgbClr val="FFFFFF"/>
                </a:solidFill>
              </a:rPr>
              <a:t>)</a:t>
            </a:r>
            <a:endParaRPr lang="en-US" sz="7200" b="1" dirty="0">
              <a:solidFill>
                <a:srgbClr val="FFFFFF"/>
              </a:solidFill>
              <a:latin typeface="+mn-lt"/>
            </a:endParaRPr>
          </a:p>
        </p:txBody>
      </p:sp>
      <p:pic>
        <p:nvPicPr>
          <p:cNvPr id="4" name="Picture 3" descr="Flag_of_Canada.sv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62416" y="5231055"/>
            <a:ext cx="1768056" cy="884028"/>
          </a:xfrm>
          <a:prstGeom prst="rect">
            <a:avLst/>
          </a:prstGeom>
        </p:spPr>
      </p:pic>
    </p:spTree>
    <p:extLst>
      <p:ext uri="{BB962C8B-B14F-4D97-AF65-F5344CB8AC3E}">
        <p14:creationId xmlns:p14="http://schemas.microsoft.com/office/powerpoint/2010/main" val="93340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C7BC-E631-A047-82F6-5BF56C544039}"/>
              </a:ext>
            </a:extLst>
          </p:cNvPr>
          <p:cNvSpPr>
            <a:spLocks noGrp="1"/>
          </p:cNvSpPr>
          <p:nvPr>
            <p:ph type="title"/>
          </p:nvPr>
        </p:nvSpPr>
        <p:spPr>
          <a:xfrm>
            <a:off x="457200" y="127087"/>
            <a:ext cx="8229600" cy="1016000"/>
          </a:xfrm>
        </p:spPr>
        <p:txBody>
          <a:bodyPr>
            <a:noAutofit/>
          </a:bodyPr>
          <a:lstStyle/>
          <a:p>
            <a:pPr algn="ctr"/>
            <a:br>
              <a:rPr lang="en-CA" sz="4400" b="1" dirty="0">
                <a:solidFill>
                  <a:srgbClr val="FFFF00"/>
                </a:solidFill>
              </a:rPr>
            </a:br>
            <a:r>
              <a:rPr lang="en-CA" sz="4400" b="1" dirty="0">
                <a:solidFill>
                  <a:srgbClr val="FFFF00"/>
                </a:solidFill>
              </a:rPr>
              <a:t>EVALUATION</a:t>
            </a:r>
            <a:br>
              <a:rPr lang="en-CA" sz="4400" dirty="0">
                <a:solidFill>
                  <a:srgbClr val="FFFF00"/>
                </a:solidFill>
              </a:rPr>
            </a:br>
            <a:endParaRPr lang="en-US" sz="4400" dirty="0">
              <a:solidFill>
                <a:srgbClr val="FFFF00"/>
              </a:solidFill>
            </a:endParaRPr>
          </a:p>
        </p:txBody>
      </p:sp>
      <p:sp>
        <p:nvSpPr>
          <p:cNvPr id="3" name="Content Placeholder 2">
            <a:extLst>
              <a:ext uri="{FF2B5EF4-FFF2-40B4-BE49-F238E27FC236}">
                <a16:creationId xmlns:a16="http://schemas.microsoft.com/office/drawing/2014/main" id="{0583174F-B20A-C641-BDB0-DD9B7CA6762E}"/>
              </a:ext>
            </a:extLst>
          </p:cNvPr>
          <p:cNvSpPr>
            <a:spLocks noGrp="1"/>
          </p:cNvSpPr>
          <p:nvPr>
            <p:ph sz="quarter" idx="10"/>
          </p:nvPr>
        </p:nvSpPr>
        <p:spPr>
          <a:xfrm>
            <a:off x="457200" y="1263535"/>
            <a:ext cx="8229600" cy="4788130"/>
          </a:xfrm>
        </p:spPr>
        <p:txBody>
          <a:bodyPr>
            <a:normAutofit/>
          </a:bodyPr>
          <a:lstStyle/>
          <a:p>
            <a:pPr marL="0" indent="0">
              <a:buNone/>
            </a:pPr>
            <a:r>
              <a:rPr lang="en-CA" sz="2800" b="1" dirty="0">
                <a:solidFill>
                  <a:srgbClr val="FFFF00"/>
                </a:solidFill>
              </a:rPr>
              <a:t>Term paper </a:t>
            </a:r>
            <a:r>
              <a:rPr lang="en-CA" sz="2800" b="1" dirty="0">
                <a:solidFill>
                  <a:schemeClr val="bg1"/>
                </a:solidFill>
              </a:rPr>
              <a:t>= </a:t>
            </a:r>
            <a:r>
              <a:rPr lang="en-CA" sz="2800" b="1" dirty="0">
                <a:solidFill>
                  <a:srgbClr val="FF0000"/>
                </a:solidFill>
              </a:rPr>
              <a:t>60% </a:t>
            </a:r>
            <a:r>
              <a:rPr lang="en-CA" sz="2800" b="1" dirty="0">
                <a:solidFill>
                  <a:schemeClr val="bg1"/>
                </a:solidFill>
              </a:rPr>
              <a:t>of the final grade.</a:t>
            </a:r>
            <a:endParaRPr lang="en-CA" sz="2800" dirty="0">
              <a:solidFill>
                <a:schemeClr val="bg1"/>
              </a:solidFill>
            </a:endParaRPr>
          </a:p>
          <a:p>
            <a:pPr marL="0" indent="0">
              <a:buNone/>
            </a:pPr>
            <a:r>
              <a:rPr lang="en-CA" sz="2800" b="1" dirty="0">
                <a:solidFill>
                  <a:schemeClr val="bg1"/>
                </a:solidFill>
              </a:rPr>
              <a:t>5000-word paper </a:t>
            </a:r>
          </a:p>
          <a:p>
            <a:pPr marL="0" indent="0">
              <a:buNone/>
            </a:pPr>
            <a:r>
              <a:rPr lang="en-CA" sz="2800" b="1" dirty="0">
                <a:solidFill>
                  <a:schemeClr val="bg1"/>
                </a:solidFill>
              </a:rPr>
              <a:t>The paper is due on the last day of the exam period at 4:00 p.m.</a:t>
            </a:r>
            <a:endParaRPr lang="en-CA" sz="2800" dirty="0">
              <a:solidFill>
                <a:schemeClr val="bg1"/>
              </a:solidFill>
            </a:endParaRPr>
          </a:p>
          <a:p>
            <a:pPr marL="0" indent="0">
              <a:buNone/>
            </a:pPr>
            <a:r>
              <a:rPr lang="en-CA" sz="2800" b="1" dirty="0">
                <a:solidFill>
                  <a:srgbClr val="FFFF00"/>
                </a:solidFill>
              </a:rPr>
              <a:t>Class Participation </a:t>
            </a:r>
            <a:r>
              <a:rPr lang="en-CA" sz="2800" b="1" dirty="0">
                <a:solidFill>
                  <a:schemeClr val="bg1"/>
                </a:solidFill>
              </a:rPr>
              <a:t>= </a:t>
            </a:r>
            <a:r>
              <a:rPr lang="en-CA" sz="2800" b="1" dirty="0">
                <a:solidFill>
                  <a:srgbClr val="FF0000"/>
                </a:solidFill>
              </a:rPr>
              <a:t>40% </a:t>
            </a:r>
            <a:r>
              <a:rPr lang="en-CA" sz="2800" b="1" dirty="0">
                <a:solidFill>
                  <a:schemeClr val="bg1"/>
                </a:solidFill>
              </a:rPr>
              <a:t>of the final grade</a:t>
            </a:r>
            <a:endParaRPr lang="en-CA" sz="2800" dirty="0">
              <a:solidFill>
                <a:schemeClr val="bg1"/>
              </a:solidFill>
            </a:endParaRPr>
          </a:p>
          <a:p>
            <a:pPr marL="0" indent="0">
              <a:buNone/>
            </a:pPr>
            <a:r>
              <a:rPr lang="en-CA" sz="2800" dirty="0">
                <a:solidFill>
                  <a:srgbClr val="FF0000"/>
                </a:solidFill>
              </a:rPr>
              <a:t>25% </a:t>
            </a:r>
            <a:r>
              <a:rPr lang="en-CA" sz="2800" dirty="0">
                <a:solidFill>
                  <a:schemeClr val="bg1"/>
                </a:solidFill>
              </a:rPr>
              <a:t>of the mark will be based on group preparation of a Class Discussion, with a Discussion Outline provided to the class—preferably by posting on the course website—a week before.</a:t>
            </a:r>
          </a:p>
          <a:p>
            <a:pPr marL="0" indent="0">
              <a:buNone/>
            </a:pPr>
            <a:r>
              <a:rPr lang="en-CA" sz="2800" dirty="0">
                <a:solidFill>
                  <a:srgbClr val="FF0000"/>
                </a:solidFill>
              </a:rPr>
              <a:t>15% </a:t>
            </a:r>
            <a:r>
              <a:rPr lang="en-CA" sz="2800" dirty="0">
                <a:solidFill>
                  <a:schemeClr val="bg1"/>
                </a:solidFill>
              </a:rPr>
              <a:t>for student participation in other course activities including seminar discussions etc.</a:t>
            </a:r>
          </a:p>
          <a:p>
            <a:endParaRPr lang="en-US" dirty="0"/>
          </a:p>
        </p:txBody>
      </p:sp>
    </p:spTree>
    <p:extLst>
      <p:ext uri="{BB962C8B-B14F-4D97-AF65-F5344CB8AC3E}">
        <p14:creationId xmlns:p14="http://schemas.microsoft.com/office/powerpoint/2010/main" val="407992407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399011"/>
            <a:ext cx="8488373" cy="5016454"/>
          </a:xfrm>
        </p:spPr>
        <p:txBody>
          <a:bodyPr>
            <a:normAutofit fontScale="92500" lnSpcReduction="20000"/>
          </a:bodyPr>
          <a:lstStyle/>
          <a:p>
            <a:pPr marL="0" indent="0" algn="ctr">
              <a:lnSpc>
                <a:spcPct val="90000"/>
              </a:lnSpc>
              <a:buNone/>
            </a:pPr>
            <a:r>
              <a:rPr lang="en-US" sz="8600" dirty="0">
                <a:solidFill>
                  <a:schemeClr val="bg1"/>
                </a:solidFill>
                <a:latin typeface="+mn-lt"/>
              </a:rPr>
              <a:t>In Broadcasting the issue seems to be</a:t>
            </a:r>
          </a:p>
          <a:p>
            <a:pPr marL="0" indent="0" algn="ctr">
              <a:lnSpc>
                <a:spcPct val="90000"/>
              </a:lnSpc>
              <a:buNone/>
            </a:pPr>
            <a:r>
              <a:rPr lang="en-US" sz="8600" b="1" dirty="0">
                <a:solidFill>
                  <a:srgbClr val="FF0000"/>
                </a:solidFill>
                <a:latin typeface="+mn-lt"/>
              </a:rPr>
              <a:t>CULTURE </a:t>
            </a:r>
            <a:r>
              <a:rPr lang="en-US" sz="8600" b="1" dirty="0">
                <a:solidFill>
                  <a:schemeClr val="bg1"/>
                </a:solidFill>
              </a:rPr>
              <a:t>(</a:t>
            </a:r>
            <a:r>
              <a:rPr lang="en-US" sz="8600" b="1" dirty="0">
                <a:solidFill>
                  <a:srgbClr val="FFFF00"/>
                </a:solidFill>
              </a:rPr>
              <a:t>OWNERSHIP</a:t>
            </a:r>
            <a:r>
              <a:rPr lang="en-US" sz="8600" b="1" dirty="0">
                <a:solidFill>
                  <a:srgbClr val="FFFFFF"/>
                </a:solidFill>
              </a:rPr>
              <a:t>)</a:t>
            </a:r>
          </a:p>
          <a:p>
            <a:pPr marL="0" indent="0">
              <a:buNone/>
            </a:pPr>
            <a:endParaRPr lang="en-US" sz="9600" b="1" dirty="0">
              <a:solidFill>
                <a:srgbClr val="FF0000"/>
              </a:solidFill>
              <a:latin typeface="+mn-lt"/>
            </a:endParaRPr>
          </a:p>
          <a:p>
            <a:pPr marL="0" indent="0">
              <a:buNone/>
            </a:pPr>
            <a:endParaRPr lang="en-US" sz="9600" b="1" dirty="0">
              <a:solidFill>
                <a:srgbClr val="FF0000"/>
              </a:solidFill>
              <a:latin typeface="+mn-lt"/>
            </a:endParaRPr>
          </a:p>
        </p:txBody>
      </p:sp>
      <p:pic>
        <p:nvPicPr>
          <p:cNvPr id="4" name="Picture 3" descr="Flag_of_Canada.sv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49675" y="5415465"/>
            <a:ext cx="1438015" cy="719008"/>
          </a:xfrm>
          <a:prstGeom prst="rect">
            <a:avLst/>
          </a:prstGeom>
        </p:spPr>
      </p:pic>
    </p:spTree>
    <p:extLst>
      <p:ext uri="{BB962C8B-B14F-4D97-AF65-F5344CB8AC3E}">
        <p14:creationId xmlns:p14="http://schemas.microsoft.com/office/powerpoint/2010/main" val="42911157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4B74-A88B-E04A-904B-8BEC80CBF477}"/>
              </a:ext>
            </a:extLst>
          </p:cNvPr>
          <p:cNvSpPr>
            <a:spLocks noGrp="1"/>
          </p:cNvSpPr>
          <p:nvPr>
            <p:ph type="title"/>
          </p:nvPr>
        </p:nvSpPr>
        <p:spPr>
          <a:xfrm>
            <a:off x="457200" y="115866"/>
            <a:ext cx="8229600" cy="692517"/>
          </a:xfrm>
        </p:spPr>
        <p:txBody>
          <a:bodyPr>
            <a:normAutofit fontScale="90000"/>
          </a:bodyPr>
          <a:lstStyle/>
          <a:p>
            <a:pPr algn="ctr"/>
            <a:r>
              <a:rPr lang="en-US" dirty="0">
                <a:solidFill>
                  <a:schemeClr val="bg1"/>
                </a:solidFill>
              </a:rPr>
              <a:t>Powers </a:t>
            </a:r>
            <a:r>
              <a:rPr lang="en-US" dirty="0">
                <a:solidFill>
                  <a:srgbClr val="FFFF00"/>
                </a:solidFill>
              </a:rPr>
              <a:t>v</a:t>
            </a:r>
            <a:r>
              <a:rPr lang="en-US" dirty="0">
                <a:solidFill>
                  <a:srgbClr val="FF0000"/>
                </a:solidFill>
              </a:rPr>
              <a:t>.</a:t>
            </a:r>
            <a:r>
              <a:rPr lang="en-US" dirty="0">
                <a:solidFill>
                  <a:schemeClr val="bg1"/>
                </a:solidFill>
              </a:rPr>
              <a:t> Policy</a:t>
            </a:r>
            <a:endParaRPr lang="en-US" dirty="0">
              <a:solidFill>
                <a:srgbClr val="FFFF00"/>
              </a:solidFill>
            </a:endParaRPr>
          </a:p>
        </p:txBody>
      </p:sp>
      <p:pic>
        <p:nvPicPr>
          <p:cNvPr id="5" name="Content Placeholder 4" descr="A screenshot of a social media post&#10;&#10;Description automatically generated">
            <a:extLst>
              <a:ext uri="{FF2B5EF4-FFF2-40B4-BE49-F238E27FC236}">
                <a16:creationId xmlns:a16="http://schemas.microsoft.com/office/drawing/2014/main" id="{D1236628-E3E0-D44C-8AAE-47EA7126E9A6}"/>
              </a:ext>
            </a:extLst>
          </p:cNvPr>
          <p:cNvPicPr>
            <a:picLocks noGrp="1" noChangeAspect="1"/>
          </p:cNvPicPr>
          <p:nvPr>
            <p:ph sz="quarter" idx="10"/>
          </p:nvPr>
        </p:nvPicPr>
        <p:blipFill>
          <a:blip r:embed="rId2"/>
          <a:stretch>
            <a:fillRect/>
          </a:stretch>
        </p:blipFill>
        <p:spPr>
          <a:xfrm>
            <a:off x="2711450" y="1190625"/>
            <a:ext cx="3721100" cy="4470400"/>
          </a:xfrm>
        </p:spPr>
      </p:pic>
    </p:spTree>
    <p:extLst>
      <p:ext uri="{BB962C8B-B14F-4D97-AF65-F5344CB8AC3E}">
        <p14:creationId xmlns:p14="http://schemas.microsoft.com/office/powerpoint/2010/main" val="16173190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12D5C1-4B2F-F248-8DCD-03C84C8E5748}"/>
              </a:ext>
            </a:extLst>
          </p:cNvPr>
          <p:cNvSpPr>
            <a:spLocks noGrp="1"/>
          </p:cNvSpPr>
          <p:nvPr>
            <p:ph sz="quarter" idx="10"/>
          </p:nvPr>
        </p:nvSpPr>
        <p:spPr>
          <a:xfrm>
            <a:off x="172279" y="225287"/>
            <a:ext cx="8759686" cy="5645426"/>
          </a:xfrm>
        </p:spPr>
        <p:txBody>
          <a:bodyPr>
            <a:normAutofit fontScale="92500" lnSpcReduction="10000"/>
          </a:bodyPr>
          <a:lstStyle/>
          <a:p>
            <a:pPr marL="0" indent="0">
              <a:lnSpc>
                <a:spcPct val="120000"/>
              </a:lnSpc>
              <a:buNone/>
            </a:pPr>
            <a:r>
              <a:rPr lang="en-CA" b="1" dirty="0">
                <a:solidFill>
                  <a:schemeClr val="bg1"/>
                </a:solidFill>
              </a:rPr>
              <a:t>9</a:t>
            </a:r>
            <a:r>
              <a:rPr lang="en-CA" dirty="0">
                <a:solidFill>
                  <a:schemeClr val="bg1"/>
                </a:solidFill>
              </a:rPr>
              <a:t> </a:t>
            </a:r>
            <a:r>
              <a:rPr lang="en-CA" b="1" dirty="0">
                <a:solidFill>
                  <a:schemeClr val="bg1"/>
                </a:solidFill>
              </a:rPr>
              <a:t>(1)</a:t>
            </a:r>
            <a:r>
              <a:rPr lang="en-CA" dirty="0">
                <a:solidFill>
                  <a:schemeClr val="bg1"/>
                </a:solidFill>
              </a:rPr>
              <a:t> Subject to this Part, </a:t>
            </a:r>
            <a:r>
              <a:rPr lang="en-CA" dirty="0">
                <a:solidFill>
                  <a:srgbClr val="FFFF00"/>
                </a:solidFill>
              </a:rPr>
              <a:t>the Commission may, in furtherance of its objects</a:t>
            </a:r>
            <a:r>
              <a:rPr lang="en-CA" dirty="0">
                <a:solidFill>
                  <a:schemeClr val="bg1"/>
                </a:solidFill>
              </a:rPr>
              <a:t>,</a:t>
            </a:r>
          </a:p>
          <a:p>
            <a:pPr marL="457200" lvl="1" indent="0">
              <a:lnSpc>
                <a:spcPct val="120000"/>
              </a:lnSpc>
              <a:buNone/>
            </a:pPr>
            <a:r>
              <a:rPr lang="en-CA" b="1" dirty="0">
                <a:solidFill>
                  <a:schemeClr val="bg1"/>
                </a:solidFill>
              </a:rPr>
              <a:t>(a)</a:t>
            </a:r>
            <a:r>
              <a:rPr lang="en-CA" dirty="0">
                <a:solidFill>
                  <a:schemeClr val="bg1"/>
                </a:solidFill>
              </a:rPr>
              <a:t> </a:t>
            </a:r>
            <a:r>
              <a:rPr lang="en-CA" dirty="0">
                <a:solidFill>
                  <a:srgbClr val="FFFF00"/>
                </a:solidFill>
              </a:rPr>
              <a:t>establish</a:t>
            </a:r>
            <a:r>
              <a:rPr lang="en-CA" dirty="0">
                <a:solidFill>
                  <a:schemeClr val="bg1"/>
                </a:solidFill>
              </a:rPr>
              <a:t> </a:t>
            </a:r>
            <a:r>
              <a:rPr lang="en-CA" dirty="0">
                <a:solidFill>
                  <a:srgbClr val="FFFF00"/>
                </a:solidFill>
              </a:rPr>
              <a:t>classes of licences</a:t>
            </a:r>
            <a:r>
              <a:rPr lang="en-CA" dirty="0">
                <a:solidFill>
                  <a:schemeClr val="bg1"/>
                </a:solidFill>
              </a:rPr>
              <a:t>;</a:t>
            </a:r>
          </a:p>
          <a:p>
            <a:pPr marL="457200" lvl="1" indent="0">
              <a:lnSpc>
                <a:spcPct val="120000"/>
              </a:lnSpc>
              <a:buNone/>
            </a:pPr>
            <a:r>
              <a:rPr lang="en-CA" b="1" dirty="0">
                <a:solidFill>
                  <a:schemeClr val="bg1"/>
                </a:solidFill>
              </a:rPr>
              <a:t>(b)</a:t>
            </a:r>
            <a:r>
              <a:rPr lang="en-CA" dirty="0">
                <a:solidFill>
                  <a:schemeClr val="bg1"/>
                </a:solidFill>
              </a:rPr>
              <a:t> </a:t>
            </a:r>
            <a:r>
              <a:rPr lang="en-CA" dirty="0">
                <a:solidFill>
                  <a:srgbClr val="FFFF00"/>
                </a:solidFill>
              </a:rPr>
              <a:t>issue licences </a:t>
            </a:r>
            <a:r>
              <a:rPr lang="en-CA" dirty="0">
                <a:solidFill>
                  <a:schemeClr val="bg1"/>
                </a:solidFill>
              </a:rPr>
              <a:t>for such terms not exceeding seven years and subject to such conditions related to the circumstances of the licensee</a:t>
            </a:r>
          </a:p>
          <a:p>
            <a:pPr marL="914400" lvl="2" indent="0">
              <a:lnSpc>
                <a:spcPct val="120000"/>
              </a:lnSpc>
              <a:buNone/>
            </a:pPr>
            <a:r>
              <a:rPr lang="en-CA" b="1" dirty="0">
                <a:solidFill>
                  <a:schemeClr val="bg1"/>
                </a:solidFill>
              </a:rPr>
              <a:t>(</a:t>
            </a:r>
            <a:r>
              <a:rPr lang="en-CA" b="1" dirty="0" err="1">
                <a:solidFill>
                  <a:schemeClr val="bg1"/>
                </a:solidFill>
              </a:rPr>
              <a:t>i</a:t>
            </a:r>
            <a:r>
              <a:rPr lang="en-CA" b="1" dirty="0">
                <a:solidFill>
                  <a:schemeClr val="bg1"/>
                </a:solidFill>
              </a:rPr>
              <a:t>)</a:t>
            </a:r>
            <a:r>
              <a:rPr lang="en-CA" dirty="0">
                <a:solidFill>
                  <a:schemeClr val="bg1"/>
                </a:solidFill>
              </a:rPr>
              <a:t> as the Commission deems appropriate for the implementation of the broadcasting policy set out in subsection 3(1), and</a:t>
            </a:r>
          </a:p>
          <a:p>
            <a:pPr marL="914400" lvl="2" indent="0">
              <a:lnSpc>
                <a:spcPct val="120000"/>
              </a:lnSpc>
              <a:buNone/>
            </a:pPr>
            <a:r>
              <a:rPr lang="en-CA" b="1" dirty="0">
                <a:solidFill>
                  <a:schemeClr val="bg1"/>
                </a:solidFill>
              </a:rPr>
              <a:t>(ii)</a:t>
            </a:r>
            <a:r>
              <a:rPr lang="en-CA" dirty="0">
                <a:solidFill>
                  <a:schemeClr val="bg1"/>
                </a:solidFill>
              </a:rPr>
              <a:t> in the case of licences issued to the Corporation, as the Commission deems consistent with the provision, through the Corporation, of the programming contemplated by paragraphs 3(1)(l) and (m);</a:t>
            </a:r>
          </a:p>
          <a:p>
            <a:pPr marL="457200" lvl="1" indent="0">
              <a:lnSpc>
                <a:spcPct val="120000"/>
              </a:lnSpc>
              <a:buNone/>
            </a:pPr>
            <a:r>
              <a:rPr lang="en-CA" b="1" dirty="0">
                <a:solidFill>
                  <a:schemeClr val="bg1"/>
                </a:solidFill>
              </a:rPr>
              <a:t>(c)</a:t>
            </a:r>
            <a:r>
              <a:rPr lang="en-CA" dirty="0">
                <a:solidFill>
                  <a:schemeClr val="bg1"/>
                </a:solidFill>
              </a:rPr>
              <a:t> </a:t>
            </a:r>
            <a:r>
              <a:rPr lang="en-CA" dirty="0">
                <a:solidFill>
                  <a:srgbClr val="FFFF00"/>
                </a:solidFill>
              </a:rPr>
              <a:t>amend any condition of a licence </a:t>
            </a:r>
            <a:r>
              <a:rPr lang="en-CA" dirty="0">
                <a:solidFill>
                  <a:schemeClr val="bg1"/>
                </a:solidFill>
              </a:rPr>
              <a:t>on application of the licensee or, where five years have expired since the issuance or renewal of the licence, on the Commission’s own motion;</a:t>
            </a:r>
          </a:p>
          <a:p>
            <a:endParaRPr lang="en-US" dirty="0"/>
          </a:p>
        </p:txBody>
      </p:sp>
    </p:spTree>
    <p:extLst>
      <p:ext uri="{BB962C8B-B14F-4D97-AF65-F5344CB8AC3E}">
        <p14:creationId xmlns:p14="http://schemas.microsoft.com/office/powerpoint/2010/main" val="339847848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12D5C1-4B2F-F248-8DCD-03C84C8E5748}"/>
              </a:ext>
            </a:extLst>
          </p:cNvPr>
          <p:cNvSpPr>
            <a:spLocks noGrp="1"/>
          </p:cNvSpPr>
          <p:nvPr>
            <p:ph sz="quarter" idx="10"/>
          </p:nvPr>
        </p:nvSpPr>
        <p:spPr>
          <a:xfrm>
            <a:off x="172279" y="225287"/>
            <a:ext cx="8759686" cy="5645426"/>
          </a:xfrm>
        </p:spPr>
        <p:txBody>
          <a:bodyPr>
            <a:normAutofit fontScale="92500" lnSpcReduction="10000"/>
          </a:bodyPr>
          <a:lstStyle/>
          <a:p>
            <a:pPr marL="457200" lvl="1" indent="0">
              <a:lnSpc>
                <a:spcPct val="120000"/>
              </a:lnSpc>
              <a:buNone/>
            </a:pPr>
            <a:r>
              <a:rPr lang="en-CA" b="1" dirty="0">
                <a:solidFill>
                  <a:schemeClr val="bg1"/>
                </a:solidFill>
              </a:rPr>
              <a:t>(d)</a:t>
            </a:r>
            <a:r>
              <a:rPr lang="en-CA" dirty="0">
                <a:solidFill>
                  <a:schemeClr val="bg1"/>
                </a:solidFill>
              </a:rPr>
              <a:t> </a:t>
            </a:r>
            <a:r>
              <a:rPr lang="en-CA" dirty="0">
                <a:solidFill>
                  <a:srgbClr val="FFFF00"/>
                </a:solidFill>
              </a:rPr>
              <a:t>issue renewals of licences </a:t>
            </a:r>
            <a:r>
              <a:rPr lang="en-CA" dirty="0">
                <a:solidFill>
                  <a:schemeClr val="bg1"/>
                </a:solidFill>
              </a:rPr>
              <a:t>for such terms not exceeding seven years and subject to such conditions as comply with paragraph (b);</a:t>
            </a:r>
          </a:p>
          <a:p>
            <a:pPr marL="457200" lvl="1" indent="0">
              <a:lnSpc>
                <a:spcPct val="120000"/>
              </a:lnSpc>
              <a:buNone/>
            </a:pPr>
            <a:r>
              <a:rPr lang="en-CA" b="1" dirty="0">
                <a:solidFill>
                  <a:schemeClr val="bg1"/>
                </a:solidFill>
              </a:rPr>
              <a:t>(e)</a:t>
            </a:r>
            <a:r>
              <a:rPr lang="en-CA" dirty="0">
                <a:solidFill>
                  <a:schemeClr val="bg1"/>
                </a:solidFill>
              </a:rPr>
              <a:t> </a:t>
            </a:r>
            <a:r>
              <a:rPr lang="en-CA" dirty="0">
                <a:solidFill>
                  <a:srgbClr val="FFFF00"/>
                </a:solidFill>
              </a:rPr>
              <a:t>suspend or revoke </a:t>
            </a:r>
            <a:r>
              <a:rPr lang="en-CA" dirty="0">
                <a:solidFill>
                  <a:schemeClr val="bg1"/>
                </a:solidFill>
              </a:rPr>
              <a:t>any licence;</a:t>
            </a:r>
          </a:p>
          <a:p>
            <a:pPr marL="457200" lvl="1" indent="0">
              <a:lnSpc>
                <a:spcPct val="120000"/>
              </a:lnSpc>
              <a:buNone/>
            </a:pPr>
            <a:r>
              <a:rPr lang="en-CA" b="1" dirty="0">
                <a:solidFill>
                  <a:schemeClr val="bg1"/>
                </a:solidFill>
              </a:rPr>
              <a:t>(f)</a:t>
            </a:r>
            <a:r>
              <a:rPr lang="en-CA" dirty="0">
                <a:solidFill>
                  <a:schemeClr val="bg1"/>
                </a:solidFill>
              </a:rPr>
              <a:t> require any licensee to obtain the approval of the Commission before entering into any contract with a telecommunications common carrier for the distribution of programming directly to the public using the facilities of that common carrier;</a:t>
            </a:r>
          </a:p>
          <a:p>
            <a:pPr marL="457200" lvl="1" indent="0">
              <a:lnSpc>
                <a:spcPct val="120000"/>
              </a:lnSpc>
              <a:buNone/>
            </a:pPr>
            <a:r>
              <a:rPr lang="en-CA" b="1" dirty="0">
                <a:solidFill>
                  <a:schemeClr val="bg1"/>
                </a:solidFill>
              </a:rPr>
              <a:t>(g)</a:t>
            </a:r>
            <a:r>
              <a:rPr lang="en-CA" dirty="0">
                <a:solidFill>
                  <a:schemeClr val="bg1"/>
                </a:solidFill>
              </a:rPr>
              <a:t> </a:t>
            </a:r>
            <a:r>
              <a:rPr lang="en-CA" dirty="0">
                <a:solidFill>
                  <a:srgbClr val="FFFF00"/>
                </a:solidFill>
              </a:rPr>
              <a:t>require any licensee </a:t>
            </a:r>
            <a:r>
              <a:rPr lang="en-CA" dirty="0">
                <a:solidFill>
                  <a:schemeClr val="bg1"/>
                </a:solidFill>
              </a:rPr>
              <a:t>who is authorized to carry on a </a:t>
            </a:r>
            <a:r>
              <a:rPr lang="en-CA" dirty="0">
                <a:solidFill>
                  <a:srgbClr val="FFFF00"/>
                </a:solidFill>
              </a:rPr>
              <a:t>distribution undertaking to give priority </a:t>
            </a:r>
            <a:r>
              <a:rPr lang="en-CA" dirty="0">
                <a:solidFill>
                  <a:schemeClr val="bg1"/>
                </a:solidFill>
              </a:rPr>
              <a:t>to the carriage of broadcasting; and</a:t>
            </a:r>
          </a:p>
          <a:p>
            <a:pPr marL="457200" lvl="1" indent="0">
              <a:lnSpc>
                <a:spcPct val="120000"/>
              </a:lnSpc>
              <a:buNone/>
            </a:pPr>
            <a:r>
              <a:rPr lang="en-CA" b="1" dirty="0">
                <a:solidFill>
                  <a:schemeClr val="bg1"/>
                </a:solidFill>
              </a:rPr>
              <a:t>(h)</a:t>
            </a:r>
            <a:r>
              <a:rPr lang="en-CA" dirty="0">
                <a:solidFill>
                  <a:schemeClr val="bg1"/>
                </a:solidFill>
              </a:rPr>
              <a:t> require any licensee who is authorized to carry on a distribution undertaking to carry, on such terms and conditions as the Commission deems appropriate, programming services specified by the Commission.</a:t>
            </a:r>
          </a:p>
          <a:p>
            <a:endParaRPr lang="en-US" dirty="0"/>
          </a:p>
        </p:txBody>
      </p:sp>
    </p:spTree>
    <p:extLst>
      <p:ext uri="{BB962C8B-B14F-4D97-AF65-F5344CB8AC3E}">
        <p14:creationId xmlns:p14="http://schemas.microsoft.com/office/powerpoint/2010/main" val="33980758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FF38C9-49B1-4D4C-B322-9CE53CF20955}"/>
              </a:ext>
            </a:extLst>
          </p:cNvPr>
          <p:cNvSpPr>
            <a:spLocks noGrp="1"/>
          </p:cNvSpPr>
          <p:nvPr>
            <p:ph sz="quarter" idx="10"/>
          </p:nvPr>
        </p:nvSpPr>
        <p:spPr>
          <a:xfrm>
            <a:off x="457200" y="1130530"/>
            <a:ext cx="8229600" cy="4595603"/>
          </a:xfrm>
        </p:spPr>
        <p:txBody>
          <a:bodyPr/>
          <a:lstStyle/>
          <a:p>
            <a:pPr marL="0" indent="0" algn="ctr">
              <a:buNone/>
            </a:pPr>
            <a:r>
              <a:rPr lang="en-US" sz="6000" b="1" i="1" dirty="0">
                <a:solidFill>
                  <a:srgbClr val="FFFF00"/>
                </a:solidFill>
              </a:rPr>
              <a:t>Broadcasting </a:t>
            </a:r>
            <a:r>
              <a:rPr lang="en-US" sz="6000" b="1" i="1" dirty="0">
                <a:solidFill>
                  <a:srgbClr val="FF0000"/>
                </a:solidFill>
              </a:rPr>
              <a:t>&amp;</a:t>
            </a:r>
            <a:r>
              <a:rPr lang="en-US" sz="6000" b="1" i="1" dirty="0">
                <a:solidFill>
                  <a:srgbClr val="FFFF00"/>
                </a:solidFill>
              </a:rPr>
              <a:t> </a:t>
            </a:r>
          </a:p>
          <a:p>
            <a:pPr marL="0" indent="0" algn="ctr">
              <a:buNone/>
            </a:pPr>
            <a:r>
              <a:rPr lang="en-US" sz="6000" b="1" i="1" dirty="0">
                <a:solidFill>
                  <a:srgbClr val="FFFF00"/>
                </a:solidFill>
              </a:rPr>
              <a:t>Telecommunications</a:t>
            </a:r>
            <a:r>
              <a:rPr lang="en-US" sz="6000" b="1" i="1" dirty="0">
                <a:solidFill>
                  <a:srgbClr val="FF0000"/>
                </a:solidFill>
              </a:rPr>
              <a:t>: </a:t>
            </a:r>
          </a:p>
          <a:p>
            <a:pPr marL="0" indent="0" algn="ctr">
              <a:buNone/>
            </a:pPr>
            <a:r>
              <a:rPr lang="en-US" sz="6000" b="1" i="1" dirty="0">
                <a:solidFill>
                  <a:schemeClr val="bg1"/>
                </a:solidFill>
              </a:rPr>
              <a:t>Origins</a:t>
            </a:r>
            <a:r>
              <a:rPr lang="en-US" sz="6000" b="1" i="1" dirty="0">
                <a:solidFill>
                  <a:srgbClr val="FF0000"/>
                </a:solidFill>
              </a:rPr>
              <a:t>,</a:t>
            </a:r>
            <a:r>
              <a:rPr lang="en-US" sz="6000" b="1" i="1" dirty="0">
                <a:solidFill>
                  <a:schemeClr val="bg1"/>
                </a:solidFill>
              </a:rPr>
              <a:t> Policies</a:t>
            </a:r>
            <a:r>
              <a:rPr lang="en-US" sz="6000" b="1" i="1" dirty="0">
                <a:solidFill>
                  <a:srgbClr val="FF0000"/>
                </a:solidFill>
              </a:rPr>
              <a:t> &amp;</a:t>
            </a:r>
            <a:r>
              <a:rPr lang="en-US" sz="6000" b="1" i="1" dirty="0">
                <a:solidFill>
                  <a:schemeClr val="bg1"/>
                </a:solidFill>
              </a:rPr>
              <a:t> Law </a:t>
            </a:r>
          </a:p>
          <a:p>
            <a:pPr marL="0" indent="0" algn="ctr">
              <a:buNone/>
            </a:pPr>
            <a:r>
              <a:rPr lang="en-US" sz="6000" b="1" i="1">
                <a:solidFill>
                  <a:srgbClr val="FF0000"/>
                </a:solidFill>
              </a:rPr>
              <a:t>Part 2</a:t>
            </a:r>
            <a:endParaRPr lang="en-US" sz="6000" i="1" dirty="0"/>
          </a:p>
          <a:p>
            <a:endParaRPr lang="en-US" dirty="0"/>
          </a:p>
        </p:txBody>
      </p:sp>
    </p:spTree>
    <p:extLst>
      <p:ext uri="{BB962C8B-B14F-4D97-AF65-F5344CB8AC3E}">
        <p14:creationId xmlns:p14="http://schemas.microsoft.com/office/powerpoint/2010/main" val="74496885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fontScale="90000"/>
          </a:bodyPr>
          <a:lstStyle/>
          <a:p>
            <a:pPr algn="ctr"/>
            <a:r>
              <a:rPr lang="en-US" b="1" dirty="0">
                <a:solidFill>
                  <a:srgbClr val="FF0000"/>
                </a:solidFill>
                <a:sym typeface="Wingdings"/>
              </a:rPr>
              <a:t> </a:t>
            </a:r>
            <a:r>
              <a:rPr lang="en-US" b="1" dirty="0">
                <a:solidFill>
                  <a:srgbClr val="FFFF00"/>
                </a:solidFill>
              </a:rPr>
              <a:t>Telecommunications Policy</a:t>
            </a:r>
            <a:br>
              <a:rPr lang="en-US" b="1" dirty="0">
                <a:solidFill>
                  <a:srgbClr val="FFFF00"/>
                </a:solidFill>
              </a:rPr>
            </a:br>
            <a:r>
              <a:rPr lang="en-US" b="1" dirty="0">
                <a:solidFill>
                  <a:srgbClr val="92D050"/>
                </a:solidFill>
              </a:rPr>
              <a:t>PRINCIPLES </a:t>
            </a:r>
            <a:r>
              <a:rPr lang="en-US" b="1" dirty="0">
                <a:solidFill>
                  <a:srgbClr val="FFFF00"/>
                </a:solidFill>
              </a:rPr>
              <a:t> </a:t>
            </a:r>
            <a:r>
              <a:rPr lang="en-US" b="1" dirty="0">
                <a:solidFill>
                  <a:srgbClr val="FF0000"/>
                </a:solidFill>
                <a:sym typeface="Wingdings"/>
              </a:rPr>
              <a:t> </a:t>
            </a:r>
            <a:endParaRPr lang="en-US"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cstate="screen">
            <a:extLst>
              <a:ext uri="{28A0092B-C50C-407E-A947-70E740481C1C}">
                <a14:useLocalDpi xmlns:a14="http://schemas.microsoft.com/office/drawing/2010/main"/>
              </a:ext>
            </a:extLst>
          </a:blip>
          <a:srcRect l="-31953" r="-31953"/>
          <a:stretch>
            <a:fillRect/>
          </a:stretch>
        </p:blipFill>
        <p:spPr/>
      </p:pic>
    </p:spTree>
    <p:extLst>
      <p:ext uri="{BB962C8B-B14F-4D97-AF65-F5344CB8AC3E}">
        <p14:creationId xmlns:p14="http://schemas.microsoft.com/office/powerpoint/2010/main" val="523084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629"/>
            <a:ext cx="8686800" cy="1376032"/>
          </a:xfrm>
        </p:spPr>
        <p:txBody>
          <a:bodyPr>
            <a:noAutofit/>
          </a:bodyPr>
          <a:lstStyle/>
          <a:p>
            <a:r>
              <a:rPr lang="en-US" sz="3900" dirty="0">
                <a:solidFill>
                  <a:schemeClr val="bg1"/>
                </a:solidFill>
                <a:latin typeface="American Typewriter"/>
                <a:cs typeface="American Typewriter"/>
              </a:rPr>
              <a:t>Why were/are Telecommunications </a:t>
            </a:r>
            <a:br>
              <a:rPr lang="en-US" sz="3900" dirty="0">
                <a:solidFill>
                  <a:schemeClr val="bg1"/>
                </a:solidFill>
                <a:latin typeface="American Typewriter"/>
                <a:cs typeface="American Typewriter"/>
              </a:rPr>
            </a:br>
            <a:r>
              <a:rPr lang="en-US" sz="3900" dirty="0">
                <a:solidFill>
                  <a:schemeClr val="bg1"/>
                </a:solidFill>
                <a:latin typeface="American Typewriter"/>
                <a:cs typeface="American Typewriter"/>
              </a:rPr>
              <a:t>Services Regulated? </a:t>
            </a:r>
          </a:p>
        </p:txBody>
      </p:sp>
      <p:sp>
        <p:nvSpPr>
          <p:cNvPr id="3" name="Content Placeholder 2"/>
          <p:cNvSpPr>
            <a:spLocks noGrp="1"/>
          </p:cNvSpPr>
          <p:nvPr>
            <p:ph sz="quarter" idx="10"/>
          </p:nvPr>
        </p:nvSpPr>
        <p:spPr>
          <a:xfrm>
            <a:off x="457200" y="1700375"/>
            <a:ext cx="8686800" cy="4185595"/>
          </a:xfrm>
        </p:spPr>
        <p:txBody>
          <a:bodyPr>
            <a:normAutofit lnSpcReduction="10000"/>
          </a:bodyPr>
          <a:lstStyle/>
          <a:p>
            <a:r>
              <a:rPr lang="en-US" sz="3800" dirty="0">
                <a:solidFill>
                  <a:schemeClr val="bg1"/>
                </a:solidFill>
                <a:latin typeface="Arial" charset="0"/>
              </a:rPr>
              <a:t>“</a:t>
            </a:r>
            <a:r>
              <a:rPr lang="en-US" sz="3800" dirty="0">
                <a:solidFill>
                  <a:srgbClr val="FF0000"/>
                </a:solidFill>
                <a:latin typeface="Arial" charset="0"/>
              </a:rPr>
              <a:t>Natural monopoly</a:t>
            </a:r>
            <a:r>
              <a:rPr lang="en-US" sz="3800" dirty="0">
                <a:solidFill>
                  <a:schemeClr val="bg1"/>
                </a:solidFill>
                <a:latin typeface="Arial" charset="0"/>
              </a:rPr>
              <a:t>” given economies of scale for network infrastructure </a:t>
            </a:r>
            <a:r>
              <a:rPr lang="en-US" sz="3800" dirty="0">
                <a:solidFill>
                  <a:srgbClr val="FF0000"/>
                </a:solidFill>
                <a:latin typeface="Arial" charset="0"/>
              </a:rPr>
              <a:t>?</a:t>
            </a:r>
          </a:p>
          <a:p>
            <a:r>
              <a:rPr lang="en-US" sz="3800" dirty="0">
                <a:solidFill>
                  <a:schemeClr val="bg1"/>
                </a:solidFill>
                <a:latin typeface="Arial" charset="0"/>
              </a:rPr>
              <a:t>Shift from </a:t>
            </a:r>
            <a:r>
              <a:rPr lang="en-US" sz="3800" dirty="0">
                <a:solidFill>
                  <a:srgbClr val="FF0000"/>
                </a:solidFill>
                <a:latin typeface="Arial" charset="0"/>
              </a:rPr>
              <a:t>monopoly</a:t>
            </a:r>
            <a:r>
              <a:rPr lang="en-US" sz="3800" dirty="0">
                <a:solidFill>
                  <a:schemeClr val="bg1"/>
                </a:solidFill>
                <a:latin typeface="Arial" charset="0"/>
              </a:rPr>
              <a:t> </a:t>
            </a:r>
            <a:r>
              <a:rPr lang="en-US" sz="3800" dirty="0">
                <a:solidFill>
                  <a:srgbClr val="FFFF00"/>
                </a:solidFill>
                <a:latin typeface="Arial" charset="0"/>
              </a:rPr>
              <a:t>towards competition (</a:t>
            </a:r>
            <a:r>
              <a:rPr lang="en-US" sz="3800" i="1" dirty="0">
                <a:solidFill>
                  <a:schemeClr val="bg1"/>
                </a:solidFill>
                <a:latin typeface="Arial" charset="0"/>
              </a:rPr>
              <a:t>1984 forward</a:t>
            </a:r>
            <a:r>
              <a:rPr lang="en-US" sz="3800" dirty="0">
                <a:solidFill>
                  <a:srgbClr val="FFFF00"/>
                </a:solidFill>
                <a:latin typeface="Arial" charset="0"/>
              </a:rPr>
              <a:t>)</a:t>
            </a:r>
          </a:p>
          <a:p>
            <a:r>
              <a:rPr lang="en-US" sz="3800" dirty="0">
                <a:solidFill>
                  <a:schemeClr val="bg1"/>
                </a:solidFill>
                <a:latin typeface="Arial" charset="0"/>
              </a:rPr>
              <a:t>Myths and memes of the information economy </a:t>
            </a:r>
            <a:r>
              <a:rPr lang="en-US" sz="3800" dirty="0">
                <a:solidFill>
                  <a:schemeClr val="bg1"/>
                </a:solidFill>
                <a:latin typeface="Arial" charset="0"/>
                <a:sym typeface="Wingdings"/>
              </a:rPr>
              <a:t></a:t>
            </a:r>
            <a:r>
              <a:rPr lang="en-US" sz="3800" dirty="0">
                <a:solidFill>
                  <a:schemeClr val="bg1"/>
                </a:solidFill>
                <a:latin typeface="Arial" charset="0"/>
              </a:rPr>
              <a:t> “</a:t>
            </a:r>
            <a:r>
              <a:rPr lang="en-US" sz="3800" dirty="0">
                <a:solidFill>
                  <a:srgbClr val="FFFF00"/>
                </a:solidFill>
                <a:latin typeface="Arial" charset="0"/>
              </a:rPr>
              <a:t>The Information Highway</a:t>
            </a:r>
            <a:r>
              <a:rPr lang="en-US" sz="3800" dirty="0">
                <a:solidFill>
                  <a:schemeClr val="bg1"/>
                </a:solidFill>
                <a:latin typeface="Arial" charset="0"/>
              </a:rPr>
              <a:t>”</a:t>
            </a:r>
          </a:p>
          <a:p>
            <a:r>
              <a:rPr lang="en-US" sz="3800" dirty="0">
                <a:solidFill>
                  <a:schemeClr val="bg1"/>
                </a:solidFill>
                <a:latin typeface="Arial" charset="0"/>
              </a:rPr>
              <a:t>Security &amp; Sovereignty </a:t>
            </a:r>
            <a:endParaRPr lang="en-CA" sz="3800" dirty="0">
              <a:solidFill>
                <a:schemeClr val="bg1"/>
              </a:solidFill>
              <a:latin typeface="Arial" charset="0"/>
            </a:endParaRPr>
          </a:p>
          <a:p>
            <a:pPr marL="0" indent="0">
              <a:buNone/>
            </a:pPr>
            <a:endParaRPr lang="en-US" dirty="0"/>
          </a:p>
        </p:txBody>
      </p:sp>
    </p:spTree>
    <p:extLst>
      <p:ext uri="{BB962C8B-B14F-4D97-AF65-F5344CB8AC3E}">
        <p14:creationId xmlns:p14="http://schemas.microsoft.com/office/powerpoint/2010/main" val="756826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37"/>
            <a:ext cx="8229600" cy="749594"/>
          </a:xfrm>
        </p:spPr>
        <p:txBody>
          <a:bodyPr>
            <a:normAutofit fontScale="90000"/>
          </a:bodyPr>
          <a:lstStyle/>
          <a:p>
            <a:r>
              <a:rPr lang="en-US" b="1" dirty="0">
                <a:solidFill>
                  <a:srgbClr val="FFFF00"/>
                </a:solidFill>
              </a:rPr>
              <a:t>Telecom Act</a:t>
            </a:r>
          </a:p>
        </p:txBody>
      </p:sp>
      <p:sp>
        <p:nvSpPr>
          <p:cNvPr id="3" name="Content Placeholder 2"/>
          <p:cNvSpPr>
            <a:spLocks noGrp="1"/>
          </p:cNvSpPr>
          <p:nvPr>
            <p:ph sz="quarter" idx="10"/>
          </p:nvPr>
        </p:nvSpPr>
        <p:spPr>
          <a:xfrm>
            <a:off x="457200" y="753331"/>
            <a:ext cx="8686800" cy="5165696"/>
          </a:xfrm>
        </p:spPr>
        <p:txBody>
          <a:bodyPr>
            <a:normAutofit/>
          </a:bodyPr>
          <a:lstStyle/>
          <a:p>
            <a:pPr marL="0" indent="0">
              <a:buNone/>
            </a:pPr>
            <a:r>
              <a:rPr lang="en-CA" sz="2900" dirty="0">
                <a:solidFill>
                  <a:srgbClr val="FFFF00"/>
                </a:solidFill>
              </a:rPr>
              <a:t>7. </a:t>
            </a:r>
            <a:r>
              <a:rPr lang="en-CA" sz="2900" dirty="0">
                <a:solidFill>
                  <a:schemeClr val="bg1"/>
                </a:solidFill>
              </a:rPr>
              <a:t>Telecom policy </a:t>
            </a:r>
            <a:r>
              <a:rPr lang="en-CA" sz="2900" dirty="0">
                <a:solidFill>
                  <a:srgbClr val="FF0000"/>
                </a:solidFill>
              </a:rPr>
              <a:t>objectives</a:t>
            </a:r>
          </a:p>
          <a:p>
            <a:pPr marL="0" indent="0">
              <a:buNone/>
            </a:pPr>
            <a:r>
              <a:rPr lang="en-CA" sz="2900" dirty="0">
                <a:solidFill>
                  <a:srgbClr val="FFFF00"/>
                </a:solidFill>
              </a:rPr>
              <a:t>24. </a:t>
            </a:r>
            <a:r>
              <a:rPr lang="en-CA" sz="2900" dirty="0">
                <a:solidFill>
                  <a:schemeClr val="bg1"/>
                </a:solidFill>
              </a:rPr>
              <a:t>Services to be offered under CRTC-approved tariffs</a:t>
            </a:r>
          </a:p>
          <a:p>
            <a:pPr marL="0" indent="0">
              <a:buNone/>
            </a:pPr>
            <a:r>
              <a:rPr lang="en-CA" sz="2900" dirty="0">
                <a:solidFill>
                  <a:srgbClr val="FFFF00"/>
                </a:solidFill>
              </a:rPr>
              <a:t>27(1) </a:t>
            </a:r>
            <a:r>
              <a:rPr lang="en-CA" sz="2900" dirty="0">
                <a:solidFill>
                  <a:schemeClr val="bg1"/>
                </a:solidFill>
              </a:rPr>
              <a:t>Rates to be </a:t>
            </a:r>
            <a:r>
              <a:rPr lang="en-CA" sz="2900" dirty="0">
                <a:solidFill>
                  <a:srgbClr val="FF0000"/>
                </a:solidFill>
              </a:rPr>
              <a:t>just &amp; reasonable</a:t>
            </a:r>
          </a:p>
          <a:p>
            <a:pPr marL="0" indent="0">
              <a:buNone/>
            </a:pPr>
            <a:r>
              <a:rPr lang="en-CA" sz="2900" dirty="0">
                <a:solidFill>
                  <a:srgbClr val="FFFF00"/>
                </a:solidFill>
              </a:rPr>
              <a:t>27(2) </a:t>
            </a:r>
            <a:r>
              <a:rPr lang="en-CA" sz="2900" dirty="0">
                <a:solidFill>
                  <a:srgbClr val="FF0000"/>
                </a:solidFill>
              </a:rPr>
              <a:t>No unjust discrimination </a:t>
            </a:r>
            <a:r>
              <a:rPr lang="en-CA" sz="2900" dirty="0">
                <a:solidFill>
                  <a:schemeClr val="bg1"/>
                </a:solidFill>
              </a:rPr>
              <a:t>against </a:t>
            </a:r>
            <a:r>
              <a:rPr lang="en-CA" sz="2900" dirty="0">
                <a:solidFill>
                  <a:srgbClr val="FF0000"/>
                </a:solidFill>
              </a:rPr>
              <a:t>or undue preferences</a:t>
            </a:r>
            <a:r>
              <a:rPr lang="en-CA" sz="2900" dirty="0">
                <a:solidFill>
                  <a:schemeClr val="bg1"/>
                </a:solidFill>
              </a:rPr>
              <a:t> toward any person</a:t>
            </a:r>
          </a:p>
          <a:p>
            <a:pPr marL="0" indent="0">
              <a:buNone/>
            </a:pPr>
            <a:r>
              <a:rPr lang="en-CA" sz="2900" dirty="0">
                <a:solidFill>
                  <a:srgbClr val="FFFF00"/>
                </a:solidFill>
              </a:rPr>
              <a:t>34. </a:t>
            </a:r>
            <a:r>
              <a:rPr lang="en-CA" sz="2900" dirty="0">
                <a:solidFill>
                  <a:schemeClr val="bg1"/>
                </a:solidFill>
              </a:rPr>
              <a:t>CRTC </a:t>
            </a:r>
            <a:r>
              <a:rPr lang="en-CA" sz="2900" dirty="0">
                <a:solidFill>
                  <a:srgbClr val="FF0000"/>
                </a:solidFill>
              </a:rPr>
              <a:t>forbearance</a:t>
            </a:r>
            <a:r>
              <a:rPr lang="en-CA" sz="2900" dirty="0">
                <a:solidFill>
                  <a:schemeClr val="bg1"/>
                </a:solidFill>
              </a:rPr>
              <a:t> power (to be used, e.g. where competition is sufficient to protect consumers)</a:t>
            </a:r>
          </a:p>
          <a:p>
            <a:pPr marL="0" indent="0">
              <a:buNone/>
            </a:pPr>
            <a:r>
              <a:rPr lang="en-CA" sz="2900" dirty="0">
                <a:solidFill>
                  <a:srgbClr val="FFFF00"/>
                </a:solidFill>
              </a:rPr>
              <a:t>36. </a:t>
            </a:r>
            <a:r>
              <a:rPr lang="en-CA" sz="2900" dirty="0">
                <a:solidFill>
                  <a:schemeClr val="bg1"/>
                </a:solidFill>
              </a:rPr>
              <a:t>Carriers </a:t>
            </a:r>
            <a:r>
              <a:rPr lang="en-CA" sz="2900" dirty="0">
                <a:solidFill>
                  <a:srgbClr val="FF0000"/>
                </a:solidFill>
              </a:rPr>
              <a:t>not to control content </a:t>
            </a:r>
            <a:r>
              <a:rPr lang="en-CA" sz="2900" dirty="0">
                <a:solidFill>
                  <a:schemeClr val="bg1"/>
                </a:solidFill>
              </a:rPr>
              <a:t>or influence meaning of telecoms carried for public</a:t>
            </a:r>
          </a:p>
          <a:p>
            <a:pPr marL="0" indent="0">
              <a:buNone/>
            </a:pPr>
            <a:r>
              <a:rPr lang="en-CA" sz="2900" dirty="0">
                <a:solidFill>
                  <a:srgbClr val="FFFF00"/>
                </a:solidFill>
              </a:rPr>
              <a:t>40. </a:t>
            </a:r>
            <a:r>
              <a:rPr lang="en-CA" sz="2900" dirty="0">
                <a:solidFill>
                  <a:srgbClr val="FF0000"/>
                </a:solidFill>
              </a:rPr>
              <a:t>Interconnection</a:t>
            </a:r>
            <a:r>
              <a:rPr lang="en-CA" sz="2900" dirty="0">
                <a:solidFill>
                  <a:schemeClr val="bg1"/>
                </a:solidFill>
              </a:rPr>
              <a:t> orders</a:t>
            </a:r>
          </a:p>
          <a:p>
            <a:pPr marL="0" indent="0">
              <a:buNone/>
            </a:pPr>
            <a:endParaRPr lang="en-US" dirty="0"/>
          </a:p>
        </p:txBody>
      </p:sp>
    </p:spTree>
    <p:extLst>
      <p:ext uri="{BB962C8B-B14F-4D97-AF65-F5344CB8AC3E}">
        <p14:creationId xmlns:p14="http://schemas.microsoft.com/office/powerpoint/2010/main" val="20463405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fontScale="90000"/>
          </a:bodyPr>
          <a:lstStyle/>
          <a:p>
            <a:br>
              <a:rPr lang="en-CA" dirty="0"/>
            </a:br>
            <a:r>
              <a:rPr lang="en-CA" b="1" dirty="0">
                <a:solidFill>
                  <a:srgbClr val="FFFF00"/>
                </a:solidFill>
                <a:latin typeface="+mn-lt"/>
              </a:rPr>
              <a:t>Forbearance</a:t>
            </a:r>
            <a:br>
              <a:rPr lang="en-CA" dirty="0">
                <a:solidFill>
                  <a:srgbClr val="FFFF00"/>
                </a:solidFill>
              </a:rPr>
            </a:br>
            <a:endParaRPr lang="en-US" dirty="0">
              <a:solidFill>
                <a:srgbClr val="FFFF00"/>
              </a:solidFill>
            </a:endParaRPr>
          </a:p>
        </p:txBody>
      </p:sp>
      <p:sp>
        <p:nvSpPr>
          <p:cNvPr id="3" name="Content Placeholder 2"/>
          <p:cNvSpPr>
            <a:spLocks noGrp="1"/>
          </p:cNvSpPr>
          <p:nvPr>
            <p:ph sz="quarter" idx="10"/>
          </p:nvPr>
        </p:nvSpPr>
        <p:spPr>
          <a:xfrm>
            <a:off x="457200" y="1015999"/>
            <a:ext cx="8686800" cy="4924551"/>
          </a:xfrm>
        </p:spPr>
        <p:txBody>
          <a:bodyPr>
            <a:normAutofit/>
          </a:bodyPr>
          <a:lstStyle/>
          <a:p>
            <a:r>
              <a:rPr lang="en-CA" sz="3200" dirty="0">
                <a:solidFill>
                  <a:srgbClr val="FFFFFF"/>
                </a:solidFill>
              </a:rPr>
              <a:t>CRTC </a:t>
            </a:r>
            <a:r>
              <a:rPr lang="en-CA" sz="3200" dirty="0">
                <a:solidFill>
                  <a:srgbClr val="FF0000"/>
                </a:solidFill>
              </a:rPr>
              <a:t>may forbear </a:t>
            </a:r>
            <a:r>
              <a:rPr lang="en-CA" sz="3200" dirty="0">
                <a:solidFill>
                  <a:srgbClr val="FFFFFF"/>
                </a:solidFill>
              </a:rPr>
              <a:t>where it finds that this will be consistent with telecom policy objectives and </a:t>
            </a:r>
            <a:r>
              <a:rPr lang="en-CA" sz="3200" dirty="0">
                <a:solidFill>
                  <a:srgbClr val="FF0000"/>
                </a:solidFill>
              </a:rPr>
              <a:t>shall forbear </a:t>
            </a:r>
            <a:r>
              <a:rPr lang="en-CA" sz="3200" dirty="0">
                <a:solidFill>
                  <a:srgbClr val="FFFF00"/>
                </a:solidFill>
              </a:rPr>
              <a:t>where the service in question “is or will be subject to competition sufficient to protect the interests of users”</a:t>
            </a:r>
          </a:p>
          <a:p>
            <a:r>
              <a:rPr lang="en-CA" sz="3200" dirty="0">
                <a:solidFill>
                  <a:srgbClr val="FFFFFF"/>
                </a:solidFill>
              </a:rPr>
              <a:t>CRTC may forbear partially</a:t>
            </a:r>
          </a:p>
          <a:p>
            <a:r>
              <a:rPr lang="en-CA" sz="3200" dirty="0">
                <a:solidFill>
                  <a:srgbClr val="FFFFFF"/>
                </a:solidFill>
              </a:rPr>
              <a:t>Forbearance covers conditions of service, tariffs, carrier-access agreements etc.</a:t>
            </a:r>
          </a:p>
          <a:p>
            <a:r>
              <a:rPr lang="en-CA" sz="3200" dirty="0">
                <a:solidFill>
                  <a:srgbClr val="FFFFFF"/>
                </a:solidFill>
              </a:rPr>
              <a:t>CRTC developed principles governing the introduction of forbearance, including market share and market power analysis</a:t>
            </a:r>
          </a:p>
          <a:p>
            <a:pPr marL="0" indent="0">
              <a:buNone/>
            </a:pPr>
            <a:endParaRPr lang="en-US" dirty="0"/>
          </a:p>
        </p:txBody>
      </p:sp>
    </p:spTree>
    <p:extLst>
      <p:ext uri="{BB962C8B-B14F-4D97-AF65-F5344CB8AC3E}">
        <p14:creationId xmlns:p14="http://schemas.microsoft.com/office/powerpoint/2010/main" val="3360149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37"/>
            <a:ext cx="8229600" cy="1016000"/>
          </a:xfrm>
        </p:spPr>
        <p:txBody>
          <a:bodyPr>
            <a:normAutofit/>
          </a:bodyPr>
          <a:lstStyle/>
          <a:p>
            <a:r>
              <a:rPr lang="en-US" sz="4400" b="1" dirty="0">
                <a:solidFill>
                  <a:srgbClr val="FFFF00"/>
                </a:solidFill>
              </a:rPr>
              <a:t>CRTC Telecom Processes</a:t>
            </a:r>
          </a:p>
        </p:txBody>
      </p:sp>
      <p:sp>
        <p:nvSpPr>
          <p:cNvPr id="3" name="Content Placeholder 2"/>
          <p:cNvSpPr>
            <a:spLocks noGrp="1"/>
          </p:cNvSpPr>
          <p:nvPr>
            <p:ph sz="quarter" idx="10"/>
          </p:nvPr>
        </p:nvSpPr>
        <p:spPr>
          <a:xfrm>
            <a:off x="457200" y="1355995"/>
            <a:ext cx="8686800" cy="4563032"/>
          </a:xfrm>
        </p:spPr>
        <p:txBody>
          <a:bodyPr>
            <a:normAutofit/>
          </a:bodyPr>
          <a:lstStyle/>
          <a:p>
            <a:r>
              <a:rPr lang="en-US" sz="3600" dirty="0">
                <a:solidFill>
                  <a:schemeClr val="bg1"/>
                </a:solidFill>
              </a:rPr>
              <a:t>2011 Rules of Procedure</a:t>
            </a:r>
          </a:p>
          <a:p>
            <a:r>
              <a:rPr lang="en-US" sz="3600" dirty="0">
                <a:solidFill>
                  <a:schemeClr val="bg1"/>
                </a:solidFill>
              </a:rPr>
              <a:t>Tariff filing process </a:t>
            </a:r>
            <a:r>
              <a:rPr lang="en-US" sz="3600" dirty="0">
                <a:solidFill>
                  <a:schemeClr val="bg1"/>
                </a:solidFill>
                <a:sym typeface="Wingdings"/>
              </a:rPr>
              <a:t> now streamlined</a:t>
            </a:r>
          </a:p>
          <a:p>
            <a:r>
              <a:rPr lang="en-US" sz="3600" dirty="0">
                <a:solidFill>
                  <a:schemeClr val="bg1"/>
                </a:solidFill>
                <a:sym typeface="Wingdings"/>
              </a:rPr>
              <a:t>Forbearance from most retail tariff regulation</a:t>
            </a:r>
          </a:p>
          <a:p>
            <a:r>
              <a:rPr lang="en-US" sz="3600" dirty="0">
                <a:solidFill>
                  <a:schemeClr val="bg1"/>
                </a:solidFill>
                <a:sym typeface="Wingdings"/>
              </a:rPr>
              <a:t>Mostly “</a:t>
            </a:r>
            <a:r>
              <a:rPr lang="en-US" sz="3600" dirty="0">
                <a:solidFill>
                  <a:srgbClr val="FFFF00"/>
                </a:solidFill>
                <a:sym typeface="Wingdings"/>
              </a:rPr>
              <a:t>paper hearings</a:t>
            </a:r>
            <a:r>
              <a:rPr lang="en-US" sz="3600" dirty="0">
                <a:solidFill>
                  <a:schemeClr val="bg1"/>
                </a:solidFill>
                <a:sym typeface="Wingdings"/>
              </a:rPr>
              <a:t>”</a:t>
            </a:r>
          </a:p>
          <a:p>
            <a:r>
              <a:rPr lang="en-US" sz="3600" dirty="0">
                <a:solidFill>
                  <a:schemeClr val="bg1"/>
                </a:solidFill>
                <a:sym typeface="Wingdings"/>
              </a:rPr>
              <a:t>Policy hearings are more common</a:t>
            </a:r>
          </a:p>
          <a:p>
            <a:r>
              <a:rPr lang="en-US" sz="3600" dirty="0">
                <a:solidFill>
                  <a:srgbClr val="FFFF00"/>
                </a:solidFill>
                <a:sym typeface="Wingdings"/>
              </a:rPr>
              <a:t>Move towards ADR </a:t>
            </a:r>
            <a:r>
              <a:rPr lang="en-US" sz="3600" dirty="0">
                <a:solidFill>
                  <a:schemeClr val="bg1"/>
                </a:solidFill>
                <a:sym typeface="Wingdings"/>
              </a:rPr>
              <a:t>&amp; expedited hearings or argument only hearing</a:t>
            </a:r>
            <a:endParaRPr lang="en-US" sz="3600" dirty="0">
              <a:solidFill>
                <a:schemeClr val="bg1"/>
              </a:solidFill>
            </a:endParaRPr>
          </a:p>
        </p:txBody>
      </p:sp>
    </p:spTree>
    <p:extLst>
      <p:ext uri="{BB962C8B-B14F-4D97-AF65-F5344CB8AC3E}">
        <p14:creationId xmlns:p14="http://schemas.microsoft.com/office/powerpoint/2010/main" val="1300736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pPr algn="ctr"/>
            <a:r>
              <a:rPr lang="en-US" b="1" dirty="0">
                <a:solidFill>
                  <a:srgbClr val="FFFF00"/>
                </a:solidFill>
              </a:rPr>
              <a:t>Paper Confessional </a:t>
            </a:r>
            <a:br>
              <a:rPr lang="en-US" b="1" dirty="0">
                <a:solidFill>
                  <a:srgbClr val="FFFF00"/>
                </a:solidFill>
              </a:rPr>
            </a:br>
            <a:r>
              <a:rPr lang="en-US" sz="3600" b="1" dirty="0">
                <a:solidFill>
                  <a:srgbClr val="FF0000"/>
                </a:solidFill>
              </a:rPr>
              <a:t>(</a:t>
            </a:r>
            <a:r>
              <a:rPr lang="en-US" sz="3600" b="1" dirty="0">
                <a:solidFill>
                  <a:schemeClr val="bg1"/>
                </a:solidFill>
              </a:rPr>
              <a:t>or what I learned one winter holiday</a:t>
            </a:r>
            <a:r>
              <a:rPr lang="en-US" sz="3600" b="1" dirty="0">
                <a:solidFill>
                  <a:srgbClr val="FF0000"/>
                </a:solidFill>
              </a:rPr>
              <a:t>)</a:t>
            </a:r>
          </a:p>
        </p:txBody>
      </p:sp>
      <p:sp>
        <p:nvSpPr>
          <p:cNvPr id="3" name="Content Placeholder 2"/>
          <p:cNvSpPr>
            <a:spLocks noGrp="1"/>
          </p:cNvSpPr>
          <p:nvPr>
            <p:ph sz="quarter" idx="10"/>
          </p:nvPr>
        </p:nvSpPr>
        <p:spPr>
          <a:xfrm>
            <a:off x="201881" y="1408134"/>
            <a:ext cx="8484919" cy="4458276"/>
          </a:xfrm>
        </p:spPr>
        <p:txBody>
          <a:bodyPr>
            <a:normAutofit fontScale="70000" lnSpcReduction="20000"/>
          </a:bodyPr>
          <a:lstStyle/>
          <a:p>
            <a:pPr>
              <a:lnSpc>
                <a:spcPct val="110000"/>
              </a:lnSpc>
            </a:pPr>
            <a:r>
              <a:rPr lang="en-US" sz="4000" dirty="0">
                <a:solidFill>
                  <a:schemeClr val="bg1"/>
                </a:solidFill>
              </a:rPr>
              <a:t>Legal/normative reasoning/argument including footnote/bibliography support &amp; Contribution/Move forward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60</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Presentation including layout, headings, grammar, language/writing skills, “tightness”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25</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Topic/Originality/Degree of Difficultly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15</a:t>
            </a:r>
            <a:r>
              <a:rPr lang="en-US" sz="4000" dirty="0">
                <a:solidFill>
                  <a:schemeClr val="accent5"/>
                </a:solidFill>
              </a:rPr>
              <a:t>%</a:t>
            </a:r>
          </a:p>
          <a:p>
            <a:pPr>
              <a:lnSpc>
                <a:spcPct val="110000"/>
              </a:lnSpc>
            </a:pPr>
            <a:endParaRPr lang="en-US" sz="4000" dirty="0">
              <a:solidFill>
                <a:schemeClr val="accent5"/>
              </a:solidFill>
            </a:endParaRPr>
          </a:p>
          <a:p>
            <a:pPr marL="0" indent="0" algn="ctr">
              <a:lnSpc>
                <a:spcPct val="110000"/>
              </a:lnSpc>
              <a:buNone/>
            </a:pPr>
            <a:r>
              <a:rPr lang="en-US" sz="2600" dirty="0">
                <a:solidFill>
                  <a:srgbClr val="FF0000"/>
                </a:solidFill>
                <a:latin typeface="Times" charset="0"/>
                <a:ea typeface="Times" charset="0"/>
                <a:cs typeface="Times" charset="0"/>
              </a:rPr>
              <a:t>THIS IS NOT A RUBRIC. IT IS A  SELF ASSESSMENT.</a:t>
            </a:r>
          </a:p>
        </p:txBody>
      </p:sp>
    </p:spTree>
    <p:extLst>
      <p:ext uri="{BB962C8B-B14F-4D97-AF65-F5344CB8AC3E}">
        <p14:creationId xmlns:p14="http://schemas.microsoft.com/office/powerpoint/2010/main" val="1095803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fontScale="90000"/>
          </a:bodyPr>
          <a:lstStyle/>
          <a:p>
            <a:br>
              <a:rPr lang="en-US" dirty="0"/>
            </a:br>
            <a:r>
              <a:rPr lang="en-US" sz="4900" b="1" dirty="0">
                <a:solidFill>
                  <a:srgbClr val="FFFF00"/>
                </a:solidFill>
              </a:rPr>
              <a:t>Telecom Act: Policy Powers</a:t>
            </a:r>
            <a:br>
              <a:rPr lang="en-US" sz="4900" b="1" dirty="0">
                <a:solidFill>
                  <a:srgbClr val="FFFF00"/>
                </a:solidFill>
              </a:rPr>
            </a:br>
            <a:endParaRPr lang="en-US" sz="4900" b="1" dirty="0">
              <a:solidFill>
                <a:srgbClr val="FFFF00"/>
              </a:solidFill>
            </a:endParaRPr>
          </a:p>
        </p:txBody>
      </p:sp>
      <p:sp>
        <p:nvSpPr>
          <p:cNvPr id="3" name="Content Placeholder 2"/>
          <p:cNvSpPr>
            <a:spLocks noGrp="1"/>
          </p:cNvSpPr>
          <p:nvPr>
            <p:ph sz="quarter" idx="10"/>
          </p:nvPr>
        </p:nvSpPr>
        <p:spPr>
          <a:xfrm>
            <a:off x="457200" y="1015999"/>
            <a:ext cx="8498430" cy="4881503"/>
          </a:xfrm>
        </p:spPr>
        <p:txBody>
          <a:bodyPr>
            <a:noAutofit/>
          </a:bodyPr>
          <a:lstStyle/>
          <a:p>
            <a:pPr marL="0" indent="0">
              <a:lnSpc>
                <a:spcPct val="90000"/>
              </a:lnSpc>
              <a:buNone/>
            </a:pPr>
            <a:r>
              <a:rPr lang="en-US" sz="3700" dirty="0">
                <a:solidFill>
                  <a:srgbClr val="4BACC6"/>
                </a:solidFill>
              </a:rPr>
              <a:t>S. 8</a:t>
            </a:r>
            <a:r>
              <a:rPr lang="en-US" sz="3700" dirty="0">
                <a:solidFill>
                  <a:srgbClr val="FFFF00"/>
                </a:solidFill>
              </a:rPr>
              <a:t>,</a:t>
            </a:r>
            <a:r>
              <a:rPr lang="en-US" sz="3700" dirty="0">
                <a:solidFill>
                  <a:srgbClr val="4BACC6"/>
                </a:solidFill>
              </a:rPr>
              <a:t> 10</a:t>
            </a:r>
            <a:r>
              <a:rPr lang="en-US" sz="3700" dirty="0">
                <a:solidFill>
                  <a:srgbClr val="FFFF00"/>
                </a:solidFill>
              </a:rPr>
              <a:t>:</a:t>
            </a:r>
            <a:r>
              <a:rPr lang="en-US" sz="3700" dirty="0">
                <a:solidFill>
                  <a:schemeClr val="bg1"/>
                </a:solidFill>
              </a:rPr>
              <a:t> Governor in Council (</a:t>
            </a:r>
            <a:r>
              <a:rPr lang="en-US" sz="3700" dirty="0" err="1">
                <a:solidFill>
                  <a:schemeClr val="bg1"/>
                </a:solidFill>
              </a:rPr>
              <a:t>GiC</a:t>
            </a:r>
            <a:r>
              <a:rPr lang="en-US" sz="3700" dirty="0">
                <a:solidFill>
                  <a:schemeClr val="bg1"/>
                </a:solidFill>
              </a:rPr>
              <a:t>) </a:t>
            </a:r>
            <a:r>
              <a:rPr lang="en-US" sz="3700" dirty="0">
                <a:solidFill>
                  <a:srgbClr val="FFFF00"/>
                </a:solidFill>
              </a:rPr>
              <a:t>Policy Direction Power </a:t>
            </a:r>
            <a:r>
              <a:rPr lang="en-US" sz="3700" dirty="0">
                <a:solidFill>
                  <a:schemeClr val="bg1"/>
                </a:solidFill>
              </a:rPr>
              <a:t>- proposed order to be discussed with CRTC, </a:t>
            </a:r>
            <a:r>
              <a:rPr lang="en-US" sz="3700" dirty="0" err="1">
                <a:solidFill>
                  <a:schemeClr val="bg1"/>
                </a:solidFill>
              </a:rPr>
              <a:t>Gazetted</a:t>
            </a:r>
            <a:r>
              <a:rPr lang="en-US" sz="3700" dirty="0">
                <a:solidFill>
                  <a:schemeClr val="bg1"/>
                </a:solidFill>
              </a:rPr>
              <a:t> &amp; referred to Parliamentary Committee</a:t>
            </a:r>
          </a:p>
          <a:p>
            <a:pPr marL="0" indent="0">
              <a:lnSpc>
                <a:spcPct val="90000"/>
              </a:lnSpc>
              <a:buNone/>
            </a:pPr>
            <a:r>
              <a:rPr lang="en-US" sz="3700" dirty="0">
                <a:solidFill>
                  <a:srgbClr val="4BACC6"/>
                </a:solidFill>
              </a:rPr>
              <a:t>S. 12</a:t>
            </a:r>
            <a:r>
              <a:rPr lang="en-US" sz="3700" dirty="0">
                <a:solidFill>
                  <a:srgbClr val="FFFF00"/>
                </a:solidFill>
              </a:rPr>
              <a:t>:</a:t>
            </a:r>
            <a:r>
              <a:rPr lang="en-US" sz="3700" dirty="0">
                <a:solidFill>
                  <a:schemeClr val="bg1"/>
                </a:solidFill>
              </a:rPr>
              <a:t> </a:t>
            </a:r>
            <a:r>
              <a:rPr lang="en-US" sz="3700" dirty="0" err="1">
                <a:solidFill>
                  <a:schemeClr val="bg1"/>
                </a:solidFill>
              </a:rPr>
              <a:t>GiC</a:t>
            </a:r>
            <a:r>
              <a:rPr lang="en-US" sz="3700" dirty="0">
                <a:solidFill>
                  <a:schemeClr val="bg1"/>
                </a:solidFill>
              </a:rPr>
              <a:t> Power to vary, rescind or refer back CRTC decisions - within 1 year </a:t>
            </a:r>
          </a:p>
          <a:p>
            <a:pPr marL="0" indent="0">
              <a:lnSpc>
                <a:spcPct val="90000"/>
              </a:lnSpc>
              <a:buNone/>
            </a:pPr>
            <a:r>
              <a:rPr lang="en-US" sz="3700" dirty="0">
                <a:solidFill>
                  <a:srgbClr val="4BACC6"/>
                </a:solidFill>
              </a:rPr>
              <a:t>S. 14</a:t>
            </a:r>
            <a:r>
              <a:rPr lang="en-US" sz="3700" dirty="0">
                <a:solidFill>
                  <a:srgbClr val="FFFF00"/>
                </a:solidFill>
              </a:rPr>
              <a:t>:</a:t>
            </a:r>
            <a:r>
              <a:rPr lang="en-US" sz="3700" dirty="0">
                <a:solidFill>
                  <a:schemeClr val="bg1"/>
                </a:solidFill>
              </a:rPr>
              <a:t> May order CRTC </a:t>
            </a:r>
            <a:r>
              <a:rPr lang="en-US" sz="3700" dirty="0">
                <a:solidFill>
                  <a:srgbClr val="FFFFFF"/>
                </a:solidFill>
              </a:rPr>
              <a:t>to report on any matter under Telecom Act or Special Act</a:t>
            </a:r>
          </a:p>
        </p:txBody>
      </p:sp>
    </p:spTree>
    <p:extLst>
      <p:ext uri="{BB962C8B-B14F-4D97-AF65-F5344CB8AC3E}">
        <p14:creationId xmlns:p14="http://schemas.microsoft.com/office/powerpoint/2010/main" val="250365921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47735" cy="1334472"/>
          </a:xfrm>
        </p:spPr>
        <p:txBody>
          <a:bodyPr>
            <a:noAutofit/>
          </a:bodyPr>
          <a:lstStyle/>
          <a:p>
            <a:pPr algn="ctr"/>
            <a:r>
              <a:rPr lang="en-US" sz="4400" b="1" dirty="0">
                <a:solidFill>
                  <a:srgbClr val="FFFF00"/>
                </a:solidFill>
              </a:rPr>
              <a:t>Policy parameters </a:t>
            </a:r>
            <a:r>
              <a:rPr lang="en-US" sz="4400" b="1" dirty="0">
                <a:solidFill>
                  <a:srgbClr val="FFFFFF"/>
                </a:solidFill>
              </a:rPr>
              <a:t>of </a:t>
            </a:r>
            <a:br>
              <a:rPr lang="en-US" sz="4400" b="1" dirty="0">
                <a:solidFill>
                  <a:srgbClr val="FFFFFF"/>
                </a:solidFill>
              </a:rPr>
            </a:br>
            <a:r>
              <a:rPr lang="en-US" sz="4400" b="1" dirty="0">
                <a:solidFill>
                  <a:srgbClr val="FFFF00"/>
                </a:solidFill>
              </a:rPr>
              <a:t>telecom regulation</a:t>
            </a:r>
          </a:p>
        </p:txBody>
      </p:sp>
      <p:sp>
        <p:nvSpPr>
          <p:cNvPr id="3" name="Content Placeholder 2"/>
          <p:cNvSpPr>
            <a:spLocks noGrp="1"/>
          </p:cNvSpPr>
          <p:nvPr>
            <p:ph sz="quarter" idx="10"/>
          </p:nvPr>
        </p:nvSpPr>
        <p:spPr>
          <a:xfrm>
            <a:off x="457200" y="1506660"/>
            <a:ext cx="8686800" cy="4455415"/>
          </a:xfrm>
        </p:spPr>
        <p:txBody>
          <a:bodyPr>
            <a:normAutofit/>
          </a:bodyPr>
          <a:lstStyle/>
          <a:p>
            <a:r>
              <a:rPr lang="en-US" sz="4000" dirty="0">
                <a:solidFill>
                  <a:schemeClr val="bg1"/>
                </a:solidFill>
              </a:rPr>
              <a:t>Canadian Ownership</a:t>
            </a:r>
          </a:p>
          <a:p>
            <a:r>
              <a:rPr lang="en-US" sz="4000" dirty="0">
                <a:solidFill>
                  <a:srgbClr val="FFFF00"/>
                </a:solidFill>
              </a:rPr>
              <a:t>Universal Service</a:t>
            </a:r>
          </a:p>
          <a:p>
            <a:r>
              <a:rPr lang="en-US" sz="4000" dirty="0">
                <a:solidFill>
                  <a:schemeClr val="bg1"/>
                </a:solidFill>
              </a:rPr>
              <a:t>Cross-subsidies </a:t>
            </a:r>
            <a:r>
              <a:rPr lang="en-US" sz="4000" dirty="0">
                <a:solidFill>
                  <a:srgbClr val="FFFF00"/>
                </a:solidFill>
              </a:rPr>
              <a:t>were</a:t>
            </a:r>
            <a:r>
              <a:rPr lang="en-US" sz="4000" dirty="0">
                <a:solidFill>
                  <a:schemeClr val="bg1"/>
                </a:solidFill>
              </a:rPr>
              <a:t> possible (urban/rural; business/residential; long distance/local)</a:t>
            </a:r>
          </a:p>
          <a:p>
            <a:r>
              <a:rPr lang="en-US" sz="4000" dirty="0">
                <a:solidFill>
                  <a:srgbClr val="FFFF00"/>
                </a:solidFill>
              </a:rPr>
              <a:t>Competition</a:t>
            </a:r>
            <a:r>
              <a:rPr lang="en-US" sz="4000" dirty="0">
                <a:solidFill>
                  <a:schemeClr val="bg1"/>
                </a:solidFill>
              </a:rPr>
              <a:t> (</a:t>
            </a:r>
            <a:r>
              <a:rPr lang="en-US" sz="4000" dirty="0">
                <a:solidFill>
                  <a:srgbClr val="CCFFCC"/>
                </a:solidFill>
              </a:rPr>
              <a:t>since 1984 </a:t>
            </a:r>
            <a:r>
              <a:rPr lang="en-US" sz="4000" dirty="0">
                <a:solidFill>
                  <a:schemeClr val="bg1"/>
                </a:solidFill>
              </a:rPr>
              <a:t>through both competition &amp; privatization e.g. AGT &amp; MTS)</a:t>
            </a:r>
          </a:p>
        </p:txBody>
      </p:sp>
    </p:spTree>
    <p:extLst>
      <p:ext uri="{BB962C8B-B14F-4D97-AF65-F5344CB8AC3E}">
        <p14:creationId xmlns:p14="http://schemas.microsoft.com/office/powerpoint/2010/main" val="34628571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 y="301333"/>
            <a:ext cx="9144000" cy="5617694"/>
          </a:xfrm>
        </p:spPr>
        <p:txBody>
          <a:bodyPr>
            <a:normAutofit/>
          </a:bodyPr>
          <a:lstStyle/>
          <a:p>
            <a:r>
              <a:rPr lang="en-US" sz="3300" dirty="0">
                <a:solidFill>
                  <a:schemeClr val="bg1"/>
                </a:solidFill>
                <a:latin typeface="Arial" charset="0"/>
              </a:rPr>
              <a:t>CRTC has </a:t>
            </a:r>
            <a:r>
              <a:rPr lang="en-US" sz="3300" dirty="0">
                <a:solidFill>
                  <a:srgbClr val="FFFF00"/>
                </a:solidFill>
                <a:latin typeface="Arial" charset="0"/>
              </a:rPr>
              <a:t>gradually forborne from economic regulation </a:t>
            </a:r>
            <a:r>
              <a:rPr lang="en-US" sz="3300" dirty="0">
                <a:solidFill>
                  <a:schemeClr val="bg1"/>
                </a:solidFill>
                <a:latin typeface="Arial" charset="0"/>
              </a:rPr>
              <a:t>of telecommunications services as markets became more competitive. Price cap regulation remains in place for some local markets where there is less competition.</a:t>
            </a:r>
            <a:endParaRPr lang="en-US" sz="3300" dirty="0">
              <a:solidFill>
                <a:schemeClr val="bg1"/>
              </a:solidFill>
              <a:latin typeface="+mn-lt"/>
            </a:endParaRPr>
          </a:p>
          <a:p>
            <a:r>
              <a:rPr lang="en-US" sz="3300" dirty="0">
                <a:solidFill>
                  <a:srgbClr val="FFFF00"/>
                </a:solidFill>
                <a:latin typeface="+mn-lt"/>
              </a:rPr>
              <a:t>Requiring interconnection </a:t>
            </a:r>
            <a:r>
              <a:rPr lang="en-US" sz="3300" dirty="0">
                <a:solidFill>
                  <a:schemeClr val="bg1"/>
                </a:solidFill>
                <a:latin typeface="+mn-lt"/>
              </a:rPr>
              <a:t>as non-interconnecting telecom networks are inefficient costing their customers more. AKA </a:t>
            </a:r>
            <a:r>
              <a:rPr lang="en-US" sz="3300" dirty="0">
                <a:solidFill>
                  <a:srgbClr val="FFFF00"/>
                </a:solidFill>
                <a:latin typeface="+mn-lt"/>
              </a:rPr>
              <a:t>competitor access to “essential facilities”</a:t>
            </a:r>
            <a:r>
              <a:rPr lang="en-US" sz="3300" dirty="0">
                <a:solidFill>
                  <a:schemeClr val="bg1"/>
                </a:solidFill>
                <a:latin typeface="+mn-lt"/>
              </a:rPr>
              <a:t>. E.G. a. </a:t>
            </a:r>
            <a:r>
              <a:rPr lang="en-US" sz="3300" dirty="0">
                <a:solidFill>
                  <a:srgbClr val="FFFFFF"/>
                </a:solidFill>
                <a:latin typeface="+mn-lt"/>
              </a:rPr>
              <a:t>CRTC 2015-177 (May 2015) CRTC </a:t>
            </a:r>
            <a:r>
              <a:rPr lang="en-US" sz="3300" dirty="0">
                <a:solidFill>
                  <a:srgbClr val="FFFF00"/>
                </a:solidFill>
                <a:latin typeface="+mn-lt"/>
              </a:rPr>
              <a:t>regulates wholesale wireless roaming rates</a:t>
            </a:r>
            <a:r>
              <a:rPr lang="en-US" sz="3300" dirty="0">
                <a:solidFill>
                  <a:srgbClr val="FFFFFF"/>
                </a:solidFill>
                <a:latin typeface="+mn-lt"/>
              </a:rPr>
              <a:t>; b. CRTC 2015-236 (July 2015) CRTC mandates access to FTTP </a:t>
            </a:r>
            <a:endParaRPr lang="en-US" sz="3300" dirty="0">
              <a:solidFill>
                <a:schemeClr val="bg1"/>
              </a:solidFill>
              <a:latin typeface="+mn-lt"/>
            </a:endParaRPr>
          </a:p>
          <a:p>
            <a:endParaRPr lang="en-US" dirty="0"/>
          </a:p>
        </p:txBody>
      </p:sp>
    </p:spTree>
    <p:extLst>
      <p:ext uri="{BB962C8B-B14F-4D97-AF65-F5344CB8AC3E}">
        <p14:creationId xmlns:p14="http://schemas.microsoft.com/office/powerpoint/2010/main" val="55879049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16569"/>
            <a:ext cx="8229600" cy="5380933"/>
          </a:xfrm>
        </p:spPr>
        <p:txBody>
          <a:bodyPr/>
          <a:lstStyle/>
          <a:p>
            <a:pPr algn="ctr"/>
            <a:r>
              <a:rPr lang="en-US" sz="6000" dirty="0">
                <a:solidFill>
                  <a:srgbClr val="FF0000"/>
                </a:solidFill>
              </a:rPr>
              <a:t>Non-i</a:t>
            </a:r>
            <a:r>
              <a:rPr lang="en-US" sz="6000" dirty="0">
                <a:solidFill>
                  <a:schemeClr val="bg1"/>
                </a:solidFill>
              </a:rPr>
              <a:t>nterferen</a:t>
            </a:r>
            <a:r>
              <a:rPr lang="en-US" sz="6000" dirty="0">
                <a:solidFill>
                  <a:srgbClr val="FF0000"/>
                </a:solidFill>
              </a:rPr>
              <a:t>ce with cont</a:t>
            </a:r>
            <a:r>
              <a:rPr lang="en-US" sz="6000" dirty="0">
                <a:solidFill>
                  <a:schemeClr val="bg1"/>
                </a:solidFill>
              </a:rPr>
              <a:t>ent by tel</a:t>
            </a:r>
            <a:r>
              <a:rPr lang="en-US" sz="6000" dirty="0">
                <a:solidFill>
                  <a:srgbClr val="FF0000"/>
                </a:solidFill>
              </a:rPr>
              <a:t>ecom c</a:t>
            </a:r>
            <a:r>
              <a:rPr lang="en-US" sz="6000" dirty="0">
                <a:solidFill>
                  <a:schemeClr val="bg1"/>
                </a:solidFill>
              </a:rPr>
              <a:t>arriers (n</a:t>
            </a:r>
            <a:r>
              <a:rPr lang="en-US" sz="6000" dirty="0">
                <a:solidFill>
                  <a:srgbClr val="FF0000"/>
                </a:solidFill>
              </a:rPr>
              <a:t>o</a:t>
            </a:r>
            <a:r>
              <a:rPr lang="en-US" sz="6000" dirty="0">
                <a:solidFill>
                  <a:schemeClr val="bg1"/>
                </a:solidFill>
              </a:rPr>
              <a:t> </a:t>
            </a:r>
            <a:r>
              <a:rPr lang="en-US" sz="6000" dirty="0">
                <a:solidFill>
                  <a:srgbClr val="FF0000"/>
                </a:solidFill>
              </a:rPr>
              <a:t>respon</a:t>
            </a:r>
            <a:r>
              <a:rPr lang="en-US" sz="6000" dirty="0">
                <a:solidFill>
                  <a:schemeClr val="bg1"/>
                </a:solidFill>
              </a:rPr>
              <a:t>sibility</a:t>
            </a:r>
            <a:r>
              <a:rPr lang="en-US" sz="6000" dirty="0">
                <a:solidFill>
                  <a:srgbClr val="FF0000"/>
                </a:solidFill>
              </a:rPr>
              <a:t> </a:t>
            </a:r>
            <a:r>
              <a:rPr lang="en-US" sz="6000" dirty="0">
                <a:solidFill>
                  <a:schemeClr val="bg1"/>
                </a:solidFill>
              </a:rPr>
              <a:t>e</a:t>
            </a:r>
            <a:r>
              <a:rPr lang="en-US" sz="6000" dirty="0">
                <a:solidFill>
                  <a:srgbClr val="FF0000"/>
                </a:solidFill>
              </a:rPr>
              <a:t>ither)</a:t>
            </a:r>
          </a:p>
          <a:p>
            <a:pPr algn="ctr"/>
            <a:r>
              <a:rPr lang="en-US" sz="6000" dirty="0">
                <a:solidFill>
                  <a:srgbClr val="FF0000"/>
                </a:solidFill>
              </a:rPr>
              <a:t>Net </a:t>
            </a:r>
            <a:r>
              <a:rPr lang="en-US" sz="6000" dirty="0">
                <a:solidFill>
                  <a:schemeClr val="bg1"/>
                </a:solidFill>
              </a:rPr>
              <a:t>neutrali</a:t>
            </a:r>
            <a:r>
              <a:rPr lang="en-US" sz="6000" dirty="0">
                <a:solidFill>
                  <a:srgbClr val="FF0000"/>
                </a:solidFill>
              </a:rPr>
              <a:t>ty</a:t>
            </a:r>
          </a:p>
          <a:p>
            <a:pPr algn="ctr"/>
            <a:r>
              <a:rPr lang="en-US" sz="6000" dirty="0">
                <a:solidFill>
                  <a:srgbClr val="FF0000"/>
                </a:solidFill>
              </a:rPr>
              <a:t>Priv</a:t>
            </a:r>
            <a:r>
              <a:rPr lang="en-US" sz="6000" dirty="0">
                <a:solidFill>
                  <a:schemeClr val="bg1"/>
                </a:solidFill>
              </a:rPr>
              <a:t>acy</a:t>
            </a:r>
            <a:r>
              <a:rPr lang="en-US" sz="6000" dirty="0">
                <a:solidFill>
                  <a:srgbClr val="FF0000"/>
                </a:solidFill>
              </a:rPr>
              <a:t>  </a:t>
            </a:r>
            <a:r>
              <a:rPr lang="en-US" sz="6000" dirty="0">
                <a:solidFill>
                  <a:schemeClr val="bg1"/>
                </a:solidFill>
              </a:rPr>
              <a:t>(??</a:t>
            </a:r>
            <a:r>
              <a:rPr lang="en-US" sz="6000" dirty="0">
                <a:solidFill>
                  <a:srgbClr val="FF0000"/>
                </a:solidFill>
              </a:rPr>
              <a:t>?)</a:t>
            </a:r>
          </a:p>
          <a:p>
            <a:endParaRPr lang="en-US" dirty="0"/>
          </a:p>
        </p:txBody>
      </p:sp>
    </p:spTree>
    <p:extLst>
      <p:ext uri="{BB962C8B-B14F-4D97-AF65-F5344CB8AC3E}">
        <p14:creationId xmlns:p14="http://schemas.microsoft.com/office/powerpoint/2010/main" val="30959987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24 at 11.09.22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a:stretch/>
        </p:blipFill>
        <p:spPr>
          <a:xfrm>
            <a:off x="645839" y="322263"/>
            <a:ext cx="7836176" cy="5575300"/>
          </a:xfrm>
        </p:spPr>
      </p:pic>
    </p:spTree>
    <p:extLst>
      <p:ext uri="{BB962C8B-B14F-4D97-AF65-F5344CB8AC3E}">
        <p14:creationId xmlns:p14="http://schemas.microsoft.com/office/powerpoint/2010/main" val="8288061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2AFE8-EFB2-EC43-9E5A-5F6FCB5ACA50}"/>
              </a:ext>
            </a:extLst>
          </p:cNvPr>
          <p:cNvSpPr>
            <a:spLocks noGrp="1"/>
          </p:cNvSpPr>
          <p:nvPr>
            <p:ph type="title"/>
          </p:nvPr>
        </p:nvSpPr>
        <p:spPr>
          <a:xfrm>
            <a:off x="457200" y="39608"/>
            <a:ext cx="8229600" cy="1016000"/>
          </a:xfrm>
        </p:spPr>
        <p:txBody>
          <a:bodyPr/>
          <a:lstStyle/>
          <a:p>
            <a:pPr algn="ctr"/>
            <a:r>
              <a:rPr lang="en-US" dirty="0">
                <a:solidFill>
                  <a:srgbClr val="FFFF00"/>
                </a:solidFill>
              </a:rPr>
              <a:t>What is Net Neutrality</a:t>
            </a:r>
            <a:r>
              <a:rPr lang="en-US" dirty="0">
                <a:solidFill>
                  <a:srgbClr val="FF0000"/>
                </a:solidFill>
              </a:rPr>
              <a:t>?</a:t>
            </a:r>
          </a:p>
        </p:txBody>
      </p:sp>
      <p:sp>
        <p:nvSpPr>
          <p:cNvPr id="4" name="TextBox 3">
            <a:extLst>
              <a:ext uri="{FF2B5EF4-FFF2-40B4-BE49-F238E27FC236}">
                <a16:creationId xmlns:a16="http://schemas.microsoft.com/office/drawing/2014/main" id="{8D2470B6-4D67-BE44-AFE8-99DFBF1C8CD6}"/>
              </a:ext>
            </a:extLst>
          </p:cNvPr>
          <p:cNvSpPr txBox="1"/>
          <p:nvPr/>
        </p:nvSpPr>
        <p:spPr>
          <a:xfrm>
            <a:off x="4572000" y="5812077"/>
            <a:ext cx="4357283" cy="461665"/>
          </a:xfrm>
          <a:prstGeom prst="rect">
            <a:avLst/>
          </a:prstGeom>
          <a:noFill/>
        </p:spPr>
        <p:txBody>
          <a:bodyPr wrap="none" rtlCol="0">
            <a:spAutoFit/>
          </a:bodyPr>
          <a:lstStyle/>
          <a:p>
            <a:r>
              <a:rPr lang="en-US" sz="2400" dirty="0">
                <a:hlinkClick r:id="rId2"/>
              </a:rPr>
              <a:t>https://youtu.be/ltzy5vRmN8Q</a:t>
            </a:r>
            <a:r>
              <a:rPr lang="en-US" sz="2400" dirty="0"/>
              <a:t> </a:t>
            </a:r>
          </a:p>
        </p:txBody>
      </p:sp>
      <p:pic>
        <p:nvPicPr>
          <p:cNvPr id="6" name="Picture 5" descr="A screenshot of a computer&#10;&#10;Description automatically generated">
            <a:extLst>
              <a:ext uri="{FF2B5EF4-FFF2-40B4-BE49-F238E27FC236}">
                <a16:creationId xmlns:a16="http://schemas.microsoft.com/office/drawing/2014/main" id="{4606D80C-700E-934C-88AF-DB9A14638B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6163" y="1055608"/>
            <a:ext cx="4791674" cy="4672289"/>
          </a:xfrm>
          <a:prstGeom prst="rect">
            <a:avLst/>
          </a:prstGeom>
        </p:spPr>
      </p:pic>
    </p:spTree>
    <p:extLst>
      <p:ext uri="{BB962C8B-B14F-4D97-AF65-F5344CB8AC3E}">
        <p14:creationId xmlns:p14="http://schemas.microsoft.com/office/powerpoint/2010/main" val="98758381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35" y="25260"/>
            <a:ext cx="8428465" cy="1266163"/>
          </a:xfrm>
        </p:spPr>
        <p:txBody>
          <a:bodyPr>
            <a:normAutofit fontScale="90000"/>
          </a:bodyPr>
          <a:lstStyle/>
          <a:p>
            <a:pPr algn="ctr"/>
            <a:r>
              <a:rPr lang="en-US" b="1" dirty="0">
                <a:solidFill>
                  <a:schemeClr val="bg1"/>
                </a:solidFill>
              </a:rPr>
              <a:t>Leading to net neutrality </a:t>
            </a:r>
            <a:r>
              <a:rPr lang="en-US" b="1" dirty="0">
                <a:solidFill>
                  <a:srgbClr val="FF0000"/>
                </a:solidFill>
              </a:rPr>
              <a:t>(Cana</a:t>
            </a:r>
            <a:r>
              <a:rPr lang="en-US" b="1" dirty="0">
                <a:solidFill>
                  <a:schemeClr val="bg1"/>
                </a:solidFill>
              </a:rPr>
              <a:t>dian s</a:t>
            </a:r>
            <a:r>
              <a:rPr lang="en-US" b="1" dirty="0">
                <a:solidFill>
                  <a:srgbClr val="FF0000"/>
                </a:solidFill>
              </a:rPr>
              <a:t>tyle) </a:t>
            </a:r>
            <a:br>
              <a:rPr lang="en-US" b="1" dirty="0">
                <a:solidFill>
                  <a:schemeClr val="bg1"/>
                </a:solidFill>
              </a:rPr>
            </a:br>
            <a:r>
              <a:rPr lang="en-US" b="1" i="1" dirty="0">
                <a:solidFill>
                  <a:srgbClr val="FFFF00"/>
                </a:solidFill>
              </a:rPr>
              <a:t>Telecommunications Act </a:t>
            </a:r>
            <a:r>
              <a:rPr lang="en-US" i="1" dirty="0">
                <a:solidFill>
                  <a:srgbClr val="FFFFFF"/>
                </a:solidFill>
              </a:rPr>
              <a:t>S. 27</a:t>
            </a:r>
          </a:p>
        </p:txBody>
      </p:sp>
      <p:sp>
        <p:nvSpPr>
          <p:cNvPr id="3" name="Content Placeholder 2"/>
          <p:cNvSpPr>
            <a:spLocks noGrp="1"/>
          </p:cNvSpPr>
          <p:nvPr>
            <p:ph sz="quarter" idx="10"/>
          </p:nvPr>
        </p:nvSpPr>
        <p:spPr>
          <a:xfrm>
            <a:off x="258335" y="1291424"/>
            <a:ext cx="8885665" cy="4627602"/>
          </a:xfrm>
        </p:spPr>
        <p:txBody>
          <a:bodyPr>
            <a:normAutofit fontScale="92500" lnSpcReduction="10000"/>
          </a:bodyPr>
          <a:lstStyle/>
          <a:p>
            <a:pPr marL="0" indent="0">
              <a:lnSpc>
                <a:spcPct val="90000"/>
              </a:lnSpc>
              <a:buNone/>
            </a:pPr>
            <a:r>
              <a:rPr lang="en-CA" sz="3400" b="1" dirty="0">
                <a:solidFill>
                  <a:srgbClr val="FFFF00"/>
                </a:solidFill>
              </a:rPr>
              <a:t>Just and reasonable rates</a:t>
            </a:r>
            <a:endParaRPr lang="en-CA" sz="3400" dirty="0">
              <a:solidFill>
                <a:srgbClr val="FFFF00"/>
              </a:solidFill>
            </a:endParaRPr>
          </a:p>
          <a:p>
            <a:pPr marL="0" indent="0">
              <a:lnSpc>
                <a:spcPct val="90000"/>
              </a:lnSpc>
              <a:buNone/>
            </a:pPr>
            <a:r>
              <a:rPr lang="en-CA" sz="3400" b="1" dirty="0">
                <a:solidFill>
                  <a:srgbClr val="FFFFFF"/>
                </a:solidFill>
              </a:rPr>
              <a:t>27</a:t>
            </a:r>
            <a:r>
              <a:rPr lang="en-CA" sz="3400" dirty="0">
                <a:solidFill>
                  <a:srgbClr val="FFFFFF"/>
                </a:solidFill>
              </a:rPr>
              <a:t> </a:t>
            </a:r>
            <a:r>
              <a:rPr lang="en-CA" sz="3400" b="1" dirty="0">
                <a:solidFill>
                  <a:srgbClr val="FFFFFF"/>
                </a:solidFill>
              </a:rPr>
              <a:t>(1)</a:t>
            </a:r>
            <a:r>
              <a:rPr lang="en-CA" sz="3400" dirty="0">
                <a:solidFill>
                  <a:srgbClr val="FFFFFF"/>
                </a:solidFill>
              </a:rPr>
              <a:t> Every rate charged by a Canadian carrier for a telecommunications service shall be just and reasonable.</a:t>
            </a:r>
          </a:p>
          <a:p>
            <a:pPr marL="0" indent="0">
              <a:lnSpc>
                <a:spcPct val="90000"/>
              </a:lnSpc>
              <a:buNone/>
            </a:pPr>
            <a:r>
              <a:rPr lang="en-CA" sz="3400" b="1" dirty="0">
                <a:solidFill>
                  <a:srgbClr val="FFFF00"/>
                </a:solidFill>
              </a:rPr>
              <a:t>Unjust discrimination</a:t>
            </a:r>
            <a:endParaRPr lang="en-CA" sz="3400" dirty="0">
              <a:solidFill>
                <a:srgbClr val="FFFF00"/>
              </a:solidFill>
            </a:endParaRPr>
          </a:p>
          <a:p>
            <a:pPr marL="0" indent="0">
              <a:lnSpc>
                <a:spcPct val="90000"/>
              </a:lnSpc>
              <a:buNone/>
            </a:pPr>
            <a:r>
              <a:rPr lang="en-CA" sz="3400" b="1" dirty="0">
                <a:solidFill>
                  <a:schemeClr val="bg1"/>
                </a:solidFill>
              </a:rPr>
              <a:t>(2)</a:t>
            </a:r>
            <a:r>
              <a:rPr lang="en-CA" sz="3400" dirty="0">
                <a:solidFill>
                  <a:schemeClr val="bg1"/>
                </a:solidFill>
              </a:rPr>
              <a:t> No Canadian carrier shall, in relation to the provision of a telecommunications service or the charging of a rate for it, unjustly discriminate or give an undue or unreasonable preference toward any person, including itself, or subject any person to an undue or unreasonable disadvantage.</a:t>
            </a:r>
          </a:p>
          <a:p>
            <a:pPr marL="0" indent="0">
              <a:buNone/>
            </a:pPr>
            <a:endParaRPr lang="en-US" dirty="0"/>
          </a:p>
        </p:txBody>
      </p:sp>
    </p:spTree>
    <p:extLst>
      <p:ext uri="{BB962C8B-B14F-4D97-AF65-F5344CB8AC3E}">
        <p14:creationId xmlns:p14="http://schemas.microsoft.com/office/powerpoint/2010/main" val="4204415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80176E-4702-104F-B262-68BC33500B12}"/>
              </a:ext>
            </a:extLst>
          </p:cNvPr>
          <p:cNvPicPr>
            <a:picLocks noChangeAspect="1"/>
          </p:cNvPicPr>
          <p:nvPr/>
        </p:nvPicPr>
        <p:blipFill>
          <a:blip r:embed="rId2"/>
          <a:stretch>
            <a:fillRect/>
          </a:stretch>
        </p:blipFill>
        <p:spPr>
          <a:xfrm>
            <a:off x="508000" y="777240"/>
            <a:ext cx="8128000" cy="4572000"/>
          </a:xfrm>
          <a:prstGeom prst="rect">
            <a:avLst/>
          </a:prstGeom>
        </p:spPr>
      </p:pic>
    </p:spTree>
    <p:extLst>
      <p:ext uri="{BB962C8B-B14F-4D97-AF65-F5344CB8AC3E}">
        <p14:creationId xmlns:p14="http://schemas.microsoft.com/office/powerpoint/2010/main" val="100955395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B5DBA8D-059F-9948-AD97-46AE2A1923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9554" y="245889"/>
            <a:ext cx="4764892" cy="5494084"/>
          </a:xfrm>
          <a:prstGeom prst="rect">
            <a:avLst/>
          </a:prstGeom>
        </p:spPr>
      </p:pic>
    </p:spTree>
    <p:extLst>
      <p:ext uri="{BB962C8B-B14F-4D97-AF65-F5344CB8AC3E}">
        <p14:creationId xmlns:p14="http://schemas.microsoft.com/office/powerpoint/2010/main" val="15997339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CFD339-B4C2-8342-9DA2-87C37D3E93C7}"/>
              </a:ext>
            </a:extLst>
          </p:cNvPr>
          <p:cNvSpPr>
            <a:spLocks noGrp="1"/>
          </p:cNvSpPr>
          <p:nvPr>
            <p:ph sz="quarter" idx="10"/>
          </p:nvPr>
        </p:nvSpPr>
        <p:spPr>
          <a:xfrm>
            <a:off x="457199" y="341971"/>
            <a:ext cx="8545551" cy="5531005"/>
          </a:xfrm>
        </p:spPr>
        <p:txBody>
          <a:bodyPr>
            <a:normAutofit lnSpcReduction="10000"/>
          </a:bodyPr>
          <a:lstStyle/>
          <a:p>
            <a:pPr marL="0" indent="0">
              <a:lnSpc>
                <a:spcPct val="100000"/>
              </a:lnSpc>
              <a:buNone/>
            </a:pPr>
            <a:r>
              <a:rPr lang="en-CA" sz="2800" b="1" dirty="0">
                <a:solidFill>
                  <a:srgbClr val="FFFF00"/>
                </a:solidFill>
              </a:rPr>
              <a:t>2 (1) The definitions </a:t>
            </a:r>
            <a:r>
              <a:rPr lang="en-CA" sz="2800" b="1" i="1" dirty="0">
                <a:solidFill>
                  <a:srgbClr val="FFFF00"/>
                </a:solidFill>
              </a:rPr>
              <a:t>broadcasting</a:t>
            </a:r>
            <a:r>
              <a:rPr lang="en-CA" sz="2800" b="1" dirty="0">
                <a:solidFill>
                  <a:srgbClr val="FFFF00"/>
                </a:solidFill>
              </a:rPr>
              <a:t>, </a:t>
            </a:r>
            <a:r>
              <a:rPr lang="en-CA" sz="2800" b="1" i="1" dirty="0">
                <a:solidFill>
                  <a:srgbClr val="FFFF00"/>
                </a:solidFill>
              </a:rPr>
              <a:t>broadcasting undertaking</a:t>
            </a:r>
            <a:r>
              <a:rPr lang="en-CA" sz="2800" b="1" dirty="0">
                <a:solidFill>
                  <a:srgbClr val="FFFF00"/>
                </a:solidFill>
              </a:rPr>
              <a:t>, </a:t>
            </a:r>
            <a:r>
              <a:rPr lang="en-CA" sz="2800" b="1" i="1" dirty="0">
                <a:solidFill>
                  <a:srgbClr val="FFFF00"/>
                </a:solidFill>
              </a:rPr>
              <a:t>distribution undertaking, network and programming undertaking</a:t>
            </a:r>
            <a:r>
              <a:rPr lang="en-CA" sz="2800" b="1" dirty="0">
                <a:solidFill>
                  <a:srgbClr val="FFFF00"/>
                </a:solidFill>
              </a:rPr>
              <a:t> in </a:t>
            </a:r>
            <a:r>
              <a:rPr lang="en-CA" sz="2800" b="1" dirty="0">
                <a:solidFill>
                  <a:srgbClr val="FF0000"/>
                </a:solidFill>
              </a:rPr>
              <a:t>subsection 2(1) </a:t>
            </a:r>
            <a:r>
              <a:rPr lang="en-CA" sz="2800" b="1" dirty="0">
                <a:solidFill>
                  <a:srgbClr val="FFFF00"/>
                </a:solidFill>
              </a:rPr>
              <a:t>of the </a:t>
            </a:r>
            <a:r>
              <a:rPr lang="en-CA" sz="2800" b="1" i="1" dirty="0">
                <a:solidFill>
                  <a:srgbClr val="FF0000"/>
                </a:solidFill>
              </a:rPr>
              <a:t>Broadcasting Act</a:t>
            </a:r>
            <a:r>
              <a:rPr lang="en-CA" sz="2800" b="1" dirty="0">
                <a:solidFill>
                  <a:srgbClr val="FF0000"/>
                </a:solidFill>
              </a:rPr>
              <a:t> </a:t>
            </a:r>
            <a:r>
              <a:rPr lang="en-CA" sz="2800" b="1" dirty="0">
                <a:solidFill>
                  <a:srgbClr val="FFFF00"/>
                </a:solidFill>
              </a:rPr>
              <a:t>are respectively replaced by the following</a:t>
            </a:r>
            <a:r>
              <a:rPr lang="en-CA" sz="2800" b="1" dirty="0">
                <a:solidFill>
                  <a:srgbClr val="FF0000"/>
                </a:solidFill>
              </a:rPr>
              <a:t>:</a:t>
            </a:r>
          </a:p>
          <a:p>
            <a:pPr marL="0" indent="0">
              <a:lnSpc>
                <a:spcPct val="100000"/>
              </a:lnSpc>
              <a:buNone/>
            </a:pPr>
            <a:r>
              <a:rPr lang="en-CA" sz="2800" b="1" i="1" dirty="0">
                <a:solidFill>
                  <a:srgbClr val="FF0000"/>
                </a:solidFill>
              </a:rPr>
              <a:t>broadcasting</a:t>
            </a:r>
            <a:r>
              <a:rPr lang="en-CA" sz="2800" dirty="0">
                <a:solidFill>
                  <a:srgbClr val="FF0000"/>
                </a:solidFill>
              </a:rPr>
              <a:t> means</a:t>
            </a:r>
            <a:r>
              <a:rPr lang="en-CA" sz="2800" dirty="0">
                <a:solidFill>
                  <a:schemeClr val="bg1"/>
                </a:solidFill>
              </a:rPr>
              <a:t> any transmission of program regardless of </a:t>
            </a:r>
            <a:r>
              <a:rPr lang="en-CA" sz="2800" dirty="0">
                <a:solidFill>
                  <a:srgbClr val="FF0000"/>
                </a:solidFill>
              </a:rPr>
              <a:t>whether the transmission is scheduled or on demand </a:t>
            </a:r>
            <a:r>
              <a:rPr lang="en-CA" sz="2800" dirty="0">
                <a:solidFill>
                  <a:schemeClr val="bg1"/>
                </a:solidFill>
              </a:rPr>
              <a:t>or whether the programs are encrypted or not — by radio waves or other means of telecommunication for reception by the public by means of broadcasting receiving apparatus, but does not include any such transmission of programs that is made solely for performance or display in a public place;</a:t>
            </a:r>
          </a:p>
          <a:p>
            <a:endParaRPr lang="en-US" dirty="0"/>
          </a:p>
        </p:txBody>
      </p:sp>
    </p:spTree>
    <p:extLst>
      <p:ext uri="{BB962C8B-B14F-4D97-AF65-F5344CB8AC3E}">
        <p14:creationId xmlns:p14="http://schemas.microsoft.com/office/powerpoint/2010/main" val="1104752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6"/>
            <a:ext cx="8229600" cy="1016000"/>
          </a:xfrm>
        </p:spPr>
        <p:txBody>
          <a:bodyPr>
            <a:normAutofit/>
          </a:bodyPr>
          <a:lstStyle/>
          <a:p>
            <a:r>
              <a:rPr lang="en-US" sz="4800" b="1" dirty="0">
                <a:solidFill>
                  <a:srgbClr val="FFFF00"/>
                </a:solidFill>
              </a:rPr>
              <a:t>Group Presentations</a:t>
            </a:r>
          </a:p>
        </p:txBody>
      </p:sp>
      <p:sp>
        <p:nvSpPr>
          <p:cNvPr id="3" name="Content Placeholder 2"/>
          <p:cNvSpPr>
            <a:spLocks noGrp="1"/>
          </p:cNvSpPr>
          <p:nvPr>
            <p:ph sz="quarter" idx="10"/>
          </p:nvPr>
        </p:nvSpPr>
        <p:spPr>
          <a:xfrm>
            <a:off x="457200" y="1473200"/>
            <a:ext cx="8229600" cy="4453466"/>
          </a:xfrm>
        </p:spPr>
        <p:txBody>
          <a:bodyPr>
            <a:normAutofit lnSpcReduction="10000"/>
          </a:bodyPr>
          <a:lstStyle/>
          <a:p>
            <a:r>
              <a:rPr lang="en-US" sz="3600" dirty="0">
                <a:solidFill>
                  <a:srgbClr val="CCFFCC"/>
                </a:solidFill>
              </a:rPr>
              <a:t>4</a:t>
            </a:r>
            <a:r>
              <a:rPr lang="en-US" sz="3600" dirty="0">
                <a:solidFill>
                  <a:srgbClr val="FF0000"/>
                </a:solidFill>
              </a:rPr>
              <a:t>-</a:t>
            </a:r>
            <a:r>
              <a:rPr lang="en-US" sz="3600" dirty="0">
                <a:solidFill>
                  <a:srgbClr val="CCFFCC"/>
                </a:solidFill>
              </a:rPr>
              <a:t>6 </a:t>
            </a:r>
            <a:r>
              <a:rPr lang="en-US" sz="3600" dirty="0">
                <a:solidFill>
                  <a:srgbClr val="FF0000"/>
                </a:solidFill>
              </a:rPr>
              <a:t>(</a:t>
            </a:r>
            <a:r>
              <a:rPr lang="en-US" sz="3600" dirty="0">
                <a:solidFill>
                  <a:srgbClr val="00B0F0"/>
                </a:solidFill>
              </a:rPr>
              <a:t>ideally</a:t>
            </a:r>
            <a:r>
              <a:rPr lang="en-US" sz="3600" dirty="0">
                <a:solidFill>
                  <a:srgbClr val="FF0000"/>
                </a:solidFill>
              </a:rPr>
              <a:t>)</a:t>
            </a:r>
            <a:r>
              <a:rPr lang="en-US" sz="3600" dirty="0">
                <a:solidFill>
                  <a:schemeClr val="bg1"/>
                </a:solidFill>
              </a:rPr>
              <a:t> per group </a:t>
            </a:r>
            <a:r>
              <a:rPr lang="en-US" sz="3600" dirty="0">
                <a:solidFill>
                  <a:srgbClr val="FF0000"/>
                </a:solidFill>
              </a:rPr>
              <a:t>if a group</a:t>
            </a:r>
          </a:p>
          <a:p>
            <a:r>
              <a:rPr lang="en-US" sz="3600" dirty="0">
                <a:solidFill>
                  <a:srgbClr val="00B0F0"/>
                </a:solidFill>
              </a:rPr>
              <a:t>5 minutes per person general rule</a:t>
            </a:r>
          </a:p>
          <a:p>
            <a:r>
              <a:rPr lang="en-US" sz="3600" dirty="0">
                <a:solidFill>
                  <a:srgbClr val="FF0000"/>
                </a:solidFill>
              </a:rPr>
              <a:t>Sign-up confirmation @ break</a:t>
            </a:r>
          </a:p>
          <a:p>
            <a:r>
              <a:rPr lang="en-US" sz="3600" dirty="0">
                <a:solidFill>
                  <a:srgbClr val="CCFFCC"/>
                </a:solidFill>
              </a:rPr>
              <a:t>Any topic</a:t>
            </a:r>
            <a:r>
              <a:rPr lang="en-US" sz="3600" dirty="0">
                <a:solidFill>
                  <a:schemeClr val="bg1"/>
                </a:solidFill>
              </a:rPr>
              <a:t> </a:t>
            </a:r>
            <a:r>
              <a:rPr lang="mr-IN" sz="3600" dirty="0">
                <a:solidFill>
                  <a:srgbClr val="FF0000"/>
                </a:solidFill>
              </a:rPr>
              <a:t>–</a:t>
            </a:r>
            <a:r>
              <a:rPr lang="en-US" sz="3600" dirty="0">
                <a:solidFill>
                  <a:srgbClr val="FF0000"/>
                </a:solidFill>
              </a:rPr>
              <a:t> </a:t>
            </a:r>
            <a:r>
              <a:rPr lang="en-US" sz="3600" dirty="0">
                <a:solidFill>
                  <a:schemeClr val="bg1"/>
                </a:solidFill>
              </a:rPr>
              <a:t>not constrained by what I’m talking about that week</a:t>
            </a:r>
          </a:p>
          <a:p>
            <a:r>
              <a:rPr lang="en-US" sz="3600" dirty="0">
                <a:solidFill>
                  <a:srgbClr val="CCFFCC"/>
                </a:solidFill>
              </a:rPr>
              <a:t>Can consult</a:t>
            </a:r>
            <a:r>
              <a:rPr lang="en-US" sz="3600" dirty="0">
                <a:solidFill>
                  <a:schemeClr val="bg1"/>
                </a:solidFill>
              </a:rPr>
              <a:t> </a:t>
            </a:r>
            <a:r>
              <a:rPr lang="en-US" sz="3600" dirty="0">
                <a:solidFill>
                  <a:srgbClr val="CCFFCC"/>
                </a:solidFill>
              </a:rPr>
              <a:t>with me </a:t>
            </a:r>
            <a:r>
              <a:rPr lang="en-US" sz="3600" dirty="0">
                <a:solidFill>
                  <a:schemeClr val="bg1"/>
                </a:solidFill>
              </a:rPr>
              <a:t>re the topic you want to take on </a:t>
            </a:r>
          </a:p>
          <a:p>
            <a:r>
              <a:rPr lang="en-US" sz="3600" dirty="0">
                <a:solidFill>
                  <a:srgbClr val="CCFFCC"/>
                </a:solidFill>
              </a:rPr>
              <a:t>Post </a:t>
            </a:r>
            <a:r>
              <a:rPr lang="en-US" sz="3600" dirty="0">
                <a:solidFill>
                  <a:srgbClr val="FF0000"/>
                </a:solidFill>
              </a:rPr>
              <a:t>one thing </a:t>
            </a:r>
            <a:r>
              <a:rPr lang="en-US" sz="3600" dirty="0">
                <a:solidFill>
                  <a:schemeClr val="bg1"/>
                </a:solidFill>
              </a:rPr>
              <a:t>you want us to read or watch</a:t>
            </a:r>
          </a:p>
        </p:txBody>
      </p:sp>
    </p:spTree>
    <p:extLst>
      <p:ext uri="{BB962C8B-B14F-4D97-AF65-F5344CB8AC3E}">
        <p14:creationId xmlns:p14="http://schemas.microsoft.com/office/powerpoint/2010/main" val="66333362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FD3715-9CA2-D849-8634-C84C0067692F}"/>
              </a:ext>
            </a:extLst>
          </p:cNvPr>
          <p:cNvSpPr>
            <a:spLocks noGrp="1"/>
          </p:cNvSpPr>
          <p:nvPr>
            <p:ph sz="quarter" idx="10"/>
          </p:nvPr>
        </p:nvSpPr>
        <p:spPr>
          <a:xfrm>
            <a:off x="167269" y="356841"/>
            <a:ext cx="8809462" cy="5540280"/>
          </a:xfrm>
        </p:spPr>
        <p:txBody>
          <a:bodyPr>
            <a:noAutofit/>
          </a:bodyPr>
          <a:lstStyle/>
          <a:p>
            <a:pPr>
              <a:lnSpc>
                <a:spcPct val="100000"/>
              </a:lnSpc>
            </a:pPr>
            <a:r>
              <a:rPr lang="en-CA" sz="3200" b="1" i="1" dirty="0">
                <a:solidFill>
                  <a:srgbClr val="FF0000"/>
                </a:solidFill>
              </a:rPr>
              <a:t>broadcasting undertaking</a:t>
            </a:r>
            <a:r>
              <a:rPr lang="en-CA" sz="3200" dirty="0">
                <a:solidFill>
                  <a:srgbClr val="FF0000"/>
                </a:solidFill>
              </a:rPr>
              <a:t> </a:t>
            </a:r>
            <a:r>
              <a:rPr lang="en-CA" sz="3200" dirty="0">
                <a:solidFill>
                  <a:srgbClr val="FFFF00"/>
                </a:solidFill>
              </a:rPr>
              <a:t>includes</a:t>
            </a:r>
            <a:r>
              <a:rPr lang="en-CA" sz="3200" dirty="0">
                <a:solidFill>
                  <a:schemeClr val="bg1"/>
                </a:solidFill>
              </a:rPr>
              <a:t> a distribution undertaking, an</a:t>
            </a:r>
            <a:r>
              <a:rPr lang="en-CA" sz="3200" dirty="0">
                <a:solidFill>
                  <a:srgbClr val="FFFF00"/>
                </a:solidFill>
              </a:rPr>
              <a:t> online undertaking</a:t>
            </a:r>
            <a:r>
              <a:rPr lang="en-CA" sz="3200" dirty="0">
                <a:solidFill>
                  <a:schemeClr val="bg1"/>
                </a:solidFill>
              </a:rPr>
              <a:t>, a programming undertaking and a network; </a:t>
            </a:r>
          </a:p>
          <a:p>
            <a:pPr>
              <a:lnSpc>
                <a:spcPct val="100000"/>
              </a:lnSpc>
            </a:pPr>
            <a:r>
              <a:rPr lang="en-CA" sz="3200" b="1" i="1" dirty="0">
                <a:solidFill>
                  <a:srgbClr val="FF0000"/>
                </a:solidFill>
              </a:rPr>
              <a:t>distribution undertaking</a:t>
            </a:r>
            <a:r>
              <a:rPr lang="en-CA" sz="3200" dirty="0">
                <a:solidFill>
                  <a:srgbClr val="FF0000"/>
                </a:solidFill>
              </a:rPr>
              <a:t> </a:t>
            </a:r>
            <a:r>
              <a:rPr lang="en-CA" sz="3200" dirty="0">
                <a:solidFill>
                  <a:schemeClr val="bg1"/>
                </a:solidFill>
              </a:rPr>
              <a:t>means an undertaking for the reception of broadcasting and its retransmission by radio waves or other means of telecommunication to more than one permanent or temporary residence or dwelling unit or to another such undertaking, </a:t>
            </a:r>
            <a:r>
              <a:rPr lang="en-CA" sz="3200" dirty="0">
                <a:solidFill>
                  <a:srgbClr val="FFFF00"/>
                </a:solidFill>
              </a:rPr>
              <a:t>but does not include such an undertaking that is an online undertaking</a:t>
            </a:r>
            <a:r>
              <a:rPr lang="en-CA" sz="3200" dirty="0">
                <a:solidFill>
                  <a:schemeClr val="bg1"/>
                </a:solidFill>
              </a:rPr>
              <a:t>; </a:t>
            </a:r>
            <a:endParaRPr lang="en-US" sz="3200" dirty="0">
              <a:solidFill>
                <a:schemeClr val="bg1"/>
              </a:solidFill>
            </a:endParaRPr>
          </a:p>
        </p:txBody>
      </p:sp>
    </p:spTree>
    <p:extLst>
      <p:ext uri="{BB962C8B-B14F-4D97-AF65-F5344CB8AC3E}">
        <p14:creationId xmlns:p14="http://schemas.microsoft.com/office/powerpoint/2010/main" val="117789881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44C88C-3201-2C4D-B2B1-DA96ED747011}"/>
              </a:ext>
            </a:extLst>
          </p:cNvPr>
          <p:cNvSpPr>
            <a:spLocks noGrp="1"/>
          </p:cNvSpPr>
          <p:nvPr>
            <p:ph sz="quarter" idx="10"/>
          </p:nvPr>
        </p:nvSpPr>
        <p:spPr>
          <a:xfrm>
            <a:off x="457199" y="223025"/>
            <a:ext cx="8552985" cy="5709424"/>
          </a:xfrm>
        </p:spPr>
        <p:txBody>
          <a:bodyPr>
            <a:normAutofit/>
          </a:bodyPr>
          <a:lstStyle/>
          <a:p>
            <a:pPr marL="0" indent="0">
              <a:lnSpc>
                <a:spcPct val="100000"/>
              </a:lnSpc>
              <a:buNone/>
            </a:pPr>
            <a:r>
              <a:rPr lang="en-CA" sz="2800" b="1" dirty="0">
                <a:solidFill>
                  <a:srgbClr val="FFFF00"/>
                </a:solidFill>
              </a:rPr>
              <a:t>Interpretation</a:t>
            </a:r>
          </a:p>
          <a:p>
            <a:pPr marL="0" indent="0">
              <a:lnSpc>
                <a:spcPct val="100000"/>
              </a:lnSpc>
              <a:buNone/>
            </a:pPr>
            <a:r>
              <a:rPr lang="en-CA" sz="2800" b="1" dirty="0">
                <a:solidFill>
                  <a:schemeClr val="bg1"/>
                </a:solidFill>
              </a:rPr>
              <a:t>(3) </a:t>
            </a:r>
            <a:r>
              <a:rPr lang="en-CA" sz="2800" dirty="0">
                <a:solidFill>
                  <a:srgbClr val="FFFF00"/>
                </a:solidFill>
              </a:rPr>
              <a:t>This Act </a:t>
            </a:r>
            <a:r>
              <a:rPr lang="en-CA" sz="2800" dirty="0">
                <a:solidFill>
                  <a:schemeClr val="bg1"/>
                </a:solidFill>
              </a:rPr>
              <a:t>shall be construed and </a:t>
            </a:r>
            <a:r>
              <a:rPr lang="en-CA" sz="2800" dirty="0">
                <a:solidFill>
                  <a:srgbClr val="FFFF00"/>
                </a:solidFill>
              </a:rPr>
              <a:t>applied in a manner that is </a:t>
            </a:r>
            <a:r>
              <a:rPr lang="en-CA" sz="2800" dirty="0">
                <a:solidFill>
                  <a:srgbClr val="FF0000"/>
                </a:solidFill>
              </a:rPr>
              <a:t>consistent with</a:t>
            </a:r>
          </a:p>
          <a:p>
            <a:pPr marL="400050" lvl="1" indent="0">
              <a:lnSpc>
                <a:spcPct val="100000"/>
              </a:lnSpc>
              <a:buNone/>
            </a:pPr>
            <a:r>
              <a:rPr lang="en-CA" sz="2800" b="1" dirty="0">
                <a:solidFill>
                  <a:schemeClr val="bg1"/>
                </a:solidFill>
              </a:rPr>
              <a:t>(a) </a:t>
            </a:r>
            <a:r>
              <a:rPr lang="en-CA" sz="2800" dirty="0">
                <a:solidFill>
                  <a:schemeClr val="bg1"/>
                </a:solidFill>
              </a:rPr>
              <a:t>the </a:t>
            </a:r>
            <a:r>
              <a:rPr lang="en-CA" sz="2800" dirty="0">
                <a:solidFill>
                  <a:srgbClr val="FF0000"/>
                </a:solidFill>
              </a:rPr>
              <a:t>freedom of expression </a:t>
            </a:r>
            <a:r>
              <a:rPr lang="en-CA" sz="2800" dirty="0">
                <a:solidFill>
                  <a:schemeClr val="bg1"/>
                </a:solidFill>
              </a:rPr>
              <a:t>and journalistic, creative and </a:t>
            </a:r>
            <a:r>
              <a:rPr lang="en-CA" sz="2800" dirty="0">
                <a:solidFill>
                  <a:srgbClr val="FFFF00"/>
                </a:solidFill>
              </a:rPr>
              <a:t>programming independence enjoyed by broadcasting undertakings</a:t>
            </a:r>
            <a:r>
              <a:rPr lang="en-CA" sz="2800" dirty="0">
                <a:solidFill>
                  <a:schemeClr val="bg1"/>
                </a:solidFill>
              </a:rPr>
              <a:t>; and</a:t>
            </a:r>
          </a:p>
          <a:p>
            <a:pPr marL="400050" lvl="1" indent="0">
              <a:lnSpc>
                <a:spcPct val="100000"/>
              </a:lnSpc>
              <a:buNone/>
            </a:pPr>
            <a:r>
              <a:rPr lang="en-CA" sz="2800" b="1" dirty="0">
                <a:solidFill>
                  <a:schemeClr val="bg1"/>
                </a:solidFill>
              </a:rPr>
              <a:t>(b) </a:t>
            </a:r>
            <a:r>
              <a:rPr lang="en-CA" sz="2800" dirty="0">
                <a:solidFill>
                  <a:schemeClr val="bg1"/>
                </a:solidFill>
              </a:rPr>
              <a:t>the commitment of the Government of Canada to enhance the vitality of English and French linguistic minority communities in Canada and to support and assist their development, as well as to foster the full recognition and use of both English and French in Canadian society.</a:t>
            </a:r>
          </a:p>
          <a:p>
            <a:endParaRPr lang="en-US" dirty="0"/>
          </a:p>
        </p:txBody>
      </p:sp>
    </p:spTree>
    <p:extLst>
      <p:ext uri="{BB962C8B-B14F-4D97-AF65-F5344CB8AC3E}">
        <p14:creationId xmlns:p14="http://schemas.microsoft.com/office/powerpoint/2010/main" val="7122577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2C57E-932A-3843-815C-8592E6F9770B}"/>
              </a:ext>
            </a:extLst>
          </p:cNvPr>
          <p:cNvSpPr>
            <a:spLocks noGrp="1"/>
          </p:cNvSpPr>
          <p:nvPr>
            <p:ph sz="quarter" idx="10"/>
          </p:nvPr>
        </p:nvSpPr>
        <p:spPr>
          <a:xfrm>
            <a:off x="457200" y="371707"/>
            <a:ext cx="8229600" cy="5354427"/>
          </a:xfrm>
        </p:spPr>
        <p:txBody>
          <a:bodyPr/>
          <a:lstStyle/>
          <a:p>
            <a:pPr marL="0" indent="0">
              <a:lnSpc>
                <a:spcPct val="100000"/>
              </a:lnSpc>
              <a:buNone/>
            </a:pPr>
            <a:r>
              <a:rPr lang="en-CA" sz="4000" b="1" dirty="0">
                <a:solidFill>
                  <a:schemeClr val="bg1"/>
                </a:solidFill>
              </a:rPr>
              <a:t>(1) Paragraph 3(1)‍(a) of the Act is replaced by the following:</a:t>
            </a:r>
          </a:p>
          <a:p>
            <a:pPr marL="0" indent="0">
              <a:lnSpc>
                <a:spcPct val="100000"/>
              </a:lnSpc>
              <a:buNone/>
            </a:pPr>
            <a:r>
              <a:rPr lang="en-CA" sz="4000" b="1" dirty="0">
                <a:solidFill>
                  <a:schemeClr val="bg1"/>
                </a:solidFill>
              </a:rPr>
              <a:t>(a) </a:t>
            </a:r>
            <a:r>
              <a:rPr lang="en-CA" sz="4000" dirty="0">
                <a:solidFill>
                  <a:schemeClr val="bg1"/>
                </a:solidFill>
              </a:rPr>
              <a:t>the Canadian broadcasting system shall, </a:t>
            </a:r>
            <a:r>
              <a:rPr lang="en-CA" sz="4000" dirty="0">
                <a:solidFill>
                  <a:srgbClr val="FFFF00"/>
                </a:solidFill>
              </a:rPr>
              <a:t>with the exception of foreign broadcasting undertakings providing programming to Canadians</a:t>
            </a:r>
            <a:r>
              <a:rPr lang="en-CA" sz="4000" dirty="0">
                <a:solidFill>
                  <a:schemeClr val="bg1"/>
                </a:solidFill>
              </a:rPr>
              <a:t>, be effectively owned and controlled by Canadians;</a:t>
            </a:r>
          </a:p>
          <a:p>
            <a:endParaRPr lang="en-US" dirty="0"/>
          </a:p>
        </p:txBody>
      </p:sp>
    </p:spTree>
    <p:extLst>
      <p:ext uri="{BB962C8B-B14F-4D97-AF65-F5344CB8AC3E}">
        <p14:creationId xmlns:p14="http://schemas.microsoft.com/office/powerpoint/2010/main" val="62959197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CFB2C3-1282-214E-970B-04B871F7E9EE}"/>
              </a:ext>
            </a:extLst>
          </p:cNvPr>
          <p:cNvSpPr>
            <a:spLocks noGrp="1"/>
          </p:cNvSpPr>
          <p:nvPr>
            <p:ph sz="quarter" idx="10"/>
          </p:nvPr>
        </p:nvSpPr>
        <p:spPr>
          <a:xfrm>
            <a:off x="81777" y="74342"/>
            <a:ext cx="9062224" cy="5872976"/>
          </a:xfrm>
        </p:spPr>
        <p:txBody>
          <a:bodyPr>
            <a:normAutofit fontScale="70000" lnSpcReduction="20000"/>
          </a:bodyPr>
          <a:lstStyle/>
          <a:p>
            <a:pPr marL="0" indent="0">
              <a:lnSpc>
                <a:spcPct val="120000"/>
              </a:lnSpc>
              <a:buNone/>
            </a:pPr>
            <a:r>
              <a:rPr lang="en-CA" sz="2900" b="1" dirty="0">
                <a:solidFill>
                  <a:srgbClr val="FFFF00"/>
                </a:solidFill>
              </a:rPr>
              <a:t>(4) Paragraphs 3(1)‍(f) to (h) of the Act are replaced by the following:</a:t>
            </a:r>
          </a:p>
          <a:p>
            <a:pPr marL="400050" lvl="1" indent="0">
              <a:lnSpc>
                <a:spcPct val="120000"/>
              </a:lnSpc>
              <a:buNone/>
            </a:pPr>
            <a:r>
              <a:rPr lang="en-CA" sz="2900" b="1" dirty="0">
                <a:solidFill>
                  <a:schemeClr val="bg1"/>
                </a:solidFill>
              </a:rPr>
              <a:t>(f) </a:t>
            </a:r>
            <a:r>
              <a:rPr lang="en-CA" sz="2900" dirty="0">
                <a:solidFill>
                  <a:srgbClr val="FFFF00"/>
                </a:solidFill>
              </a:rPr>
              <a:t>each Canadian broadcasting undertaking shall </a:t>
            </a:r>
            <a:r>
              <a:rPr lang="en-CA" sz="2900" dirty="0">
                <a:solidFill>
                  <a:schemeClr val="bg1"/>
                </a:solidFill>
              </a:rPr>
              <a:t>employ and </a:t>
            </a:r>
            <a:r>
              <a:rPr lang="en-CA" sz="2900" dirty="0">
                <a:solidFill>
                  <a:srgbClr val="FF0000"/>
                </a:solidFill>
              </a:rPr>
              <a:t>make maximum use, and in no case less than predominant use, of Canadian creative and other human resources</a:t>
            </a:r>
            <a:r>
              <a:rPr lang="en-CA" sz="2900" dirty="0">
                <a:solidFill>
                  <a:schemeClr val="bg1"/>
                </a:solidFill>
              </a:rPr>
              <a:t> in the creation, production and presentation of programming, unless the nature of the service provided by the undertaking, such as specialized content or format or the use of languages other than French and English, renders that use impracticable, in which case the undertaking shall make the greatest practicable use of those resources;</a:t>
            </a:r>
          </a:p>
          <a:p>
            <a:pPr marL="400050" lvl="1" indent="0">
              <a:lnSpc>
                <a:spcPct val="120000"/>
              </a:lnSpc>
              <a:buNone/>
            </a:pPr>
            <a:r>
              <a:rPr lang="en-CA" sz="2900" b="1" dirty="0">
                <a:solidFill>
                  <a:schemeClr val="bg1"/>
                </a:solidFill>
              </a:rPr>
              <a:t>(f.‍1) </a:t>
            </a:r>
            <a:r>
              <a:rPr lang="en-CA" sz="2900" dirty="0">
                <a:solidFill>
                  <a:srgbClr val="FFFF00"/>
                </a:solidFill>
              </a:rPr>
              <a:t>each foreign online undertaking </a:t>
            </a:r>
            <a:r>
              <a:rPr lang="en-CA" sz="2900" dirty="0">
                <a:solidFill>
                  <a:schemeClr val="bg1"/>
                </a:solidFill>
              </a:rPr>
              <a:t>shall </a:t>
            </a:r>
            <a:r>
              <a:rPr lang="en-CA" sz="2900" dirty="0">
                <a:solidFill>
                  <a:srgbClr val="FF0000"/>
                </a:solidFill>
              </a:rPr>
              <a:t>make the greatest practicable use of Canadian creative and other human resources</a:t>
            </a:r>
            <a:r>
              <a:rPr lang="en-CA" sz="2900" dirty="0">
                <a:solidFill>
                  <a:schemeClr val="bg1"/>
                </a:solidFill>
              </a:rPr>
              <a:t>, </a:t>
            </a:r>
            <a:r>
              <a:rPr lang="en-CA" sz="2900" dirty="0">
                <a:solidFill>
                  <a:srgbClr val="FF0000"/>
                </a:solidFill>
              </a:rPr>
              <a:t>and shall contribute in an equitable manner</a:t>
            </a:r>
            <a:r>
              <a:rPr lang="en-CA" sz="2900" dirty="0">
                <a:solidFill>
                  <a:schemeClr val="bg1"/>
                </a:solidFill>
              </a:rPr>
              <a:t> to strongly support the creation, production and presentation of Canadian programming, taking into account the linguistic duality of the market they serve;</a:t>
            </a:r>
          </a:p>
          <a:p>
            <a:pPr marL="400050" lvl="1" indent="0">
              <a:lnSpc>
                <a:spcPct val="120000"/>
              </a:lnSpc>
              <a:buNone/>
            </a:pPr>
            <a:r>
              <a:rPr lang="en-CA" sz="2900" b="1" dirty="0">
                <a:solidFill>
                  <a:schemeClr val="bg1"/>
                </a:solidFill>
              </a:rPr>
              <a:t>(g) </a:t>
            </a:r>
            <a:r>
              <a:rPr lang="en-CA" sz="2900" dirty="0">
                <a:solidFill>
                  <a:schemeClr val="bg1"/>
                </a:solidFill>
              </a:rPr>
              <a:t>the </a:t>
            </a:r>
            <a:r>
              <a:rPr lang="en-CA" sz="2900" dirty="0">
                <a:solidFill>
                  <a:srgbClr val="FF0000"/>
                </a:solidFill>
              </a:rPr>
              <a:t>programming</a:t>
            </a:r>
            <a:r>
              <a:rPr lang="en-CA" sz="2900" dirty="0">
                <a:solidFill>
                  <a:schemeClr val="bg1"/>
                </a:solidFill>
              </a:rPr>
              <a:t> over which a person who carries on a broadcasting undertaking has programming control </a:t>
            </a:r>
            <a:r>
              <a:rPr lang="en-CA" sz="2900" dirty="0">
                <a:solidFill>
                  <a:srgbClr val="FF0000"/>
                </a:solidFill>
              </a:rPr>
              <a:t>should be of high standard</a:t>
            </a:r>
            <a:r>
              <a:rPr lang="en-CA" sz="2900" dirty="0">
                <a:solidFill>
                  <a:schemeClr val="bg1"/>
                </a:solidFill>
              </a:rPr>
              <a:t>;</a:t>
            </a:r>
          </a:p>
          <a:p>
            <a:pPr marL="400050" lvl="1" indent="0">
              <a:lnSpc>
                <a:spcPct val="120000"/>
              </a:lnSpc>
              <a:buNone/>
            </a:pPr>
            <a:r>
              <a:rPr lang="en-CA" sz="2900" b="1" dirty="0">
                <a:solidFill>
                  <a:schemeClr val="bg1"/>
                </a:solidFill>
              </a:rPr>
              <a:t>(h) </a:t>
            </a:r>
            <a:r>
              <a:rPr lang="en-CA" sz="2900" dirty="0">
                <a:solidFill>
                  <a:srgbClr val="FFFF00"/>
                </a:solidFill>
              </a:rPr>
              <a:t>all persons who carry on broadcasting undertakings </a:t>
            </a:r>
            <a:r>
              <a:rPr lang="en-CA" sz="2900" dirty="0">
                <a:solidFill>
                  <a:srgbClr val="FF0000"/>
                </a:solidFill>
              </a:rPr>
              <a:t>have a responsibility for the programs that they broadcast and over which they have programming control</a:t>
            </a:r>
            <a:r>
              <a:rPr lang="en-CA" sz="2900" dirty="0">
                <a:solidFill>
                  <a:schemeClr val="bg1"/>
                </a:solidFill>
              </a:rPr>
              <a:t>;</a:t>
            </a:r>
          </a:p>
          <a:p>
            <a:endParaRPr lang="en-US" dirty="0"/>
          </a:p>
        </p:txBody>
      </p:sp>
    </p:spTree>
    <p:extLst>
      <p:ext uri="{BB962C8B-B14F-4D97-AF65-F5344CB8AC3E}">
        <p14:creationId xmlns:p14="http://schemas.microsoft.com/office/powerpoint/2010/main" val="5095460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82108-6BBF-424A-BD50-51E6A6B9ED5A}"/>
              </a:ext>
            </a:extLst>
          </p:cNvPr>
          <p:cNvSpPr>
            <a:spLocks noGrp="1"/>
          </p:cNvSpPr>
          <p:nvPr>
            <p:ph type="title"/>
          </p:nvPr>
        </p:nvSpPr>
        <p:spPr/>
        <p:txBody>
          <a:bodyPr/>
          <a:lstStyle/>
          <a:p>
            <a:pPr algn="ctr"/>
            <a:r>
              <a:rPr lang="en-US" dirty="0">
                <a:solidFill>
                  <a:schemeClr val="bg1"/>
                </a:solidFill>
              </a:rPr>
              <a:t>Currently</a:t>
            </a:r>
          </a:p>
        </p:txBody>
      </p:sp>
      <p:pic>
        <p:nvPicPr>
          <p:cNvPr id="5" name="Content Placeholder 4" descr="Graphical user interface, text, application&#10;&#10;Description automatically generated">
            <a:extLst>
              <a:ext uri="{FF2B5EF4-FFF2-40B4-BE49-F238E27FC236}">
                <a16:creationId xmlns:a16="http://schemas.microsoft.com/office/drawing/2014/main" id="{BF19D7E2-C4E7-9D46-8D1D-A33112789484}"/>
              </a:ext>
            </a:extLst>
          </p:cNvPr>
          <p:cNvPicPr>
            <a:picLocks noGrp="1" noChangeAspect="1"/>
          </p:cNvPicPr>
          <p:nvPr>
            <p:ph sz="quarter" idx="10"/>
          </p:nvPr>
        </p:nvPicPr>
        <p:blipFill>
          <a:blip r:embed="rId2"/>
          <a:stretch>
            <a:fillRect/>
          </a:stretch>
        </p:blipFill>
        <p:spPr>
          <a:xfrm>
            <a:off x="615950" y="1833563"/>
            <a:ext cx="7912100" cy="3467100"/>
          </a:xfrm>
        </p:spPr>
      </p:pic>
    </p:spTree>
    <p:extLst>
      <p:ext uri="{BB962C8B-B14F-4D97-AF65-F5344CB8AC3E}">
        <p14:creationId xmlns:p14="http://schemas.microsoft.com/office/powerpoint/2010/main" val="31029785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8DCBB1-3455-6340-9777-561BF86F050F}"/>
              </a:ext>
            </a:extLst>
          </p:cNvPr>
          <p:cNvSpPr>
            <a:spLocks noGrp="1"/>
          </p:cNvSpPr>
          <p:nvPr>
            <p:ph sz="quarter" idx="10"/>
          </p:nvPr>
        </p:nvSpPr>
        <p:spPr>
          <a:xfrm>
            <a:off x="457200" y="297366"/>
            <a:ext cx="8597590" cy="5605346"/>
          </a:xfrm>
        </p:spPr>
        <p:txBody>
          <a:bodyPr>
            <a:normAutofit/>
          </a:bodyPr>
          <a:lstStyle/>
          <a:p>
            <a:pPr marL="0" indent="0">
              <a:lnSpc>
                <a:spcPct val="100000"/>
              </a:lnSpc>
              <a:buNone/>
            </a:pPr>
            <a:r>
              <a:rPr lang="en-CA" b="1" dirty="0">
                <a:solidFill>
                  <a:schemeClr val="bg1"/>
                </a:solidFill>
              </a:rPr>
              <a:t>9 (1) Paragraphs 9(1)‍(a) to (h) of the Act are replaced by the following:</a:t>
            </a:r>
          </a:p>
          <a:p>
            <a:pPr marL="400050" lvl="1" indent="0">
              <a:lnSpc>
                <a:spcPct val="100000"/>
              </a:lnSpc>
              <a:buNone/>
            </a:pPr>
            <a:r>
              <a:rPr lang="en-CA" b="1" dirty="0">
                <a:solidFill>
                  <a:schemeClr val="bg1"/>
                </a:solidFill>
              </a:rPr>
              <a:t>(a) </a:t>
            </a:r>
            <a:r>
              <a:rPr lang="en-CA" dirty="0">
                <a:solidFill>
                  <a:srgbClr val="FFFF00"/>
                </a:solidFill>
              </a:rPr>
              <a:t>establish classes of licences </a:t>
            </a:r>
            <a:r>
              <a:rPr lang="en-CA" dirty="0">
                <a:solidFill>
                  <a:srgbClr val="FF0000"/>
                </a:solidFill>
              </a:rPr>
              <a:t>other than for online undertakings</a:t>
            </a:r>
            <a:r>
              <a:rPr lang="en-CA" dirty="0">
                <a:solidFill>
                  <a:schemeClr val="bg1"/>
                </a:solidFill>
              </a:rPr>
              <a:t>;</a:t>
            </a:r>
          </a:p>
          <a:p>
            <a:pPr marL="400050" lvl="1" indent="0">
              <a:lnSpc>
                <a:spcPct val="100000"/>
              </a:lnSpc>
              <a:buNone/>
            </a:pPr>
            <a:r>
              <a:rPr lang="en-CA" b="1" dirty="0">
                <a:solidFill>
                  <a:schemeClr val="bg1"/>
                </a:solidFill>
              </a:rPr>
              <a:t>(b) </a:t>
            </a:r>
            <a:r>
              <a:rPr lang="en-CA" dirty="0">
                <a:solidFill>
                  <a:schemeClr val="bg1"/>
                </a:solidFill>
              </a:rPr>
              <a:t>issue a licence, the term of which may be indefinite or fixed by the Commission;</a:t>
            </a:r>
          </a:p>
          <a:p>
            <a:pPr marL="400050" lvl="1" indent="0">
              <a:lnSpc>
                <a:spcPct val="100000"/>
              </a:lnSpc>
              <a:buNone/>
            </a:pPr>
            <a:r>
              <a:rPr lang="en-CA" b="1" dirty="0">
                <a:solidFill>
                  <a:schemeClr val="bg1"/>
                </a:solidFill>
              </a:rPr>
              <a:t>(c) </a:t>
            </a:r>
            <a:r>
              <a:rPr lang="en-CA" dirty="0">
                <a:solidFill>
                  <a:schemeClr val="bg1"/>
                </a:solidFill>
              </a:rPr>
              <a:t>amend a licence as to its term, on the application of the licensee;</a:t>
            </a:r>
          </a:p>
          <a:p>
            <a:pPr marL="400050" lvl="1" indent="0">
              <a:lnSpc>
                <a:spcPct val="100000"/>
              </a:lnSpc>
              <a:buNone/>
            </a:pPr>
            <a:r>
              <a:rPr lang="en-CA" b="1" dirty="0">
                <a:solidFill>
                  <a:schemeClr val="bg1"/>
                </a:solidFill>
              </a:rPr>
              <a:t>(d) </a:t>
            </a:r>
            <a:r>
              <a:rPr lang="en-CA" dirty="0">
                <a:solidFill>
                  <a:schemeClr val="bg1"/>
                </a:solidFill>
              </a:rPr>
              <a:t>amend a licence other than as to its term, on the application of the licensee or on the Commission’s own motion;</a:t>
            </a:r>
          </a:p>
          <a:p>
            <a:pPr marL="400050" lvl="1" indent="0">
              <a:lnSpc>
                <a:spcPct val="100000"/>
              </a:lnSpc>
              <a:buNone/>
            </a:pPr>
            <a:r>
              <a:rPr lang="en-CA" b="1" dirty="0">
                <a:solidFill>
                  <a:schemeClr val="bg1"/>
                </a:solidFill>
              </a:rPr>
              <a:t>(e) </a:t>
            </a:r>
            <a:r>
              <a:rPr lang="en-CA" dirty="0">
                <a:solidFill>
                  <a:schemeClr val="bg1"/>
                </a:solidFill>
              </a:rPr>
              <a:t>renew a licence, the term of which may be indefinite or fixed by the Commission; and</a:t>
            </a:r>
          </a:p>
          <a:p>
            <a:pPr marL="400050" lvl="1" indent="0">
              <a:lnSpc>
                <a:spcPct val="100000"/>
              </a:lnSpc>
              <a:buNone/>
            </a:pPr>
            <a:r>
              <a:rPr lang="en-CA" b="1" dirty="0">
                <a:solidFill>
                  <a:schemeClr val="bg1"/>
                </a:solidFill>
              </a:rPr>
              <a:t>(f) </a:t>
            </a:r>
            <a:r>
              <a:rPr lang="en-CA" dirty="0">
                <a:solidFill>
                  <a:schemeClr val="bg1"/>
                </a:solidFill>
              </a:rPr>
              <a:t>suspend or revoke a licence.</a:t>
            </a:r>
          </a:p>
          <a:p>
            <a:endParaRPr lang="en-US" dirty="0"/>
          </a:p>
        </p:txBody>
      </p:sp>
    </p:spTree>
    <p:extLst>
      <p:ext uri="{BB962C8B-B14F-4D97-AF65-F5344CB8AC3E}">
        <p14:creationId xmlns:p14="http://schemas.microsoft.com/office/powerpoint/2010/main" val="15336533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3ADC-E4CD-BB43-9429-9CB262CDC49A}"/>
              </a:ext>
            </a:extLst>
          </p:cNvPr>
          <p:cNvSpPr>
            <a:spLocks noGrp="1"/>
          </p:cNvSpPr>
          <p:nvPr>
            <p:ph type="title"/>
          </p:nvPr>
        </p:nvSpPr>
        <p:spPr>
          <a:xfrm>
            <a:off x="0" y="0"/>
            <a:ext cx="9144000" cy="1016000"/>
          </a:xfrm>
        </p:spPr>
        <p:txBody>
          <a:bodyPr>
            <a:noAutofit/>
          </a:bodyPr>
          <a:lstStyle/>
          <a:p>
            <a:pPr algn="ctr"/>
            <a:r>
              <a:rPr lang="en-US" sz="3200" dirty="0">
                <a:solidFill>
                  <a:srgbClr val="FF0000"/>
                </a:solidFill>
              </a:rPr>
              <a:t>Proposed</a:t>
            </a:r>
            <a:r>
              <a:rPr lang="en-US" sz="3200" dirty="0">
                <a:solidFill>
                  <a:srgbClr val="FFFF00"/>
                </a:solidFill>
              </a:rPr>
              <a:t>:</a:t>
            </a:r>
            <a:r>
              <a:rPr lang="en-US" sz="3200" dirty="0">
                <a:solidFill>
                  <a:srgbClr val="FF0000"/>
                </a:solidFill>
              </a:rPr>
              <a:t> </a:t>
            </a:r>
            <a:r>
              <a:rPr lang="en-US" sz="3200" i="1" dirty="0">
                <a:solidFill>
                  <a:schemeClr val="bg1"/>
                </a:solidFill>
              </a:rPr>
              <a:t>CTV v. CRTC </a:t>
            </a:r>
            <a:r>
              <a:rPr lang="en-CA" sz="3200" dirty="0">
                <a:solidFill>
                  <a:schemeClr val="bg1"/>
                </a:solidFill>
              </a:rPr>
              <a:t>[1982] 1 S.C.R. 530 </a:t>
            </a:r>
            <a:r>
              <a:rPr lang="en-US" sz="3200" dirty="0">
                <a:solidFill>
                  <a:srgbClr val="FFFF00"/>
                </a:solidFill>
              </a:rPr>
              <a:t>insurance</a:t>
            </a:r>
            <a:r>
              <a:rPr lang="en-US" sz="3200" dirty="0">
                <a:solidFill>
                  <a:srgbClr val="FF0000"/>
                </a:solidFill>
              </a:rPr>
              <a:t>?</a:t>
            </a:r>
          </a:p>
        </p:txBody>
      </p:sp>
      <p:pic>
        <p:nvPicPr>
          <p:cNvPr id="5" name="Content Placeholder 4" descr="Text&#10;&#10;Description automatically generated">
            <a:extLst>
              <a:ext uri="{FF2B5EF4-FFF2-40B4-BE49-F238E27FC236}">
                <a16:creationId xmlns:a16="http://schemas.microsoft.com/office/drawing/2014/main" id="{58F9DBC4-5041-5447-B28A-DD80F70E757B}"/>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607678" y="1016000"/>
            <a:ext cx="5928644" cy="4779133"/>
          </a:xfrm>
        </p:spPr>
      </p:pic>
    </p:spTree>
    <p:extLst>
      <p:ext uri="{BB962C8B-B14F-4D97-AF65-F5344CB8AC3E}">
        <p14:creationId xmlns:p14="http://schemas.microsoft.com/office/powerpoint/2010/main" val="41691417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DC5E2-176F-2B47-9F7C-59EBE4896F76}"/>
              </a:ext>
            </a:extLst>
          </p:cNvPr>
          <p:cNvSpPr>
            <a:spLocks noGrp="1"/>
          </p:cNvSpPr>
          <p:nvPr>
            <p:ph type="title"/>
          </p:nvPr>
        </p:nvSpPr>
        <p:spPr>
          <a:xfrm>
            <a:off x="457200" y="326592"/>
            <a:ext cx="8229600" cy="4862442"/>
          </a:xfrm>
        </p:spPr>
        <p:txBody>
          <a:bodyPr>
            <a:normAutofit/>
          </a:bodyPr>
          <a:lstStyle/>
          <a:p>
            <a:pPr algn="ctr"/>
            <a:r>
              <a:rPr lang="en-US" sz="4800" dirty="0">
                <a:solidFill>
                  <a:srgbClr val="FFFF00"/>
                </a:solidFill>
              </a:rPr>
              <a:t>Appeal provisions untouched </a:t>
            </a:r>
            <a:r>
              <a:rPr lang="en-US" sz="4800" dirty="0">
                <a:solidFill>
                  <a:schemeClr val="bg1"/>
                </a:solidFill>
              </a:rPr>
              <a:t>meaning </a:t>
            </a:r>
            <a:r>
              <a:rPr lang="en-US" sz="4800" dirty="0">
                <a:solidFill>
                  <a:srgbClr val="FF0000"/>
                </a:solidFill>
              </a:rPr>
              <a:t>standard of correctness </a:t>
            </a:r>
            <a:r>
              <a:rPr lang="en-US" sz="4800" dirty="0">
                <a:solidFill>
                  <a:schemeClr val="bg1"/>
                </a:solidFill>
              </a:rPr>
              <a:t>in administrative law review per </a:t>
            </a:r>
            <a:r>
              <a:rPr lang="en-US" sz="4800" i="1" u="sng" dirty="0">
                <a:solidFill>
                  <a:schemeClr val="bg1"/>
                </a:solidFill>
              </a:rPr>
              <a:t>Vavilov</a:t>
            </a:r>
            <a:r>
              <a:rPr lang="en-US" sz="4800" dirty="0">
                <a:solidFill>
                  <a:schemeClr val="bg1"/>
                </a:solidFill>
              </a:rPr>
              <a:t>.</a:t>
            </a:r>
          </a:p>
        </p:txBody>
      </p:sp>
    </p:spTree>
    <p:extLst>
      <p:ext uri="{BB962C8B-B14F-4D97-AF65-F5344CB8AC3E}">
        <p14:creationId xmlns:p14="http://schemas.microsoft.com/office/powerpoint/2010/main" val="17408918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841" r="-745"/>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25334"/>
            <a:ext cx="5467078" cy="2326688"/>
          </a:xfrm>
          <a:prstGeom prst="rect">
            <a:avLst/>
          </a:prstGeom>
        </p:spPr>
      </p:pic>
    </p:spTree>
    <p:extLst>
      <p:ext uri="{BB962C8B-B14F-4D97-AF65-F5344CB8AC3E}">
        <p14:creationId xmlns:p14="http://schemas.microsoft.com/office/powerpoint/2010/main" val="134760437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F747D-B3AB-134C-B638-D6F5DD2C247C}"/>
              </a:ext>
            </a:extLst>
          </p:cNvPr>
          <p:cNvSpPr>
            <a:spLocks noGrp="1"/>
          </p:cNvSpPr>
          <p:nvPr>
            <p:ph type="title"/>
          </p:nvPr>
        </p:nvSpPr>
        <p:spPr>
          <a:xfrm>
            <a:off x="0" y="0"/>
            <a:ext cx="9144000" cy="1016000"/>
          </a:xfrm>
        </p:spPr>
        <p:txBody>
          <a:bodyPr>
            <a:normAutofit fontScale="90000"/>
          </a:bodyPr>
          <a:lstStyle/>
          <a:p>
            <a:pPr algn="ctr"/>
            <a:r>
              <a:rPr lang="en-US" dirty="0">
                <a:solidFill>
                  <a:srgbClr val="FFFF00"/>
                </a:solidFill>
              </a:rPr>
              <a:t>Prof</a:t>
            </a:r>
            <a:r>
              <a:rPr lang="en-US" dirty="0">
                <a:solidFill>
                  <a:srgbClr val="FF0000"/>
                </a:solidFill>
              </a:rPr>
              <a:t>.</a:t>
            </a:r>
            <a:r>
              <a:rPr lang="en-US" dirty="0">
                <a:solidFill>
                  <a:srgbClr val="FFFF00"/>
                </a:solidFill>
              </a:rPr>
              <a:t> Kingsfield on </a:t>
            </a:r>
            <a:r>
              <a:rPr lang="en-US" dirty="0">
                <a:solidFill>
                  <a:schemeClr val="bg1"/>
                </a:solidFill>
              </a:rPr>
              <a:t>Communications Law </a:t>
            </a:r>
            <a:r>
              <a:rPr lang="en-US" dirty="0">
                <a:solidFill>
                  <a:srgbClr val="FF0000"/>
                </a:solidFill>
              </a:rPr>
              <a:t>???</a:t>
            </a:r>
          </a:p>
        </p:txBody>
      </p:sp>
      <p:pic>
        <p:nvPicPr>
          <p:cNvPr id="7" name="Content Placeholder 6">
            <a:extLst>
              <a:ext uri="{FF2B5EF4-FFF2-40B4-BE49-F238E27FC236}">
                <a16:creationId xmlns:a16="http://schemas.microsoft.com/office/drawing/2014/main" id="{2FBAD809-152C-934D-A617-8AD2E42E7A9B}"/>
              </a:ext>
            </a:extLst>
          </p:cNvPr>
          <p:cNvPicPr>
            <a:picLocks noGrp="1" noChangeAspect="1"/>
          </p:cNvPicPr>
          <p:nvPr>
            <p:ph sz="half" idx="1"/>
          </p:nvPr>
        </p:nvPicPr>
        <p:blipFill>
          <a:blip r:embed="rId2"/>
          <a:stretch>
            <a:fillRect/>
          </a:stretch>
        </p:blipFill>
        <p:spPr>
          <a:xfrm>
            <a:off x="1178352" y="1164148"/>
            <a:ext cx="2526382" cy="4588142"/>
          </a:xfrm>
        </p:spPr>
      </p:pic>
      <p:sp>
        <p:nvSpPr>
          <p:cNvPr id="5" name="Content Placeholder 4">
            <a:extLst>
              <a:ext uri="{FF2B5EF4-FFF2-40B4-BE49-F238E27FC236}">
                <a16:creationId xmlns:a16="http://schemas.microsoft.com/office/drawing/2014/main" id="{C43B935A-6FF5-424D-BCA3-B3735FD01D79}"/>
              </a:ext>
            </a:extLst>
          </p:cNvPr>
          <p:cNvSpPr>
            <a:spLocks noGrp="1"/>
          </p:cNvSpPr>
          <p:nvPr>
            <p:ph sz="half" idx="2"/>
          </p:nvPr>
        </p:nvSpPr>
        <p:spPr>
          <a:xfrm>
            <a:off x="4648200" y="1147975"/>
            <a:ext cx="4038600" cy="4713701"/>
          </a:xfrm>
        </p:spPr>
        <p:txBody>
          <a:bodyPr>
            <a:normAutofit/>
          </a:bodyPr>
          <a:lstStyle/>
          <a:p>
            <a:pPr marL="0" indent="0">
              <a:buNone/>
            </a:pPr>
            <a:r>
              <a:rPr lang="en-CA" sz="2800" i="1" dirty="0">
                <a:solidFill>
                  <a:schemeClr val="bg1"/>
                </a:solidFill>
              </a:rPr>
              <a:t>“At times you may feel that you have found the correct answer. I assure you that this is a total delusion on your part. You will never find the correct, absolute, and final answer...there is always another question... another question to follow your answer. Yes, you're on a treadmill.”</a:t>
            </a:r>
            <a:endParaRPr lang="en-US" sz="2800" i="1" dirty="0">
              <a:solidFill>
                <a:schemeClr val="bg1"/>
              </a:solidFill>
            </a:endParaRPr>
          </a:p>
        </p:txBody>
      </p:sp>
    </p:spTree>
    <p:extLst>
      <p:ext uri="{BB962C8B-B14F-4D97-AF65-F5344CB8AC3E}">
        <p14:creationId xmlns:p14="http://schemas.microsoft.com/office/powerpoint/2010/main" val="427743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FD60C511-0DF4-1747-8DDD-D13F68C963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61819" y="157655"/>
            <a:ext cx="4620362" cy="5612524"/>
          </a:xfrm>
          <a:prstGeom prst="rect">
            <a:avLst/>
          </a:prstGeom>
        </p:spPr>
      </p:pic>
    </p:spTree>
    <p:extLst>
      <p:ext uri="{BB962C8B-B14F-4D97-AF65-F5344CB8AC3E}">
        <p14:creationId xmlns:p14="http://schemas.microsoft.com/office/powerpoint/2010/main" val="129973257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68300" y="1762207"/>
            <a:ext cx="8229600" cy="3457493"/>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err="1">
                <a:solidFill>
                  <a:srgbClr val="FFFF00"/>
                </a:solidFill>
                <a:latin typeface="Apple Chancery" charset="0"/>
                <a:ea typeface="Apple Chancery" charset="0"/>
                <a:cs typeface="Apple Chancery" charset="0"/>
              </a:rPr>
              <a:t>Finis</a:t>
            </a:r>
            <a:endParaRPr lang="en-US" sz="10400" dirty="0">
              <a:solidFill>
                <a:srgbClr val="FF0000"/>
              </a:solidFill>
              <a:latin typeface="Apple Chancery" charset="0"/>
              <a:ea typeface="Apple Chancery" charset="0"/>
              <a:cs typeface="Apple Chancery" charset="0"/>
            </a:endParaRPr>
          </a:p>
        </p:txBody>
      </p:sp>
    </p:spTree>
    <p:extLst>
      <p:ext uri="{BB962C8B-B14F-4D97-AF65-F5344CB8AC3E}">
        <p14:creationId xmlns:p14="http://schemas.microsoft.com/office/powerpoint/2010/main" val="40281012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401657135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F7E7D3-8767-5D4B-8FCE-7DA38C879E27}"/>
              </a:ext>
            </a:extLst>
          </p:cNvPr>
          <p:cNvSpPr>
            <a:spLocks noGrp="1"/>
          </p:cNvSpPr>
          <p:nvPr>
            <p:ph sz="quarter" idx="10"/>
          </p:nvPr>
        </p:nvSpPr>
        <p:spPr>
          <a:xfrm>
            <a:off x="457200" y="1676400"/>
            <a:ext cx="8229600" cy="3325834"/>
          </a:xfrm>
        </p:spPr>
        <p:txBody>
          <a:bodyPr>
            <a:normAutofit/>
          </a:bodyPr>
          <a:lstStyle/>
          <a:p>
            <a:pPr marL="0" indent="0" algn="ctr">
              <a:buNone/>
            </a:pPr>
            <a:r>
              <a:rPr lang="en-US" sz="9600" dirty="0">
                <a:solidFill>
                  <a:schemeClr val="bg1"/>
                </a:solidFill>
              </a:rPr>
              <a:t>Don</a:t>
            </a:r>
            <a:r>
              <a:rPr lang="en-US" sz="9600" dirty="0">
                <a:solidFill>
                  <a:srgbClr val="FF0000"/>
                </a:solidFill>
              </a:rPr>
              <a:t>’</a:t>
            </a:r>
            <a:r>
              <a:rPr lang="en-US" sz="9600" dirty="0">
                <a:solidFill>
                  <a:schemeClr val="bg1"/>
                </a:solidFill>
              </a:rPr>
              <a:t>t be a stranger</a:t>
            </a:r>
          </a:p>
        </p:txBody>
      </p:sp>
    </p:spTree>
    <p:extLst>
      <p:ext uri="{BB962C8B-B14F-4D97-AF65-F5344CB8AC3E}">
        <p14:creationId xmlns:p14="http://schemas.microsoft.com/office/powerpoint/2010/main" val="106709967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987507"/>
            <a:ext cx="8229600" cy="4431723"/>
          </a:xfrm>
        </p:spPr>
        <p:txBody>
          <a:bodyPr>
            <a:normAutofit fontScale="92500"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UNTIL NEXT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TIME</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141267802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cstate="screen">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236458418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181305096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894633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932" y="44334"/>
            <a:ext cx="7907867" cy="890647"/>
          </a:xfrm>
        </p:spPr>
        <p:txBody>
          <a:bodyPr>
            <a:normAutofit/>
          </a:bodyPr>
          <a:lstStyle/>
          <a:p>
            <a:r>
              <a:rPr lang="en-US" sz="4800" b="1" dirty="0">
                <a:solidFill>
                  <a:srgbClr val="FFFF00"/>
                </a:solidFill>
                <a:latin typeface="Apple Chancery" panose="03020702040506060504" pitchFamily="66" charset="-79"/>
                <a:cs typeface="Apple Chancery" panose="03020702040506060504" pitchFamily="66" charset="-79"/>
              </a:rPr>
              <a:t>Evaluation</a:t>
            </a:r>
            <a:r>
              <a:rPr lang="en-US" sz="4800" b="1" dirty="0">
                <a:solidFill>
                  <a:srgbClr val="FFFF00"/>
                </a:solidFill>
                <a:latin typeface="+mn-lt"/>
              </a:rPr>
              <a:t> </a:t>
            </a:r>
            <a:r>
              <a:rPr lang="en-US" sz="4800" b="1" dirty="0">
                <a:solidFill>
                  <a:srgbClr val="FFFF00"/>
                </a:solidFill>
                <a:latin typeface="Apple Chancery" panose="03020702040506060504" pitchFamily="66" charset="-79"/>
                <a:cs typeface="Apple Chancery" panose="03020702040506060504" pitchFamily="66" charset="-79"/>
              </a:rPr>
              <a:t>Tips</a:t>
            </a:r>
            <a:endParaRPr lang="en-US" sz="4800" b="1" dirty="0">
              <a:solidFill>
                <a:srgbClr val="4BACC6"/>
              </a:solidFill>
              <a:latin typeface="Apple Chancery" panose="03020702040506060504" pitchFamily="66" charset="-79"/>
              <a:cs typeface="Apple Chancery" panose="03020702040506060504" pitchFamily="66" charset="-79"/>
            </a:endParaRPr>
          </a:p>
        </p:txBody>
      </p:sp>
      <p:sp>
        <p:nvSpPr>
          <p:cNvPr id="3" name="Content Placeholder 2"/>
          <p:cNvSpPr>
            <a:spLocks noGrp="1"/>
          </p:cNvSpPr>
          <p:nvPr>
            <p:ph sz="quarter" idx="10"/>
          </p:nvPr>
        </p:nvSpPr>
        <p:spPr>
          <a:xfrm>
            <a:off x="457200" y="1136073"/>
            <a:ext cx="8518634" cy="4791356"/>
          </a:xfrm>
        </p:spPr>
        <p:txBody>
          <a:bodyPr>
            <a:noAutofit/>
          </a:bodyPr>
          <a:lstStyle/>
          <a:p>
            <a:r>
              <a:rPr lang="en-US" sz="3400" dirty="0">
                <a:solidFill>
                  <a:schemeClr val="accent5"/>
                </a:solidFill>
                <a:latin typeface="+mn-lt"/>
              </a:rPr>
              <a:t>Term paper topics </a:t>
            </a:r>
            <a:r>
              <a:rPr lang="en-US" sz="3400" dirty="0">
                <a:solidFill>
                  <a:schemeClr val="accent3">
                    <a:lumMod val="60000"/>
                    <a:lumOff val="40000"/>
                  </a:schemeClr>
                </a:solidFill>
                <a:latin typeface="+mn-lt"/>
              </a:rPr>
              <a:t>need not </a:t>
            </a:r>
            <a:r>
              <a:rPr lang="en-US" sz="3400" dirty="0">
                <a:solidFill>
                  <a:schemeClr val="accent5"/>
                </a:solidFill>
                <a:latin typeface="+mn-lt"/>
              </a:rPr>
              <a:t>be discussed with me,</a:t>
            </a:r>
            <a:r>
              <a:rPr lang="en-US" sz="3400" dirty="0">
                <a:solidFill>
                  <a:schemeClr val="bg1"/>
                </a:solidFill>
                <a:latin typeface="+mn-lt"/>
              </a:rPr>
              <a:t> </a:t>
            </a:r>
            <a:r>
              <a:rPr lang="en-US" sz="3400" dirty="0">
                <a:solidFill>
                  <a:schemeClr val="accent3">
                    <a:lumMod val="60000"/>
                    <a:lumOff val="40000"/>
                  </a:schemeClr>
                </a:solidFill>
                <a:latin typeface="+mn-lt"/>
              </a:rPr>
              <a:t>but often helpful to you if you do</a:t>
            </a:r>
            <a:r>
              <a:rPr lang="en-US" sz="3400" dirty="0">
                <a:solidFill>
                  <a:schemeClr val="bg1"/>
                </a:solidFill>
                <a:latin typeface="+mn-lt"/>
              </a:rPr>
              <a:t>.</a:t>
            </a:r>
          </a:p>
          <a:p>
            <a:r>
              <a:rPr lang="en-US" sz="3400" dirty="0">
                <a:solidFill>
                  <a:srgbClr val="FF0000"/>
                </a:solidFill>
                <a:latin typeface="+mn-lt"/>
              </a:rPr>
              <a:t>Term paper can be on your presentation topic</a:t>
            </a:r>
            <a:r>
              <a:rPr lang="en-US" sz="3400" dirty="0">
                <a:solidFill>
                  <a:schemeClr val="bg1"/>
                </a:solidFill>
                <a:latin typeface="+mn-lt"/>
              </a:rPr>
              <a:t>.</a:t>
            </a:r>
          </a:p>
          <a:p>
            <a:r>
              <a:rPr lang="en-US" sz="3400" dirty="0">
                <a:solidFill>
                  <a:schemeClr val="bg1"/>
                </a:solidFill>
                <a:latin typeface="+mn-lt"/>
              </a:rPr>
              <a:t>Term papers</a:t>
            </a:r>
            <a:r>
              <a:rPr lang="en-US" sz="3400" dirty="0">
                <a:solidFill>
                  <a:srgbClr val="FF0000"/>
                </a:solidFill>
                <a:latin typeface="+mn-lt"/>
              </a:rPr>
              <a:t>:</a:t>
            </a:r>
            <a:r>
              <a:rPr lang="en-US" sz="3400" dirty="0">
                <a:solidFill>
                  <a:schemeClr val="bg1"/>
                </a:solidFill>
                <a:latin typeface="+mn-lt"/>
              </a:rPr>
              <a:t> </a:t>
            </a:r>
            <a:r>
              <a:rPr lang="en-US" sz="3400" dirty="0">
                <a:solidFill>
                  <a:srgbClr val="FFFF00"/>
                </a:solidFill>
                <a:latin typeface="+mn-lt"/>
              </a:rPr>
              <a:t>Avoid the purely descriptive</a:t>
            </a:r>
          </a:p>
          <a:p>
            <a:r>
              <a:rPr lang="en-US" sz="3400" dirty="0">
                <a:solidFill>
                  <a:schemeClr val="accent3">
                    <a:lumMod val="60000"/>
                    <a:lumOff val="40000"/>
                  </a:schemeClr>
                </a:solidFill>
                <a:latin typeface="+mn-lt"/>
              </a:rPr>
              <a:t>Participation</a:t>
            </a:r>
            <a:r>
              <a:rPr lang="en-US" sz="3400" dirty="0">
                <a:solidFill>
                  <a:schemeClr val="bg1"/>
                </a:solidFill>
                <a:latin typeface="+mn-lt"/>
              </a:rPr>
              <a:t>: In-class or other contributions, including attendance.</a:t>
            </a:r>
          </a:p>
          <a:p>
            <a:r>
              <a:rPr lang="en-US" sz="3400" dirty="0">
                <a:solidFill>
                  <a:srgbClr val="4BACC6"/>
                </a:solidFill>
                <a:latin typeface="+mn-lt"/>
              </a:rPr>
              <a:t>Group presentation need not be on that week’s topic</a:t>
            </a:r>
            <a:endParaRPr lang="en-US" sz="3400" dirty="0">
              <a:solidFill>
                <a:schemeClr val="bg1"/>
              </a:solidFill>
              <a:latin typeface="+mn-lt"/>
            </a:endParaRPr>
          </a:p>
        </p:txBody>
      </p:sp>
    </p:spTree>
    <p:extLst>
      <p:ext uri="{BB962C8B-B14F-4D97-AF65-F5344CB8AC3E}">
        <p14:creationId xmlns:p14="http://schemas.microsoft.com/office/powerpoint/2010/main" val="3625536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C7BC-E631-A047-82F6-5BF56C544039}"/>
              </a:ext>
            </a:extLst>
          </p:cNvPr>
          <p:cNvSpPr>
            <a:spLocks noGrp="1"/>
          </p:cNvSpPr>
          <p:nvPr>
            <p:ph type="title"/>
          </p:nvPr>
        </p:nvSpPr>
        <p:spPr>
          <a:xfrm>
            <a:off x="457200" y="0"/>
            <a:ext cx="8229600" cy="1016000"/>
          </a:xfrm>
        </p:spPr>
        <p:txBody>
          <a:bodyPr>
            <a:noAutofit/>
          </a:bodyPr>
          <a:lstStyle/>
          <a:p>
            <a:pPr algn="ctr"/>
            <a:br>
              <a:rPr lang="en-CA" sz="4400" b="1" dirty="0">
                <a:solidFill>
                  <a:srgbClr val="FFFF00"/>
                </a:solidFill>
              </a:rPr>
            </a:br>
            <a:br>
              <a:rPr lang="en-CA" sz="4400" b="1" dirty="0">
                <a:solidFill>
                  <a:srgbClr val="FFFF00"/>
                </a:solidFill>
              </a:rPr>
            </a:br>
            <a:r>
              <a:rPr lang="en-CA" sz="4400" b="1" dirty="0">
                <a:solidFill>
                  <a:schemeClr val="bg1"/>
                </a:solidFill>
              </a:rPr>
              <a:t>LLMCL Students Additional Task </a:t>
            </a:r>
            <a:r>
              <a:rPr lang="en-CA" sz="4400" b="1" dirty="0">
                <a:solidFill>
                  <a:srgbClr val="FFFF00"/>
                </a:solidFill>
              </a:rPr>
              <a:t> </a:t>
            </a:r>
            <a:br>
              <a:rPr lang="en-US" sz="4400" dirty="0"/>
            </a:br>
            <a:br>
              <a:rPr lang="en-CA" sz="4400" dirty="0">
                <a:solidFill>
                  <a:srgbClr val="FFFF00"/>
                </a:solidFill>
              </a:rPr>
            </a:br>
            <a:endParaRPr lang="en-US" sz="4400" dirty="0">
              <a:solidFill>
                <a:srgbClr val="FFFF00"/>
              </a:solidFill>
            </a:endParaRPr>
          </a:p>
        </p:txBody>
      </p:sp>
      <p:sp>
        <p:nvSpPr>
          <p:cNvPr id="3" name="Content Placeholder 2">
            <a:extLst>
              <a:ext uri="{FF2B5EF4-FFF2-40B4-BE49-F238E27FC236}">
                <a16:creationId xmlns:a16="http://schemas.microsoft.com/office/drawing/2014/main" id="{0583174F-B20A-C641-BDB0-DD9B7CA6762E}"/>
              </a:ext>
            </a:extLst>
          </p:cNvPr>
          <p:cNvSpPr>
            <a:spLocks noGrp="1"/>
          </p:cNvSpPr>
          <p:nvPr>
            <p:ph sz="quarter" idx="4294967295"/>
          </p:nvPr>
        </p:nvSpPr>
        <p:spPr>
          <a:xfrm>
            <a:off x="457200" y="1342593"/>
            <a:ext cx="8686800" cy="4490648"/>
          </a:xfrm>
        </p:spPr>
        <p:txBody>
          <a:bodyPr>
            <a:normAutofit/>
          </a:bodyPr>
          <a:lstStyle/>
          <a:p>
            <a:pPr>
              <a:lnSpc>
                <a:spcPct val="100000"/>
              </a:lnSpc>
            </a:pPr>
            <a:r>
              <a:rPr lang="en-CA" sz="4400" dirty="0">
                <a:solidFill>
                  <a:srgbClr val="FFFF00"/>
                </a:solidFill>
              </a:rPr>
              <a:t> 750 </a:t>
            </a:r>
            <a:r>
              <a:rPr lang="en-CA" sz="4400" dirty="0">
                <a:solidFill>
                  <a:srgbClr val="FF0000"/>
                </a:solidFill>
              </a:rPr>
              <a:t>–</a:t>
            </a:r>
            <a:r>
              <a:rPr lang="en-CA" sz="4400" dirty="0">
                <a:solidFill>
                  <a:srgbClr val="FFFF00"/>
                </a:solidFill>
              </a:rPr>
              <a:t> 1000 word post </a:t>
            </a:r>
            <a:r>
              <a:rPr lang="en-CA" sz="4400" dirty="0">
                <a:solidFill>
                  <a:srgbClr val="FF0000"/>
                </a:solidFill>
              </a:rPr>
              <a:t>(</a:t>
            </a:r>
            <a:r>
              <a:rPr lang="en-CA" sz="4400" dirty="0">
                <a:solidFill>
                  <a:srgbClr val="FFFF00"/>
                </a:solidFill>
              </a:rPr>
              <a:t>or email</a:t>
            </a:r>
            <a:r>
              <a:rPr lang="en-CA" sz="4400" dirty="0">
                <a:solidFill>
                  <a:srgbClr val="FF0000"/>
                </a:solidFill>
              </a:rPr>
              <a:t>) </a:t>
            </a:r>
            <a:r>
              <a:rPr lang="en-CA" sz="4400" dirty="0">
                <a:solidFill>
                  <a:schemeClr val="bg1"/>
                </a:solidFill>
              </a:rPr>
              <a:t>Applies only to those registered in LLMCL 500 section, not to those in JD section</a:t>
            </a:r>
          </a:p>
          <a:p>
            <a:pPr>
              <a:lnSpc>
                <a:spcPct val="100000"/>
              </a:lnSpc>
            </a:pPr>
            <a:r>
              <a:rPr lang="en-CA" sz="4400" dirty="0">
                <a:solidFill>
                  <a:schemeClr val="bg1"/>
                </a:solidFill>
              </a:rPr>
              <a:t>All LLMCL students exempted from class average requirement</a:t>
            </a:r>
          </a:p>
          <a:p>
            <a:pPr algn="ctr"/>
            <a:endParaRPr lang="en-CA" sz="5400" b="1" dirty="0">
              <a:solidFill>
                <a:schemeClr val="bg1"/>
              </a:solidFill>
            </a:endParaRPr>
          </a:p>
        </p:txBody>
      </p:sp>
    </p:spTree>
    <p:extLst>
      <p:ext uri="{BB962C8B-B14F-4D97-AF65-F5344CB8AC3E}">
        <p14:creationId xmlns:p14="http://schemas.microsoft.com/office/powerpoint/2010/main" val="1732944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770927"/>
          </a:xfrm>
        </p:spPr>
        <p:txBody>
          <a:bodyPr>
            <a:noAutofit/>
          </a:bodyPr>
          <a:lstStyle/>
          <a:p>
            <a:pPr algn="ctr"/>
            <a:r>
              <a:rPr lang="en-US" sz="6800" b="1" dirty="0">
                <a:solidFill>
                  <a:srgbClr val="FFFF00"/>
                </a:solidFill>
                <a:latin typeface="Arial"/>
                <a:cs typeface="Arial"/>
              </a:rPr>
              <a:t>Grades</a:t>
            </a:r>
            <a:r>
              <a:rPr lang="en-US" sz="6800" b="1" dirty="0">
                <a:solidFill>
                  <a:srgbClr val="FF0000"/>
                </a:solidFill>
                <a:latin typeface="Arial"/>
                <a:cs typeface="Arial"/>
              </a:rPr>
              <a:t> (</a:t>
            </a:r>
            <a:r>
              <a:rPr lang="en-US" sz="6800" b="1" dirty="0">
                <a:solidFill>
                  <a:schemeClr val="bg1"/>
                </a:solidFill>
                <a:latin typeface="Arial"/>
                <a:cs typeface="Arial"/>
              </a:rPr>
              <a:t>primarily</a:t>
            </a:r>
            <a:r>
              <a:rPr lang="en-US" sz="6800" b="1" dirty="0">
                <a:solidFill>
                  <a:srgbClr val="FF0000"/>
                </a:solidFill>
                <a:latin typeface="Arial"/>
                <a:cs typeface="Arial"/>
              </a:rPr>
              <a:t>)</a:t>
            </a:r>
          </a:p>
        </p:txBody>
      </p:sp>
      <p:sp>
        <p:nvSpPr>
          <p:cNvPr id="3" name="Content Placeholder 2"/>
          <p:cNvSpPr>
            <a:spLocks noGrp="1"/>
          </p:cNvSpPr>
          <p:nvPr>
            <p:ph sz="quarter" idx="10"/>
          </p:nvPr>
        </p:nvSpPr>
        <p:spPr>
          <a:xfrm>
            <a:off x="457200" y="2314936"/>
            <a:ext cx="8229600" cy="3411197"/>
          </a:xfrm>
        </p:spPr>
        <p:txBody>
          <a:bodyPr>
            <a:normAutofit/>
          </a:bodyPr>
          <a:lstStyle/>
          <a:p>
            <a:pPr marL="0" indent="0" algn="ctr">
              <a:buNone/>
            </a:pPr>
            <a:r>
              <a:rPr lang="en-US" sz="6000" dirty="0">
                <a:solidFill>
                  <a:schemeClr val="bg1"/>
                </a:solidFill>
                <a:latin typeface="Arial"/>
                <a:cs typeface="Arial"/>
              </a:rPr>
              <a:t>Paper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Quality</a:t>
            </a:r>
          </a:p>
          <a:p>
            <a:pPr marL="0" indent="0">
              <a:buNone/>
            </a:pPr>
            <a:endParaRPr lang="en-US" sz="6000" dirty="0">
              <a:solidFill>
                <a:schemeClr val="bg1"/>
              </a:solidFill>
              <a:latin typeface="Arial"/>
              <a:cs typeface="Arial"/>
              <a:sym typeface="Wingdings"/>
            </a:endParaRPr>
          </a:p>
          <a:p>
            <a:pPr marL="0" indent="0" algn="ctr">
              <a:buNone/>
            </a:pPr>
            <a:r>
              <a:rPr lang="en-US" sz="6000" dirty="0">
                <a:solidFill>
                  <a:schemeClr val="bg1"/>
                </a:solidFill>
                <a:latin typeface="Arial"/>
                <a:cs typeface="Arial"/>
                <a:sym typeface="Wingdings"/>
              </a:rPr>
              <a:t>Participation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Effort</a:t>
            </a:r>
            <a:endParaRPr lang="en-US" sz="6000" dirty="0">
              <a:solidFill>
                <a:srgbClr val="CCFFCC"/>
              </a:solidFill>
              <a:latin typeface="Arial"/>
              <a:cs typeface="Arial"/>
            </a:endParaRPr>
          </a:p>
        </p:txBody>
      </p:sp>
    </p:spTree>
    <p:extLst>
      <p:ext uri="{BB962C8B-B14F-4D97-AF65-F5344CB8AC3E}">
        <p14:creationId xmlns:p14="http://schemas.microsoft.com/office/powerpoint/2010/main" val="3509391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FDA9B-29E7-A049-9066-4BD0795EEAAB}"/>
              </a:ext>
            </a:extLst>
          </p:cNvPr>
          <p:cNvSpPr>
            <a:spLocks noGrp="1"/>
          </p:cNvSpPr>
          <p:nvPr>
            <p:ph type="title"/>
          </p:nvPr>
        </p:nvSpPr>
        <p:spPr>
          <a:xfrm>
            <a:off x="457200" y="1"/>
            <a:ext cx="8229600" cy="1315452"/>
          </a:xfrm>
        </p:spPr>
        <p:txBody>
          <a:bodyPr>
            <a:normAutofit fontScale="90000"/>
          </a:bodyPr>
          <a:lstStyle/>
          <a:p>
            <a:pPr algn="ctr"/>
            <a:r>
              <a:rPr lang="en-US" sz="4800" b="1" dirty="0">
                <a:solidFill>
                  <a:srgbClr val="FFFF00"/>
                </a:solidFill>
              </a:rPr>
              <a:t>Course Evaluations for </a:t>
            </a:r>
            <a:br>
              <a:rPr lang="en-US" sz="4800" b="1" dirty="0">
                <a:solidFill>
                  <a:srgbClr val="FFFF00"/>
                </a:solidFill>
              </a:rPr>
            </a:br>
            <a:r>
              <a:rPr lang="en-US" sz="4800" b="1" dirty="0">
                <a:solidFill>
                  <a:schemeClr val="bg1"/>
                </a:solidFill>
              </a:rPr>
              <a:t>Law 424 001 </a:t>
            </a:r>
            <a:r>
              <a:rPr lang="en-US" sz="4800" b="1" dirty="0">
                <a:solidFill>
                  <a:srgbClr val="FF0000"/>
                </a:solidFill>
              </a:rPr>
              <a:t>&amp;</a:t>
            </a:r>
            <a:r>
              <a:rPr lang="en-US" sz="4800" b="1" dirty="0">
                <a:solidFill>
                  <a:srgbClr val="FFFF00"/>
                </a:solidFill>
              </a:rPr>
              <a:t> </a:t>
            </a:r>
            <a:r>
              <a:rPr lang="en-US" sz="4800" b="1" dirty="0">
                <a:solidFill>
                  <a:schemeClr val="bg1"/>
                </a:solidFill>
              </a:rPr>
              <a:t>Law 571 001</a:t>
            </a:r>
          </a:p>
        </p:txBody>
      </p:sp>
      <p:sp>
        <p:nvSpPr>
          <p:cNvPr id="3" name="Content Placeholder 2">
            <a:extLst>
              <a:ext uri="{FF2B5EF4-FFF2-40B4-BE49-F238E27FC236}">
                <a16:creationId xmlns:a16="http://schemas.microsoft.com/office/drawing/2014/main" id="{DE93D09C-FD22-C841-A157-08B1172EEC3F}"/>
              </a:ext>
            </a:extLst>
          </p:cNvPr>
          <p:cNvSpPr>
            <a:spLocks noGrp="1"/>
          </p:cNvSpPr>
          <p:nvPr>
            <p:ph sz="quarter" idx="10"/>
          </p:nvPr>
        </p:nvSpPr>
        <p:spPr>
          <a:xfrm>
            <a:off x="457200" y="1780674"/>
            <a:ext cx="8229600" cy="4154008"/>
          </a:xfrm>
        </p:spPr>
        <p:txBody>
          <a:bodyPr>
            <a:normAutofit/>
          </a:bodyPr>
          <a:lstStyle/>
          <a:p>
            <a:pPr marL="0" indent="0" algn="ctr">
              <a:buNone/>
            </a:pPr>
            <a:r>
              <a:rPr lang="en-US" sz="4400" dirty="0">
                <a:solidFill>
                  <a:schemeClr val="bg1"/>
                </a:solidFill>
              </a:rPr>
              <a:t>Starting </a:t>
            </a:r>
            <a:r>
              <a:rPr lang="en-US" sz="4400" dirty="0">
                <a:solidFill>
                  <a:srgbClr val="00B0F0"/>
                </a:solidFill>
              </a:rPr>
              <a:t>3.25.22</a:t>
            </a:r>
            <a:r>
              <a:rPr lang="en-US" sz="4400" dirty="0">
                <a:solidFill>
                  <a:srgbClr val="FF0000"/>
                </a:solidFill>
              </a:rPr>
              <a:t> </a:t>
            </a:r>
            <a:r>
              <a:rPr lang="en-US" sz="4400" dirty="0">
                <a:solidFill>
                  <a:schemeClr val="bg1"/>
                </a:solidFill>
              </a:rPr>
              <a:t>until </a:t>
            </a:r>
            <a:r>
              <a:rPr lang="en-US" sz="4400" dirty="0">
                <a:solidFill>
                  <a:srgbClr val="00B0F0"/>
                </a:solidFill>
              </a:rPr>
              <a:t>4.10.22</a:t>
            </a:r>
          </a:p>
          <a:p>
            <a:pPr marL="0" indent="0" algn="ctr">
              <a:buNone/>
            </a:pPr>
            <a:endParaRPr lang="en-US" sz="4400" dirty="0">
              <a:solidFill>
                <a:srgbClr val="FF0000"/>
              </a:solidFill>
            </a:endParaRPr>
          </a:p>
          <a:p>
            <a:pPr marL="0" indent="0" algn="ctr">
              <a:buNone/>
            </a:pPr>
            <a:r>
              <a:rPr lang="en-CA" sz="2800" dirty="0">
                <a:solidFill>
                  <a:srgbClr val="FF0000"/>
                </a:solidFill>
              </a:rPr>
              <a:t>“</a:t>
            </a:r>
            <a:r>
              <a:rPr lang="en-CA" sz="2800" dirty="0">
                <a:solidFill>
                  <a:schemeClr val="bg1"/>
                </a:solidFill>
              </a:rPr>
              <a:t>The Student Experience of Instruction (SEI) survey…will be available online for the dates listed below. During the survey period, students will receive email and periodic reminders directing them to the </a:t>
            </a:r>
            <a:r>
              <a:rPr lang="en-CA" sz="2800" dirty="0">
                <a:hlinkClick r:id="rId2"/>
              </a:rPr>
              <a:t>Canvas SEI Surveys</a:t>
            </a:r>
            <a:r>
              <a:rPr lang="en-CA" sz="2800" dirty="0"/>
              <a:t> </a:t>
            </a:r>
            <a:r>
              <a:rPr lang="en-CA" sz="2800" dirty="0">
                <a:solidFill>
                  <a:schemeClr val="bg1"/>
                </a:solidFill>
              </a:rPr>
              <a:t>page to access the surveys.</a:t>
            </a:r>
            <a:r>
              <a:rPr lang="en-US" sz="2800" dirty="0">
                <a:solidFill>
                  <a:srgbClr val="FF0000"/>
                </a:solidFill>
              </a:rPr>
              <a:t>”</a:t>
            </a:r>
          </a:p>
          <a:p>
            <a:pPr marL="0" indent="0" algn="ctr">
              <a:buNone/>
            </a:pPr>
            <a:endParaRPr lang="en-US" sz="2800" dirty="0">
              <a:solidFill>
                <a:srgbClr val="FF0000"/>
              </a:solidFill>
            </a:endParaRPr>
          </a:p>
        </p:txBody>
      </p:sp>
    </p:spTree>
    <p:extLst>
      <p:ext uri="{BB962C8B-B14F-4D97-AF65-F5344CB8AC3E}">
        <p14:creationId xmlns:p14="http://schemas.microsoft.com/office/powerpoint/2010/main" val="2338960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170235-919E-174F-968B-91C36147D2C4}"/>
              </a:ext>
            </a:extLst>
          </p:cNvPr>
          <p:cNvSpPr>
            <a:spLocks noGrp="1"/>
          </p:cNvSpPr>
          <p:nvPr>
            <p:ph sz="quarter" idx="10"/>
          </p:nvPr>
        </p:nvSpPr>
        <p:spPr>
          <a:xfrm>
            <a:off x="457200" y="573808"/>
            <a:ext cx="8229600" cy="5123968"/>
          </a:xfrm>
        </p:spPr>
        <p:txBody>
          <a:bodyPr>
            <a:noAutofit/>
          </a:bodyPr>
          <a:lstStyle/>
          <a:p>
            <a:pPr marL="457200" indent="-457200">
              <a:buFont typeface="+mj-lt"/>
              <a:buAutoNum type="arabicPeriod"/>
            </a:pPr>
            <a:r>
              <a:rPr lang="en-US" sz="4000" dirty="0">
                <a:solidFill>
                  <a:srgbClr val="FFFF00"/>
                </a:solidFill>
                <a:latin typeface="Arial Hebrew Scholar" pitchFamily="2" charset="-79"/>
                <a:cs typeface="Arial Hebrew Scholar" pitchFamily="2" charset="-79"/>
              </a:rPr>
              <a:t>Will read</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 drafts</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outlines</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synopsis</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abstracts</a:t>
            </a:r>
            <a:r>
              <a:rPr lang="en-US" sz="4000" dirty="0">
                <a:solidFill>
                  <a:srgbClr val="FF0000"/>
                </a:solidFill>
                <a:latin typeface="Arial Hebrew Scholar" pitchFamily="2" charset="-79"/>
                <a:cs typeface="Arial Hebrew Scholar" pitchFamily="2" charset="-79"/>
              </a:rPr>
              <a:t>…</a:t>
            </a:r>
            <a:r>
              <a:rPr lang="en-US" sz="4000" dirty="0">
                <a:solidFill>
                  <a:srgbClr val="FFFF00"/>
                </a:solidFill>
                <a:latin typeface="Arial Hebrew Scholar" pitchFamily="2" charset="-79"/>
                <a:cs typeface="Arial Hebrew Scholar" pitchFamily="2" charset="-79"/>
              </a:rPr>
              <a:t>etc</a:t>
            </a:r>
            <a:r>
              <a:rPr lang="en-US" sz="4000" dirty="0">
                <a:solidFill>
                  <a:srgbClr val="FF0000"/>
                </a:solidFill>
                <a:latin typeface="Arial Hebrew Scholar" pitchFamily="2" charset="-79"/>
                <a:cs typeface="Arial Hebrew Scholar" pitchFamily="2" charset="-79"/>
              </a:rPr>
              <a:t>. </a:t>
            </a:r>
          </a:p>
          <a:p>
            <a:pPr marL="457200" indent="-457200">
              <a:buFont typeface="+mj-lt"/>
              <a:buAutoNum type="arabicPeriod"/>
            </a:pPr>
            <a:r>
              <a:rPr lang="en-US" sz="4000" dirty="0">
                <a:solidFill>
                  <a:schemeClr val="bg1"/>
                </a:solidFill>
                <a:latin typeface="Arial Hebrew Scholar" pitchFamily="2" charset="-79"/>
                <a:cs typeface="Arial Hebrew Scholar" pitchFamily="2" charset="-79"/>
              </a:rPr>
              <a:t>As late as I can</a:t>
            </a:r>
            <a:r>
              <a:rPr lang="en-US" sz="4000" dirty="0">
                <a:solidFill>
                  <a:srgbClr val="FF0000"/>
                </a:solidFill>
                <a:latin typeface="Arial Hebrew Scholar" pitchFamily="2" charset="-79"/>
                <a:cs typeface="Arial Hebrew Scholar" pitchFamily="2" charset="-79"/>
              </a:rPr>
              <a:t>…</a:t>
            </a:r>
          </a:p>
          <a:p>
            <a:pPr marL="457200" indent="-457200">
              <a:buFont typeface="+mj-lt"/>
              <a:buAutoNum type="arabicPeriod"/>
            </a:pPr>
            <a:r>
              <a:rPr lang="en-US" sz="4000" dirty="0">
                <a:solidFill>
                  <a:srgbClr val="FF0000"/>
                </a:solidFill>
                <a:latin typeface="Arial Hebrew Scholar" pitchFamily="2" charset="-79"/>
                <a:cs typeface="Arial Hebrew Scholar" pitchFamily="2" charset="-79"/>
              </a:rPr>
              <a:t>Due last day of exams by 4</a:t>
            </a:r>
            <a:r>
              <a:rPr lang="en-US" sz="4000" dirty="0">
                <a:solidFill>
                  <a:srgbClr val="FFFF00"/>
                </a:solidFill>
                <a:latin typeface="Arial Hebrew Scholar" pitchFamily="2" charset="-79"/>
                <a:cs typeface="Arial Hebrew Scholar" pitchFamily="2" charset="-79"/>
              </a:rPr>
              <a:t>:</a:t>
            </a:r>
            <a:r>
              <a:rPr lang="en-US" sz="4000" dirty="0">
                <a:solidFill>
                  <a:srgbClr val="FF0000"/>
                </a:solidFill>
                <a:latin typeface="Arial Hebrew Scholar" pitchFamily="2" charset="-79"/>
                <a:cs typeface="Arial Hebrew Scholar" pitchFamily="2" charset="-79"/>
              </a:rPr>
              <a:t>00 PM</a:t>
            </a:r>
            <a:r>
              <a:rPr lang="en-US" sz="4000" dirty="0">
                <a:solidFill>
                  <a:srgbClr val="FFFF00"/>
                </a:solidFill>
                <a:latin typeface="Arial Hebrew Scholar" pitchFamily="2" charset="-79"/>
                <a:cs typeface="Arial Hebrew Scholar" pitchFamily="2" charset="-79"/>
              </a:rPr>
              <a:t>.</a:t>
            </a:r>
          </a:p>
          <a:p>
            <a:pPr marL="457200" indent="-457200">
              <a:buFont typeface="+mj-lt"/>
              <a:buAutoNum type="arabicPeriod"/>
            </a:pPr>
            <a:r>
              <a:rPr lang="en-US" sz="4000" dirty="0">
                <a:solidFill>
                  <a:srgbClr val="FFFF00"/>
                </a:solidFill>
                <a:latin typeface="Arial Hebrew Scholar" pitchFamily="2" charset="-79"/>
                <a:cs typeface="Arial Hebrew Scholar" pitchFamily="2" charset="-79"/>
              </a:rPr>
              <a:t>Send in </a:t>
            </a:r>
            <a:r>
              <a:rPr lang="en-US" sz="4000" dirty="0">
                <a:solidFill>
                  <a:schemeClr val="bg1"/>
                </a:solidFill>
                <a:latin typeface="Arial Hebrew Scholar" pitchFamily="2" charset="-79"/>
                <a:cs typeface="Arial Hebrew Scholar" pitchFamily="2" charset="-79"/>
              </a:rPr>
              <a:t>papers by email</a:t>
            </a:r>
            <a:r>
              <a:rPr lang="en-US" sz="4000" dirty="0">
                <a:solidFill>
                  <a:srgbClr val="FF0000"/>
                </a:solidFill>
                <a:latin typeface="Arial Hebrew Scholar" pitchFamily="2" charset="-79"/>
                <a:cs typeface="Arial Hebrew Scholar" pitchFamily="2" charset="-79"/>
              </a:rPr>
              <a:t>.</a:t>
            </a:r>
          </a:p>
          <a:p>
            <a:pPr marL="457200" indent="-457200">
              <a:buFont typeface="+mj-lt"/>
              <a:buAutoNum type="arabicPeriod"/>
            </a:pPr>
            <a:r>
              <a:rPr lang="en-US" sz="4000" dirty="0">
                <a:solidFill>
                  <a:srgbClr val="FFFF00"/>
                </a:solidFill>
                <a:latin typeface="Arial Hebrew Scholar" pitchFamily="2" charset="-79"/>
                <a:cs typeface="Arial Hebrew Scholar" pitchFamily="2" charset="-79"/>
              </a:rPr>
              <a:t>Make sure </a:t>
            </a:r>
            <a:r>
              <a:rPr lang="en-US" sz="4000" dirty="0">
                <a:solidFill>
                  <a:schemeClr val="bg1"/>
                </a:solidFill>
                <a:latin typeface="Arial Hebrew Scholar" pitchFamily="2" charset="-79"/>
                <a:cs typeface="Arial Hebrew Scholar" pitchFamily="2" charset="-79"/>
              </a:rPr>
              <a:t>you get acknowledgment of receipt</a:t>
            </a:r>
            <a:r>
              <a:rPr lang="en-US" sz="4400" dirty="0">
                <a:solidFill>
                  <a:srgbClr val="FF0000"/>
                </a:solidFill>
                <a:latin typeface="Arial Hebrew Scholar" pitchFamily="2" charset="-79"/>
                <a:cs typeface="Arial Hebrew Scholar" pitchFamily="2" charset="-79"/>
              </a:rPr>
              <a:t>.</a:t>
            </a:r>
          </a:p>
        </p:txBody>
      </p:sp>
    </p:spTree>
    <p:extLst>
      <p:ext uri="{BB962C8B-B14F-4D97-AF65-F5344CB8AC3E}">
        <p14:creationId xmlns:p14="http://schemas.microsoft.com/office/powerpoint/2010/main" val="662988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4E24CF-5DC0-CA44-B38D-12754CA3BA6C}"/>
              </a:ext>
            </a:extLst>
          </p:cNvPr>
          <p:cNvSpPr>
            <a:spLocks noGrp="1"/>
          </p:cNvSpPr>
          <p:nvPr>
            <p:ph type="title"/>
          </p:nvPr>
        </p:nvSpPr>
        <p:spPr>
          <a:xfrm>
            <a:off x="457200" y="115866"/>
            <a:ext cx="8229600" cy="703941"/>
          </a:xfrm>
        </p:spPr>
        <p:txBody>
          <a:bodyPr>
            <a:noAutofit/>
          </a:bodyPr>
          <a:lstStyle/>
          <a:p>
            <a:pPr algn="ctr"/>
            <a:r>
              <a:rPr lang="en-US" b="1" dirty="0">
                <a:solidFill>
                  <a:srgbClr val="FFFF00"/>
                </a:solidFill>
              </a:rPr>
              <a:t>Navigating the Course</a:t>
            </a:r>
            <a:endParaRPr lang="en-US" b="1" dirty="0">
              <a:solidFill>
                <a:srgbClr val="FF0000"/>
              </a:solidFill>
            </a:endParaRPr>
          </a:p>
        </p:txBody>
      </p:sp>
      <p:sp>
        <p:nvSpPr>
          <p:cNvPr id="4" name="Content Placeholder 3">
            <a:extLst>
              <a:ext uri="{FF2B5EF4-FFF2-40B4-BE49-F238E27FC236}">
                <a16:creationId xmlns:a16="http://schemas.microsoft.com/office/drawing/2014/main" id="{69731A81-457B-AE44-BAB2-056D3E26D074}"/>
              </a:ext>
            </a:extLst>
          </p:cNvPr>
          <p:cNvSpPr>
            <a:spLocks noGrp="1"/>
          </p:cNvSpPr>
          <p:nvPr>
            <p:ph sz="quarter" idx="10"/>
          </p:nvPr>
        </p:nvSpPr>
        <p:spPr>
          <a:xfrm>
            <a:off x="457200" y="1219200"/>
            <a:ext cx="8571186" cy="4635062"/>
          </a:xfrm>
        </p:spPr>
        <p:txBody>
          <a:bodyPr>
            <a:noAutofit/>
          </a:bodyPr>
          <a:lstStyle/>
          <a:p>
            <a:pPr marL="0" indent="0">
              <a:lnSpc>
                <a:spcPct val="100000"/>
              </a:lnSpc>
              <a:buNone/>
            </a:pPr>
            <a:r>
              <a:rPr lang="en-US" sz="3600" dirty="0">
                <a:solidFill>
                  <a:srgbClr val="FF0000"/>
                </a:solidFill>
              </a:rPr>
              <a:t>1. </a:t>
            </a:r>
            <a:r>
              <a:rPr lang="en-US" sz="3600" dirty="0">
                <a:solidFill>
                  <a:schemeClr val="bg1"/>
                </a:solidFill>
              </a:rPr>
              <a:t>Old lectures on</a:t>
            </a:r>
            <a:r>
              <a:rPr lang="en-US" sz="3600" dirty="0">
                <a:solidFill>
                  <a:srgbClr val="FF0000"/>
                </a:solidFill>
              </a:rPr>
              <a:t>-</a:t>
            </a:r>
            <a:r>
              <a:rPr lang="en-US" sz="3600" dirty="0">
                <a:solidFill>
                  <a:schemeClr val="bg1"/>
                </a:solidFill>
              </a:rPr>
              <a:t>line could be referenced</a:t>
            </a:r>
            <a:r>
              <a:rPr lang="en-US" sz="3600" dirty="0">
                <a:solidFill>
                  <a:srgbClr val="FF0000"/>
                </a:solidFill>
              </a:rPr>
              <a:t>.</a:t>
            </a:r>
          </a:p>
          <a:p>
            <a:pPr marL="0" indent="0">
              <a:lnSpc>
                <a:spcPct val="100000"/>
              </a:lnSpc>
              <a:buNone/>
            </a:pPr>
            <a:r>
              <a:rPr lang="en-US" sz="3600" dirty="0">
                <a:solidFill>
                  <a:srgbClr val="FF0000"/>
                </a:solidFill>
              </a:rPr>
              <a:t>2. </a:t>
            </a:r>
            <a:r>
              <a:rPr lang="en-US" sz="3600" dirty="0">
                <a:solidFill>
                  <a:schemeClr val="bg1"/>
                </a:solidFill>
              </a:rPr>
              <a:t>Always recorded</a:t>
            </a:r>
            <a:r>
              <a:rPr lang="en-US" sz="3600" dirty="0">
                <a:solidFill>
                  <a:srgbClr val="FF0000"/>
                </a:solidFill>
              </a:rPr>
              <a:t>.</a:t>
            </a:r>
          </a:p>
          <a:p>
            <a:pPr marL="0" indent="0">
              <a:lnSpc>
                <a:spcPct val="100000"/>
              </a:lnSpc>
              <a:buNone/>
            </a:pPr>
            <a:r>
              <a:rPr lang="en-US" sz="3600" dirty="0">
                <a:solidFill>
                  <a:srgbClr val="FF0000"/>
                </a:solidFill>
              </a:rPr>
              <a:t>3. </a:t>
            </a:r>
            <a:r>
              <a:rPr lang="en-US" sz="3600" dirty="0">
                <a:solidFill>
                  <a:schemeClr val="bg1"/>
                </a:solidFill>
              </a:rPr>
              <a:t>No attendance sign</a:t>
            </a:r>
            <a:r>
              <a:rPr lang="en-US" sz="3600" dirty="0">
                <a:solidFill>
                  <a:srgbClr val="FF0000"/>
                </a:solidFill>
              </a:rPr>
              <a:t>-</a:t>
            </a:r>
            <a:r>
              <a:rPr lang="en-US" sz="3600" dirty="0">
                <a:solidFill>
                  <a:schemeClr val="bg1"/>
                </a:solidFill>
              </a:rPr>
              <a:t>up sheet</a:t>
            </a:r>
            <a:r>
              <a:rPr lang="en-US" sz="3600" dirty="0">
                <a:solidFill>
                  <a:srgbClr val="FF0000"/>
                </a:solidFill>
              </a:rPr>
              <a:t>.</a:t>
            </a:r>
          </a:p>
          <a:p>
            <a:pPr marL="0" indent="0">
              <a:lnSpc>
                <a:spcPct val="100000"/>
              </a:lnSpc>
              <a:buNone/>
            </a:pPr>
            <a:r>
              <a:rPr lang="en-US" sz="3600" dirty="0">
                <a:solidFill>
                  <a:srgbClr val="FF0000"/>
                </a:solidFill>
              </a:rPr>
              <a:t>4. </a:t>
            </a:r>
            <a:r>
              <a:rPr lang="en-US" sz="3600" dirty="0">
                <a:solidFill>
                  <a:schemeClr val="bg1"/>
                </a:solidFill>
              </a:rPr>
              <a:t>Increased flexibility on group </a:t>
            </a:r>
            <a:r>
              <a:rPr lang="en-US" sz="3600" dirty="0">
                <a:solidFill>
                  <a:srgbClr val="FFFF00"/>
                </a:solidFill>
              </a:rPr>
              <a:t>(</a:t>
            </a:r>
            <a:r>
              <a:rPr lang="en-US" sz="3600" dirty="0">
                <a:solidFill>
                  <a:schemeClr val="bg1"/>
                </a:solidFill>
              </a:rPr>
              <a:t>or individual</a:t>
            </a:r>
            <a:r>
              <a:rPr lang="en-US" sz="3600" dirty="0">
                <a:solidFill>
                  <a:srgbClr val="FFFF00"/>
                </a:solidFill>
              </a:rPr>
              <a:t>)</a:t>
            </a:r>
            <a:r>
              <a:rPr lang="en-US" sz="3600" dirty="0">
                <a:solidFill>
                  <a:schemeClr val="bg1"/>
                </a:solidFill>
              </a:rPr>
              <a:t> projects re how</a:t>
            </a:r>
            <a:r>
              <a:rPr lang="en-US" sz="3600" dirty="0">
                <a:solidFill>
                  <a:srgbClr val="FF0000"/>
                </a:solidFill>
              </a:rPr>
              <a:t>,</a:t>
            </a:r>
            <a:r>
              <a:rPr lang="en-US" sz="3600" dirty="0">
                <a:solidFill>
                  <a:schemeClr val="bg1"/>
                </a:solidFill>
              </a:rPr>
              <a:t> what </a:t>
            </a:r>
            <a:r>
              <a:rPr lang="en-US" sz="3600" dirty="0">
                <a:solidFill>
                  <a:srgbClr val="FF0000"/>
                </a:solidFill>
              </a:rPr>
              <a:t>&amp;</a:t>
            </a:r>
            <a:r>
              <a:rPr lang="en-US" sz="3600" dirty="0">
                <a:solidFill>
                  <a:schemeClr val="bg1"/>
                </a:solidFill>
              </a:rPr>
              <a:t> when</a:t>
            </a:r>
            <a:r>
              <a:rPr lang="en-US" sz="3600" dirty="0">
                <a:solidFill>
                  <a:srgbClr val="FF0000"/>
                </a:solidFill>
              </a:rPr>
              <a:t>.</a:t>
            </a:r>
          </a:p>
          <a:p>
            <a:pPr marL="0" indent="0">
              <a:lnSpc>
                <a:spcPct val="100000"/>
              </a:lnSpc>
              <a:buNone/>
            </a:pPr>
            <a:r>
              <a:rPr lang="en-US" sz="3600" dirty="0">
                <a:solidFill>
                  <a:srgbClr val="FF0000"/>
                </a:solidFill>
              </a:rPr>
              <a:t>5. </a:t>
            </a:r>
            <a:r>
              <a:rPr lang="en-US" sz="3600" dirty="0">
                <a:solidFill>
                  <a:schemeClr val="bg1"/>
                </a:solidFill>
              </a:rPr>
              <a:t>Directed Study</a:t>
            </a:r>
            <a:r>
              <a:rPr lang="en-US" sz="3600" dirty="0">
                <a:solidFill>
                  <a:srgbClr val="FF0000"/>
                </a:solidFill>
              </a:rPr>
              <a:t>-</a:t>
            </a:r>
            <a:r>
              <a:rPr lang="en-US" sz="3600" dirty="0" err="1">
                <a:solidFill>
                  <a:schemeClr val="bg1"/>
                </a:solidFill>
              </a:rPr>
              <a:t>ish</a:t>
            </a:r>
            <a:r>
              <a:rPr lang="en-US" sz="3600" dirty="0">
                <a:solidFill>
                  <a:schemeClr val="bg1"/>
                </a:solidFill>
              </a:rPr>
              <a:t> goal</a:t>
            </a:r>
            <a:r>
              <a:rPr lang="en-US" sz="3600" dirty="0">
                <a:solidFill>
                  <a:srgbClr val="FF0000"/>
                </a:solidFill>
              </a:rPr>
              <a:t>.</a:t>
            </a:r>
          </a:p>
        </p:txBody>
      </p:sp>
    </p:spTree>
    <p:extLst>
      <p:ext uri="{BB962C8B-B14F-4D97-AF65-F5344CB8AC3E}">
        <p14:creationId xmlns:p14="http://schemas.microsoft.com/office/powerpoint/2010/main" val="3341070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450374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3882200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1336428"/>
            <a:ext cx="8229600" cy="4185144"/>
          </a:xfrm>
        </p:spPr>
        <p:txBody>
          <a:bodyPr/>
          <a:lstStyle/>
          <a:p>
            <a:pPr marL="0" indent="0" algn="ctr">
              <a:buNone/>
            </a:pPr>
            <a:r>
              <a:rPr lang="en-US" sz="9600" dirty="0">
                <a:solidFill>
                  <a:schemeClr val="bg1"/>
                </a:solidFill>
                <a:latin typeface="American Typewriter"/>
                <a:cs typeface="American Typewriter"/>
              </a:rPr>
              <a:t>News of </a:t>
            </a:r>
          </a:p>
          <a:p>
            <a:pPr marL="0" indent="0" algn="ctr">
              <a:buNone/>
            </a:pPr>
            <a:r>
              <a:rPr lang="en-US" sz="9600" dirty="0">
                <a:solidFill>
                  <a:schemeClr val="bg1"/>
                </a:solidFill>
                <a:latin typeface="American Typewriter"/>
                <a:cs typeface="American Typewriter"/>
              </a:rPr>
              <a:t>the Week</a:t>
            </a:r>
          </a:p>
          <a:p>
            <a:pPr marL="0" indent="0">
              <a:buNone/>
            </a:pPr>
            <a:endParaRPr lang="en-US" dirty="0"/>
          </a:p>
        </p:txBody>
      </p:sp>
    </p:spTree>
    <p:extLst>
      <p:ext uri="{BB962C8B-B14F-4D97-AF65-F5344CB8AC3E}">
        <p14:creationId xmlns:p14="http://schemas.microsoft.com/office/powerpoint/2010/main" val="2352495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 Teams&#10;&#10;Description automatically generated">
            <a:extLst>
              <a:ext uri="{FF2B5EF4-FFF2-40B4-BE49-F238E27FC236}">
                <a16:creationId xmlns:a16="http://schemas.microsoft.com/office/drawing/2014/main" id="{590F27EB-8E62-A74A-BF5D-7B025B0709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8424" y="342900"/>
            <a:ext cx="3767152" cy="5472113"/>
          </a:xfrm>
          <a:prstGeom prst="rect">
            <a:avLst/>
          </a:prstGeom>
        </p:spPr>
      </p:pic>
    </p:spTree>
    <p:extLst>
      <p:ext uri="{BB962C8B-B14F-4D97-AF65-F5344CB8AC3E}">
        <p14:creationId xmlns:p14="http://schemas.microsoft.com/office/powerpoint/2010/main" val="130243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D9980-0A2C-9749-9793-AF84E9C406B3}"/>
              </a:ext>
            </a:extLst>
          </p:cNvPr>
          <p:cNvSpPr>
            <a:spLocks noGrp="1"/>
          </p:cNvSpPr>
          <p:nvPr>
            <p:ph type="title"/>
          </p:nvPr>
        </p:nvSpPr>
        <p:spPr>
          <a:xfrm>
            <a:off x="457200" y="169431"/>
            <a:ext cx="8229600" cy="1016000"/>
          </a:xfrm>
        </p:spPr>
        <p:txBody>
          <a:bodyPr/>
          <a:lstStyle/>
          <a:p>
            <a:pPr algn="ctr"/>
            <a:r>
              <a:rPr lang="en-US" dirty="0">
                <a:solidFill>
                  <a:srgbClr val="FFFF00"/>
                </a:solidFill>
              </a:rPr>
              <a:t>Have Sean</a:t>
            </a:r>
            <a:r>
              <a:rPr lang="en-US" dirty="0">
                <a:solidFill>
                  <a:srgbClr val="FF0000"/>
                </a:solidFill>
              </a:rPr>
              <a:t>’</a:t>
            </a:r>
            <a:r>
              <a:rPr lang="en-US" dirty="0">
                <a:solidFill>
                  <a:srgbClr val="FFFF00"/>
                </a:solidFill>
              </a:rPr>
              <a:t>s Oscar</a:t>
            </a:r>
            <a:r>
              <a:rPr lang="en-US" dirty="0">
                <a:solidFill>
                  <a:srgbClr val="FF0000"/>
                </a:solidFill>
              </a:rPr>
              <a:t>’</a:t>
            </a:r>
            <a:r>
              <a:rPr lang="en-US" dirty="0">
                <a:solidFill>
                  <a:srgbClr val="FFFF00"/>
                </a:solidFill>
              </a:rPr>
              <a:t>s Been Smelted</a:t>
            </a:r>
            <a:r>
              <a:rPr lang="en-US" dirty="0">
                <a:solidFill>
                  <a:srgbClr val="FF0000"/>
                </a:solidFill>
              </a:rPr>
              <a:t>?</a:t>
            </a:r>
          </a:p>
        </p:txBody>
      </p:sp>
      <p:pic>
        <p:nvPicPr>
          <p:cNvPr id="4" name="Picture 3" descr="A picture containing text, person, screenshot&#10;&#10;Description automatically generated">
            <a:extLst>
              <a:ext uri="{FF2B5EF4-FFF2-40B4-BE49-F238E27FC236}">
                <a16:creationId xmlns:a16="http://schemas.microsoft.com/office/drawing/2014/main" id="{25032DD8-4A89-324B-B431-92A7D34CE3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943" y="1620096"/>
            <a:ext cx="7758113" cy="3617807"/>
          </a:xfrm>
          <a:prstGeom prst="rect">
            <a:avLst/>
          </a:prstGeom>
        </p:spPr>
      </p:pic>
    </p:spTree>
    <p:extLst>
      <p:ext uri="{BB962C8B-B14F-4D97-AF65-F5344CB8AC3E}">
        <p14:creationId xmlns:p14="http://schemas.microsoft.com/office/powerpoint/2010/main" val="3985974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website&#10;&#10;Description automatically generated">
            <a:extLst>
              <a:ext uri="{FF2B5EF4-FFF2-40B4-BE49-F238E27FC236}">
                <a16:creationId xmlns:a16="http://schemas.microsoft.com/office/drawing/2014/main" id="{F05CB4F3-8C2B-6A4C-8775-DFEE5456C8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1992" y="185738"/>
            <a:ext cx="6980016" cy="5518888"/>
          </a:xfrm>
          <a:prstGeom prst="rect">
            <a:avLst/>
          </a:prstGeom>
        </p:spPr>
      </p:pic>
    </p:spTree>
    <p:extLst>
      <p:ext uri="{BB962C8B-B14F-4D97-AF65-F5344CB8AC3E}">
        <p14:creationId xmlns:p14="http://schemas.microsoft.com/office/powerpoint/2010/main" val="2829370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8499EA3-8DB0-C441-9661-4F87964AD3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7212" y="142875"/>
            <a:ext cx="2929576" cy="5629275"/>
          </a:xfrm>
          <a:prstGeom prst="rect">
            <a:avLst/>
          </a:prstGeom>
        </p:spPr>
      </p:pic>
    </p:spTree>
    <p:extLst>
      <p:ext uri="{BB962C8B-B14F-4D97-AF65-F5344CB8AC3E}">
        <p14:creationId xmlns:p14="http://schemas.microsoft.com/office/powerpoint/2010/main" val="1602394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35BA1DE0-09A8-CC49-9D27-025A49B37C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7083" y="214313"/>
            <a:ext cx="3369834" cy="5543550"/>
          </a:xfrm>
          <a:prstGeom prst="rect">
            <a:avLst/>
          </a:prstGeom>
        </p:spPr>
      </p:pic>
    </p:spTree>
    <p:extLst>
      <p:ext uri="{BB962C8B-B14F-4D97-AF65-F5344CB8AC3E}">
        <p14:creationId xmlns:p14="http://schemas.microsoft.com/office/powerpoint/2010/main" val="3818986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C21DB-D39A-674E-81EC-9854F68E5885}"/>
              </a:ext>
            </a:extLst>
          </p:cNvPr>
          <p:cNvSpPr>
            <a:spLocks noGrp="1"/>
          </p:cNvSpPr>
          <p:nvPr>
            <p:ph type="title"/>
          </p:nvPr>
        </p:nvSpPr>
        <p:spPr>
          <a:xfrm>
            <a:off x="457200" y="172720"/>
            <a:ext cx="8229600" cy="1016000"/>
          </a:xfrm>
        </p:spPr>
        <p:txBody>
          <a:bodyPr/>
          <a:lstStyle/>
          <a:p>
            <a:pPr algn="ctr"/>
            <a:r>
              <a:rPr lang="en-US" dirty="0">
                <a:solidFill>
                  <a:srgbClr val="FF0000"/>
                </a:solidFill>
              </a:rPr>
              <a:t>Presentations</a:t>
            </a:r>
            <a:r>
              <a:rPr lang="en-US" dirty="0">
                <a:solidFill>
                  <a:schemeClr val="bg1"/>
                </a:solidFill>
              </a:rPr>
              <a:t>?</a:t>
            </a:r>
          </a:p>
        </p:txBody>
      </p:sp>
      <p:pic>
        <p:nvPicPr>
          <p:cNvPr id="3" name="Picture 2">
            <a:extLst>
              <a:ext uri="{FF2B5EF4-FFF2-40B4-BE49-F238E27FC236}">
                <a16:creationId xmlns:a16="http://schemas.microsoft.com/office/drawing/2014/main" id="{7CC99108-1FBE-754C-B502-9039A8D5460B}"/>
              </a:ext>
            </a:extLst>
          </p:cNvPr>
          <p:cNvPicPr>
            <a:picLocks noChangeAspect="1"/>
          </p:cNvPicPr>
          <p:nvPr/>
        </p:nvPicPr>
        <p:blipFill>
          <a:blip r:embed="rId2"/>
          <a:stretch>
            <a:fillRect/>
          </a:stretch>
        </p:blipFill>
        <p:spPr>
          <a:xfrm>
            <a:off x="1558849" y="1541262"/>
            <a:ext cx="6026302" cy="4128018"/>
          </a:xfrm>
          <a:prstGeom prst="rect">
            <a:avLst/>
          </a:prstGeom>
        </p:spPr>
      </p:pic>
    </p:spTree>
    <p:extLst>
      <p:ext uri="{BB962C8B-B14F-4D97-AF65-F5344CB8AC3E}">
        <p14:creationId xmlns:p14="http://schemas.microsoft.com/office/powerpoint/2010/main" val="3521037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E4FB6878-D110-4241-859F-7B43D5823C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41823" y="271463"/>
            <a:ext cx="2860353" cy="5557838"/>
          </a:xfrm>
          <a:prstGeom prst="rect">
            <a:avLst/>
          </a:prstGeom>
        </p:spPr>
      </p:pic>
    </p:spTree>
    <p:extLst>
      <p:ext uri="{BB962C8B-B14F-4D97-AF65-F5344CB8AC3E}">
        <p14:creationId xmlns:p14="http://schemas.microsoft.com/office/powerpoint/2010/main" val="2257510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4A87A39-BD1B-AC46-955A-2FFC354AA8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8285" y="84525"/>
            <a:ext cx="4127429" cy="5678501"/>
          </a:xfrm>
          <a:prstGeom prst="rect">
            <a:avLst/>
          </a:prstGeom>
        </p:spPr>
      </p:pic>
    </p:spTree>
    <p:extLst>
      <p:ext uri="{BB962C8B-B14F-4D97-AF65-F5344CB8AC3E}">
        <p14:creationId xmlns:p14="http://schemas.microsoft.com/office/powerpoint/2010/main" val="2438371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F43186FD-123B-2E48-A528-5733D924D565}"/>
              </a:ext>
            </a:extLst>
          </p:cNvPr>
          <p:cNvPicPr>
            <a:picLocks noChangeAspect="1"/>
          </p:cNvPicPr>
          <p:nvPr/>
        </p:nvPicPr>
        <p:blipFill>
          <a:blip r:embed="rId2"/>
          <a:stretch>
            <a:fillRect/>
          </a:stretch>
        </p:blipFill>
        <p:spPr>
          <a:xfrm>
            <a:off x="1117600" y="562963"/>
            <a:ext cx="6908800" cy="4902200"/>
          </a:xfrm>
          <a:prstGeom prst="rect">
            <a:avLst/>
          </a:prstGeom>
        </p:spPr>
      </p:pic>
    </p:spTree>
    <p:extLst>
      <p:ext uri="{BB962C8B-B14F-4D97-AF65-F5344CB8AC3E}">
        <p14:creationId xmlns:p14="http://schemas.microsoft.com/office/powerpoint/2010/main" val="3367654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DEA5C54A-D0A6-9F4A-8F3E-6610209005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7499" y="153681"/>
            <a:ext cx="3769001" cy="5655449"/>
          </a:xfrm>
          <a:prstGeom prst="rect">
            <a:avLst/>
          </a:prstGeom>
        </p:spPr>
      </p:pic>
    </p:spTree>
    <p:extLst>
      <p:ext uri="{BB962C8B-B14F-4D97-AF65-F5344CB8AC3E}">
        <p14:creationId xmlns:p14="http://schemas.microsoft.com/office/powerpoint/2010/main" val="1144311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D43EFCC6-6213-B840-B674-A444992B0E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5258" y="122945"/>
            <a:ext cx="5273484" cy="5732289"/>
          </a:xfrm>
          <a:prstGeom prst="rect">
            <a:avLst/>
          </a:prstGeom>
        </p:spPr>
      </p:pic>
    </p:spTree>
    <p:extLst>
      <p:ext uri="{BB962C8B-B14F-4D97-AF65-F5344CB8AC3E}">
        <p14:creationId xmlns:p14="http://schemas.microsoft.com/office/powerpoint/2010/main" val="2029110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BACAA7F7-FBA6-F243-ADED-2F5F3426D5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7246" y="145997"/>
            <a:ext cx="3389508" cy="5617029"/>
          </a:xfrm>
          <a:prstGeom prst="rect">
            <a:avLst/>
          </a:prstGeom>
        </p:spPr>
      </p:pic>
    </p:spTree>
    <p:extLst>
      <p:ext uri="{BB962C8B-B14F-4D97-AF65-F5344CB8AC3E}">
        <p14:creationId xmlns:p14="http://schemas.microsoft.com/office/powerpoint/2010/main" val="3758454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94C2A589-6EDD-3A4F-B7C0-BDE46E8662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4558" y="199696"/>
            <a:ext cx="6174883" cy="5542025"/>
          </a:xfrm>
          <a:prstGeom prst="rect">
            <a:avLst/>
          </a:prstGeom>
        </p:spPr>
      </p:pic>
    </p:spTree>
    <p:extLst>
      <p:ext uri="{BB962C8B-B14F-4D97-AF65-F5344CB8AC3E}">
        <p14:creationId xmlns:p14="http://schemas.microsoft.com/office/powerpoint/2010/main" val="684497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0AD3552F-B61C-FC4B-86AB-0EDAB9DFD8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70915" y="153681"/>
            <a:ext cx="2802170" cy="5517136"/>
          </a:xfrm>
          <a:prstGeom prst="rect">
            <a:avLst/>
          </a:prstGeom>
        </p:spPr>
      </p:pic>
    </p:spTree>
    <p:extLst>
      <p:ext uri="{BB962C8B-B14F-4D97-AF65-F5344CB8AC3E}">
        <p14:creationId xmlns:p14="http://schemas.microsoft.com/office/powerpoint/2010/main" val="3124505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29B95FFA-1456-B644-96A7-786540361E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98644" y="115261"/>
            <a:ext cx="3746711" cy="5678501"/>
          </a:xfrm>
          <a:prstGeom prst="rect">
            <a:avLst/>
          </a:prstGeom>
        </p:spPr>
      </p:pic>
    </p:spTree>
    <p:extLst>
      <p:ext uri="{BB962C8B-B14F-4D97-AF65-F5344CB8AC3E}">
        <p14:creationId xmlns:p14="http://schemas.microsoft.com/office/powerpoint/2010/main" val="3405327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2C6AA37F-C76E-984E-8B7D-84DEDEC341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258" y="99892"/>
            <a:ext cx="4283484" cy="5698285"/>
          </a:xfrm>
          <a:prstGeom prst="rect">
            <a:avLst/>
          </a:prstGeom>
        </p:spPr>
      </p:pic>
    </p:spTree>
    <p:extLst>
      <p:ext uri="{BB962C8B-B14F-4D97-AF65-F5344CB8AC3E}">
        <p14:creationId xmlns:p14="http://schemas.microsoft.com/office/powerpoint/2010/main" val="132759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D25E9FCA-411E-5444-9271-6B4DC01093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295" y="802105"/>
            <a:ext cx="8003409" cy="4480632"/>
          </a:xfrm>
          <a:prstGeom prst="rect">
            <a:avLst/>
          </a:prstGeom>
        </p:spPr>
      </p:pic>
      <p:sp>
        <p:nvSpPr>
          <p:cNvPr id="6" name="TextBox 5">
            <a:extLst>
              <a:ext uri="{FF2B5EF4-FFF2-40B4-BE49-F238E27FC236}">
                <a16:creationId xmlns:a16="http://schemas.microsoft.com/office/drawing/2014/main" id="{024BD140-942D-C841-AFF1-3B5EE52ECBC7}"/>
              </a:ext>
            </a:extLst>
          </p:cNvPr>
          <p:cNvSpPr txBox="1"/>
          <p:nvPr/>
        </p:nvSpPr>
        <p:spPr>
          <a:xfrm>
            <a:off x="4957011" y="5630779"/>
            <a:ext cx="1800493" cy="369332"/>
          </a:xfrm>
          <a:prstGeom prst="rect">
            <a:avLst/>
          </a:prstGeom>
          <a:noFill/>
        </p:spPr>
        <p:txBody>
          <a:bodyPr wrap="none" rtlCol="0">
            <a:spAutoFit/>
          </a:bodyPr>
          <a:lstStyle/>
          <a:p>
            <a:r>
              <a:rPr lang="en-US" dirty="0">
                <a:solidFill>
                  <a:schemeClr val="bg1"/>
                </a:solidFill>
              </a:rPr>
              <a:t>Francis </a:t>
            </a:r>
            <a:r>
              <a:rPr lang="en-US" dirty="0" err="1">
                <a:solidFill>
                  <a:schemeClr val="bg1"/>
                </a:solidFill>
              </a:rPr>
              <a:t>Ontoyin</a:t>
            </a:r>
            <a:endParaRPr lang="en-US" dirty="0">
              <a:solidFill>
                <a:schemeClr val="bg1"/>
              </a:solidFill>
            </a:endParaRPr>
          </a:p>
        </p:txBody>
      </p:sp>
    </p:spTree>
    <p:extLst>
      <p:ext uri="{BB962C8B-B14F-4D97-AF65-F5344CB8AC3E}">
        <p14:creationId xmlns:p14="http://schemas.microsoft.com/office/powerpoint/2010/main" val="4001273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700D8D0-BB1C-0245-92B5-0321C3D403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2425" y="389698"/>
            <a:ext cx="5999149" cy="5247874"/>
          </a:xfrm>
          <a:prstGeom prst="rect">
            <a:avLst/>
          </a:prstGeom>
        </p:spPr>
      </p:pic>
    </p:spTree>
    <p:extLst>
      <p:ext uri="{BB962C8B-B14F-4D97-AF65-F5344CB8AC3E}">
        <p14:creationId xmlns:p14="http://schemas.microsoft.com/office/powerpoint/2010/main" val="1467585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C8FFCE2F-1F14-5B45-AFD0-6664F181A7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4918" y="285750"/>
            <a:ext cx="4814164" cy="5457825"/>
          </a:xfrm>
          <a:prstGeom prst="rect">
            <a:avLst/>
          </a:prstGeom>
        </p:spPr>
      </p:pic>
    </p:spTree>
    <p:extLst>
      <p:ext uri="{BB962C8B-B14F-4D97-AF65-F5344CB8AC3E}">
        <p14:creationId xmlns:p14="http://schemas.microsoft.com/office/powerpoint/2010/main" val="3447430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EBFA0C55-F152-2A4C-AD65-F95643C553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5688" y="185737"/>
            <a:ext cx="4732623" cy="5644091"/>
          </a:xfrm>
          <a:prstGeom prst="rect">
            <a:avLst/>
          </a:prstGeom>
        </p:spPr>
      </p:pic>
    </p:spTree>
    <p:extLst>
      <p:ext uri="{BB962C8B-B14F-4D97-AF65-F5344CB8AC3E}">
        <p14:creationId xmlns:p14="http://schemas.microsoft.com/office/powerpoint/2010/main" val="8581782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D2919E4-A4EC-1249-9F57-A9BBE18A38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19189" y="253573"/>
            <a:ext cx="3105621" cy="5410110"/>
          </a:xfrm>
          <a:prstGeom prst="rect">
            <a:avLst/>
          </a:prstGeom>
        </p:spPr>
      </p:pic>
    </p:spTree>
    <p:extLst>
      <p:ext uri="{BB962C8B-B14F-4D97-AF65-F5344CB8AC3E}">
        <p14:creationId xmlns:p14="http://schemas.microsoft.com/office/powerpoint/2010/main" val="3042905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825273BF-C823-3A48-B31D-4C383F1D46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9465" y="161365"/>
            <a:ext cx="3005069" cy="5478716"/>
          </a:xfrm>
          <a:prstGeom prst="rect">
            <a:avLst/>
          </a:prstGeom>
        </p:spPr>
      </p:pic>
    </p:spTree>
    <p:extLst>
      <p:ext uri="{BB962C8B-B14F-4D97-AF65-F5344CB8AC3E}">
        <p14:creationId xmlns:p14="http://schemas.microsoft.com/office/powerpoint/2010/main" val="2089507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FF4263A3-BF15-BC45-A79A-819685AA4E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5553" y="230521"/>
            <a:ext cx="2892894" cy="5424928"/>
          </a:xfrm>
          <a:prstGeom prst="rect">
            <a:avLst/>
          </a:prstGeom>
        </p:spPr>
      </p:pic>
    </p:spTree>
    <p:extLst>
      <p:ext uri="{BB962C8B-B14F-4D97-AF65-F5344CB8AC3E}">
        <p14:creationId xmlns:p14="http://schemas.microsoft.com/office/powerpoint/2010/main" val="2544905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534334A-D2E3-BF4C-9FEF-C6366DDE61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48694" y="161365"/>
            <a:ext cx="2846612" cy="5593976"/>
          </a:xfrm>
          <a:prstGeom prst="rect">
            <a:avLst/>
          </a:prstGeom>
        </p:spPr>
      </p:pic>
    </p:spTree>
    <p:extLst>
      <p:ext uri="{BB962C8B-B14F-4D97-AF65-F5344CB8AC3E}">
        <p14:creationId xmlns:p14="http://schemas.microsoft.com/office/powerpoint/2010/main" val="4116726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eams&#10;&#10;Description automatically generated">
            <a:extLst>
              <a:ext uri="{FF2B5EF4-FFF2-40B4-BE49-F238E27FC236}">
                <a16:creationId xmlns:a16="http://schemas.microsoft.com/office/drawing/2014/main" id="{683E9DF9-CD38-E448-9D2D-D1E036B440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4640" y="122944"/>
            <a:ext cx="2654720" cy="5670817"/>
          </a:xfrm>
          <a:prstGeom prst="rect">
            <a:avLst/>
          </a:prstGeom>
        </p:spPr>
      </p:pic>
    </p:spTree>
    <p:extLst>
      <p:ext uri="{BB962C8B-B14F-4D97-AF65-F5344CB8AC3E}">
        <p14:creationId xmlns:p14="http://schemas.microsoft.com/office/powerpoint/2010/main" val="2680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1EB8B7A-6672-DC45-AD22-E89B6E0B7C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8396" y="132202"/>
            <a:ext cx="3387208" cy="5651653"/>
          </a:xfrm>
          <a:prstGeom prst="rect">
            <a:avLst/>
          </a:prstGeom>
        </p:spPr>
      </p:pic>
    </p:spTree>
    <p:extLst>
      <p:ext uri="{BB962C8B-B14F-4D97-AF65-F5344CB8AC3E}">
        <p14:creationId xmlns:p14="http://schemas.microsoft.com/office/powerpoint/2010/main" val="19760640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797F696-7A02-2842-B147-8029D5BEAA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56514" y="176270"/>
            <a:ext cx="3030972" cy="5607586"/>
          </a:xfrm>
          <a:prstGeom prst="rect">
            <a:avLst/>
          </a:prstGeom>
        </p:spPr>
      </p:pic>
    </p:spTree>
    <p:extLst>
      <p:ext uri="{BB962C8B-B14F-4D97-AF65-F5344CB8AC3E}">
        <p14:creationId xmlns:p14="http://schemas.microsoft.com/office/powerpoint/2010/main" val="3306631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0629" y="1946468"/>
            <a:ext cx="8875231"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288738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72367DDA-4E4F-704E-9D43-E1B55A5A32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39484" y="110168"/>
            <a:ext cx="2065031" cy="5640636"/>
          </a:xfrm>
          <a:prstGeom prst="rect">
            <a:avLst/>
          </a:prstGeom>
        </p:spPr>
      </p:pic>
    </p:spTree>
    <p:extLst>
      <p:ext uri="{BB962C8B-B14F-4D97-AF65-F5344CB8AC3E}">
        <p14:creationId xmlns:p14="http://schemas.microsoft.com/office/powerpoint/2010/main" val="824242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A972CDB0-3E99-6E49-A22B-934FAB1376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4485" y="209321"/>
            <a:ext cx="3415030" cy="5574535"/>
          </a:xfrm>
          <a:prstGeom prst="rect">
            <a:avLst/>
          </a:prstGeom>
        </p:spPr>
      </p:pic>
    </p:spTree>
    <p:extLst>
      <p:ext uri="{BB962C8B-B14F-4D97-AF65-F5344CB8AC3E}">
        <p14:creationId xmlns:p14="http://schemas.microsoft.com/office/powerpoint/2010/main" val="3580894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23E4D9F-69EC-B64F-BCE2-855839D94E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1943" y="157162"/>
            <a:ext cx="3440113" cy="5629275"/>
          </a:xfrm>
          <a:prstGeom prst="rect">
            <a:avLst/>
          </a:prstGeom>
        </p:spPr>
      </p:pic>
    </p:spTree>
    <p:extLst>
      <p:ext uri="{BB962C8B-B14F-4D97-AF65-F5344CB8AC3E}">
        <p14:creationId xmlns:p14="http://schemas.microsoft.com/office/powerpoint/2010/main" val="873337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87656392-8A72-904E-99A9-539AEFD5CF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511" y="124918"/>
            <a:ext cx="7806978" cy="5641928"/>
          </a:xfrm>
          <a:prstGeom prst="rect">
            <a:avLst/>
          </a:prstGeom>
        </p:spPr>
      </p:pic>
    </p:spTree>
    <p:extLst>
      <p:ext uri="{BB962C8B-B14F-4D97-AF65-F5344CB8AC3E}">
        <p14:creationId xmlns:p14="http://schemas.microsoft.com/office/powerpoint/2010/main" val="18587395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B0F48DA2-560E-3449-80F2-CAD9721699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2720" y="200025"/>
            <a:ext cx="6278560" cy="5470632"/>
          </a:xfrm>
          <a:prstGeom prst="rect">
            <a:avLst/>
          </a:prstGeom>
        </p:spPr>
      </p:pic>
    </p:spTree>
    <p:extLst>
      <p:ext uri="{BB962C8B-B14F-4D97-AF65-F5344CB8AC3E}">
        <p14:creationId xmlns:p14="http://schemas.microsoft.com/office/powerpoint/2010/main" val="973457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F081D9CB-D8D2-F144-8C05-B265DAE6CA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7381" y="157163"/>
            <a:ext cx="3809238" cy="5643563"/>
          </a:xfrm>
          <a:prstGeom prst="rect">
            <a:avLst/>
          </a:prstGeom>
        </p:spPr>
      </p:pic>
    </p:spTree>
    <p:extLst>
      <p:ext uri="{BB962C8B-B14F-4D97-AF65-F5344CB8AC3E}">
        <p14:creationId xmlns:p14="http://schemas.microsoft.com/office/powerpoint/2010/main" val="1007741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10;&#10;Description automatically generated with medium confidence">
            <a:extLst>
              <a:ext uri="{FF2B5EF4-FFF2-40B4-BE49-F238E27FC236}">
                <a16:creationId xmlns:a16="http://schemas.microsoft.com/office/drawing/2014/main" id="{D3FB6CEB-B3B5-B944-8B78-E444F508D6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49858" y="107577"/>
            <a:ext cx="3444283" cy="5640081"/>
          </a:xfrm>
          <a:prstGeom prst="rect">
            <a:avLst/>
          </a:prstGeom>
        </p:spPr>
      </p:pic>
    </p:spTree>
    <p:extLst>
      <p:ext uri="{BB962C8B-B14F-4D97-AF65-F5344CB8AC3E}">
        <p14:creationId xmlns:p14="http://schemas.microsoft.com/office/powerpoint/2010/main" val="2755782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629F97A2-FCE3-664F-889C-06C510B871DB}"/>
              </a:ext>
            </a:extLst>
          </p:cNvPr>
          <p:cNvPicPr>
            <a:picLocks noChangeAspect="1"/>
          </p:cNvPicPr>
          <p:nvPr/>
        </p:nvPicPr>
        <p:blipFill>
          <a:blip r:embed="rId2"/>
          <a:stretch>
            <a:fillRect/>
          </a:stretch>
        </p:blipFill>
        <p:spPr>
          <a:xfrm>
            <a:off x="1219200" y="506132"/>
            <a:ext cx="6705600" cy="5092700"/>
          </a:xfrm>
          <a:prstGeom prst="rect">
            <a:avLst/>
          </a:prstGeom>
        </p:spPr>
      </p:pic>
    </p:spTree>
    <p:extLst>
      <p:ext uri="{BB962C8B-B14F-4D97-AF65-F5344CB8AC3E}">
        <p14:creationId xmlns:p14="http://schemas.microsoft.com/office/powerpoint/2010/main" val="7346368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990BCE79-94F8-544D-B445-9EBD097B0B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6190" y="99892"/>
            <a:ext cx="3371620" cy="5682342"/>
          </a:xfrm>
          <a:prstGeom prst="rect">
            <a:avLst/>
          </a:prstGeom>
        </p:spPr>
      </p:pic>
    </p:spTree>
    <p:extLst>
      <p:ext uri="{BB962C8B-B14F-4D97-AF65-F5344CB8AC3E}">
        <p14:creationId xmlns:p14="http://schemas.microsoft.com/office/powerpoint/2010/main" val="30389740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288D44AF-E5D9-8448-A09E-71A0EFD960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11420" y="121186"/>
            <a:ext cx="2321160" cy="5629619"/>
          </a:xfrm>
          <a:prstGeom prst="rect">
            <a:avLst/>
          </a:prstGeom>
        </p:spPr>
      </p:pic>
    </p:spTree>
    <p:extLst>
      <p:ext uri="{BB962C8B-B14F-4D97-AF65-F5344CB8AC3E}">
        <p14:creationId xmlns:p14="http://schemas.microsoft.com/office/powerpoint/2010/main" val="4063024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6A7EE9C-66D6-954C-AD5D-F5EE151A66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4353" y="346841"/>
            <a:ext cx="3895293" cy="4455485"/>
          </a:xfrm>
          <a:prstGeom prst="rect">
            <a:avLst/>
          </a:prstGeom>
        </p:spPr>
      </p:pic>
      <p:sp>
        <p:nvSpPr>
          <p:cNvPr id="2" name="TextBox 1">
            <a:extLst>
              <a:ext uri="{FF2B5EF4-FFF2-40B4-BE49-F238E27FC236}">
                <a16:creationId xmlns:a16="http://schemas.microsoft.com/office/drawing/2014/main" id="{0CFF68BC-58C5-D745-ABE3-CE27040E0F08}"/>
              </a:ext>
            </a:extLst>
          </p:cNvPr>
          <p:cNvSpPr txBox="1"/>
          <p:nvPr/>
        </p:nvSpPr>
        <p:spPr>
          <a:xfrm>
            <a:off x="1292127" y="5171090"/>
            <a:ext cx="6559744" cy="523220"/>
          </a:xfrm>
          <a:prstGeom prst="rect">
            <a:avLst/>
          </a:prstGeom>
          <a:noFill/>
        </p:spPr>
        <p:txBody>
          <a:bodyPr wrap="none" rtlCol="0">
            <a:spAutoFit/>
          </a:bodyPr>
          <a:lstStyle/>
          <a:p>
            <a:r>
              <a:rPr lang="en-US" sz="2800" dirty="0">
                <a:solidFill>
                  <a:srgbClr val="FFFF00"/>
                </a:solidFill>
              </a:rPr>
              <a:t>Jon’s Cell for questions</a:t>
            </a:r>
            <a:r>
              <a:rPr lang="en-US" sz="2800" dirty="0">
                <a:solidFill>
                  <a:srgbClr val="FF0000"/>
                </a:solidFill>
              </a:rPr>
              <a:t>:</a:t>
            </a:r>
            <a:r>
              <a:rPr lang="en-US" sz="2800" dirty="0">
                <a:solidFill>
                  <a:srgbClr val="FFFF00"/>
                </a:solidFill>
              </a:rPr>
              <a:t> (</a:t>
            </a:r>
            <a:r>
              <a:rPr lang="en-US" sz="2800" dirty="0">
                <a:solidFill>
                  <a:schemeClr val="bg1"/>
                </a:solidFill>
              </a:rPr>
              <a:t>604</a:t>
            </a:r>
            <a:r>
              <a:rPr lang="en-US" sz="2800" dirty="0">
                <a:solidFill>
                  <a:srgbClr val="FFFF00"/>
                </a:solidFill>
              </a:rPr>
              <a:t>) </a:t>
            </a:r>
            <a:r>
              <a:rPr lang="en-US" sz="2800" dirty="0">
                <a:solidFill>
                  <a:schemeClr val="bg1"/>
                </a:solidFill>
              </a:rPr>
              <a:t>837</a:t>
            </a:r>
            <a:r>
              <a:rPr lang="en-US" sz="2800" dirty="0">
                <a:solidFill>
                  <a:srgbClr val="FF0000"/>
                </a:solidFill>
              </a:rPr>
              <a:t>-</a:t>
            </a:r>
            <a:r>
              <a:rPr lang="en-US" sz="2800" dirty="0">
                <a:solidFill>
                  <a:schemeClr val="bg1"/>
                </a:solidFill>
              </a:rPr>
              <a:t>6426</a:t>
            </a:r>
          </a:p>
        </p:txBody>
      </p:sp>
    </p:spTree>
    <p:extLst>
      <p:ext uri="{BB962C8B-B14F-4D97-AF65-F5344CB8AC3E}">
        <p14:creationId xmlns:p14="http://schemas.microsoft.com/office/powerpoint/2010/main" val="39055343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8D378B08-FFA5-5146-8682-1BB3F9512A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72084" y="242372"/>
            <a:ext cx="3599832" cy="5530467"/>
          </a:xfrm>
          <a:prstGeom prst="rect">
            <a:avLst/>
          </a:prstGeom>
        </p:spPr>
      </p:pic>
    </p:spTree>
    <p:extLst>
      <p:ext uri="{BB962C8B-B14F-4D97-AF65-F5344CB8AC3E}">
        <p14:creationId xmlns:p14="http://schemas.microsoft.com/office/powerpoint/2010/main" val="1861434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E8DC93B9-9D58-7740-AC8A-CC20909C37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4595" y="132202"/>
            <a:ext cx="2634810" cy="5596569"/>
          </a:xfrm>
          <a:prstGeom prst="rect">
            <a:avLst/>
          </a:prstGeom>
        </p:spPr>
      </p:pic>
    </p:spTree>
    <p:extLst>
      <p:ext uri="{BB962C8B-B14F-4D97-AF65-F5344CB8AC3E}">
        <p14:creationId xmlns:p14="http://schemas.microsoft.com/office/powerpoint/2010/main" val="244527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20D416A-2BE6-054F-ADC3-BD99B36F09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2186" y="121185"/>
            <a:ext cx="2559628" cy="5673687"/>
          </a:xfrm>
          <a:prstGeom prst="rect">
            <a:avLst/>
          </a:prstGeom>
        </p:spPr>
      </p:pic>
    </p:spTree>
    <p:extLst>
      <p:ext uri="{BB962C8B-B14F-4D97-AF65-F5344CB8AC3E}">
        <p14:creationId xmlns:p14="http://schemas.microsoft.com/office/powerpoint/2010/main" val="22408498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E28C702B-1CA2-1745-9557-D9FA84550B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31195" y="132202"/>
            <a:ext cx="3681609" cy="5651653"/>
          </a:xfrm>
          <a:prstGeom prst="rect">
            <a:avLst/>
          </a:prstGeom>
        </p:spPr>
      </p:pic>
    </p:spTree>
    <p:extLst>
      <p:ext uri="{BB962C8B-B14F-4D97-AF65-F5344CB8AC3E}">
        <p14:creationId xmlns:p14="http://schemas.microsoft.com/office/powerpoint/2010/main" val="31238692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D23B273C-A98F-4141-90AC-853955A3A9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3471" y="121185"/>
            <a:ext cx="3397057" cy="5640636"/>
          </a:xfrm>
          <a:prstGeom prst="rect">
            <a:avLst/>
          </a:prstGeom>
        </p:spPr>
      </p:pic>
    </p:spTree>
    <p:extLst>
      <p:ext uri="{BB962C8B-B14F-4D97-AF65-F5344CB8AC3E}">
        <p14:creationId xmlns:p14="http://schemas.microsoft.com/office/powerpoint/2010/main" val="35926212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EE21C72-EECA-D34C-9A81-2286028D22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34984" y="215153"/>
            <a:ext cx="3074031" cy="5401876"/>
          </a:xfrm>
          <a:prstGeom prst="rect">
            <a:avLst/>
          </a:prstGeom>
        </p:spPr>
      </p:pic>
    </p:spTree>
    <p:extLst>
      <p:ext uri="{BB962C8B-B14F-4D97-AF65-F5344CB8AC3E}">
        <p14:creationId xmlns:p14="http://schemas.microsoft.com/office/powerpoint/2010/main" val="31379300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6078B5EA-6542-7C41-BC14-983EFA36AD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8713" y="99893"/>
            <a:ext cx="2406574" cy="5655449"/>
          </a:xfrm>
          <a:prstGeom prst="rect">
            <a:avLst/>
          </a:prstGeom>
        </p:spPr>
      </p:pic>
    </p:spTree>
    <p:extLst>
      <p:ext uri="{BB962C8B-B14F-4D97-AF65-F5344CB8AC3E}">
        <p14:creationId xmlns:p14="http://schemas.microsoft.com/office/powerpoint/2010/main" val="15286410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E0895E3-828B-3042-9DDA-BCDAAD1D3D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0090" y="257175"/>
            <a:ext cx="4263819" cy="5578782"/>
          </a:xfrm>
          <a:prstGeom prst="rect">
            <a:avLst/>
          </a:prstGeom>
        </p:spPr>
      </p:pic>
    </p:spTree>
    <p:extLst>
      <p:ext uri="{BB962C8B-B14F-4D97-AF65-F5344CB8AC3E}">
        <p14:creationId xmlns:p14="http://schemas.microsoft.com/office/powerpoint/2010/main" val="17679788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5E153B36-931D-8D46-B36F-3749667F85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75199" y="142875"/>
            <a:ext cx="3793601" cy="5572125"/>
          </a:xfrm>
          <a:prstGeom prst="rect">
            <a:avLst/>
          </a:prstGeom>
        </p:spPr>
      </p:pic>
    </p:spTree>
    <p:extLst>
      <p:ext uri="{BB962C8B-B14F-4D97-AF65-F5344CB8AC3E}">
        <p14:creationId xmlns:p14="http://schemas.microsoft.com/office/powerpoint/2010/main" val="25072609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FFD2C8D7-1A16-2A49-9B08-F45E323AFA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4416" y="99152"/>
            <a:ext cx="4255168" cy="5684704"/>
          </a:xfrm>
          <a:prstGeom prst="rect">
            <a:avLst/>
          </a:prstGeom>
        </p:spPr>
      </p:pic>
    </p:spTree>
    <p:extLst>
      <p:ext uri="{BB962C8B-B14F-4D97-AF65-F5344CB8AC3E}">
        <p14:creationId xmlns:p14="http://schemas.microsoft.com/office/powerpoint/2010/main" val="910874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760" y="48801"/>
            <a:ext cx="8012040" cy="1016000"/>
          </a:xfrm>
        </p:spPr>
        <p:txBody>
          <a:bodyPr>
            <a:normAutofit/>
          </a:bodyPr>
          <a:lstStyle/>
          <a:p>
            <a:pPr algn="ctr"/>
            <a:r>
              <a:rPr lang="en-US" sz="4400" b="1" dirty="0">
                <a:solidFill>
                  <a:srgbClr val="FFFF00"/>
                </a:solidFill>
                <a:latin typeface="+mn-lt"/>
              </a:rPr>
              <a:t>Course Website</a:t>
            </a:r>
          </a:p>
        </p:txBody>
      </p:sp>
      <p:sp>
        <p:nvSpPr>
          <p:cNvPr id="3" name="Content Placeholder 2"/>
          <p:cNvSpPr>
            <a:spLocks noGrp="1"/>
          </p:cNvSpPr>
          <p:nvPr>
            <p:ph sz="quarter" idx="10"/>
          </p:nvPr>
        </p:nvSpPr>
        <p:spPr>
          <a:xfrm>
            <a:off x="0" y="1064801"/>
            <a:ext cx="9144000" cy="4661333"/>
          </a:xfrm>
        </p:spPr>
        <p:txBody>
          <a:bodyPr>
            <a:normAutofit/>
          </a:bodyPr>
          <a:lstStyle/>
          <a:p>
            <a:pPr marL="0" indent="0">
              <a:buNone/>
            </a:pPr>
            <a:endParaRPr lang="en-US" sz="4800" dirty="0">
              <a:solidFill>
                <a:schemeClr val="bg1"/>
              </a:solidFill>
              <a:latin typeface="+mn-lt"/>
            </a:endParaRPr>
          </a:p>
          <a:p>
            <a:pPr marL="0" indent="0" algn="ctr">
              <a:buNone/>
            </a:pPr>
            <a:r>
              <a:rPr lang="en-US" sz="4800" dirty="0">
                <a:solidFill>
                  <a:schemeClr val="bg1"/>
                </a:solidFill>
                <a:latin typeface="+mn-lt"/>
                <a:hlinkClick r:id="rId2"/>
              </a:rPr>
              <a:t>http://commlaw.allard.ubc.ca</a:t>
            </a:r>
            <a:endParaRPr lang="en-US" sz="4800" dirty="0">
              <a:solidFill>
                <a:schemeClr val="bg1"/>
              </a:solidFill>
              <a:latin typeface="+mn-lt"/>
            </a:endParaRPr>
          </a:p>
          <a:p>
            <a:pPr marL="0" indent="0" algn="ctr">
              <a:buNone/>
            </a:pPr>
            <a:endParaRPr lang="en-US" sz="4800" dirty="0">
              <a:solidFill>
                <a:schemeClr val="bg1"/>
              </a:solidFill>
              <a:latin typeface="+mn-lt"/>
            </a:endParaRPr>
          </a:p>
          <a:p>
            <a:pPr marL="0" indent="0" algn="ctr">
              <a:buNone/>
            </a:pPr>
            <a:r>
              <a:rPr lang="en-US" sz="6000" dirty="0">
                <a:solidFill>
                  <a:srgbClr val="FF0000"/>
                </a:solidFill>
                <a:latin typeface="+mn-lt"/>
              </a:rPr>
              <a:t>There </a:t>
            </a:r>
            <a:r>
              <a:rPr lang="en-US" sz="6000" dirty="0">
                <a:solidFill>
                  <a:srgbClr val="FFFF00"/>
                </a:solidFill>
                <a:latin typeface="+mn-lt"/>
              </a:rPr>
              <a:t>ARE</a:t>
            </a:r>
            <a:r>
              <a:rPr lang="en-US" sz="6000" dirty="0">
                <a:solidFill>
                  <a:srgbClr val="FF0000"/>
                </a:solidFill>
                <a:latin typeface="+mn-lt"/>
              </a:rPr>
              <a:t> Issues</a:t>
            </a:r>
            <a:r>
              <a:rPr lang="en-US" sz="6000" dirty="0">
                <a:solidFill>
                  <a:srgbClr val="FFFF00"/>
                </a:solidFill>
                <a:latin typeface="+mn-lt"/>
              </a:rPr>
              <a:t>:</a:t>
            </a:r>
          </a:p>
          <a:p>
            <a:pPr marL="1143000" indent="-1143000" algn="ctr">
              <a:buAutoNum type="arabicPeriod"/>
            </a:pPr>
            <a:r>
              <a:rPr lang="en-US" sz="6000" dirty="0">
                <a:solidFill>
                  <a:schemeClr val="bg1"/>
                </a:solidFill>
                <a:latin typeface="+mn-lt"/>
              </a:rPr>
              <a:t>Misattributions</a:t>
            </a:r>
          </a:p>
          <a:p>
            <a:pPr marL="0" indent="0">
              <a:buNone/>
            </a:pPr>
            <a:endParaRPr lang="en-US" sz="4800" dirty="0">
              <a:solidFill>
                <a:schemeClr val="bg1"/>
              </a:solidFill>
              <a:latin typeface="+mn-lt"/>
            </a:endParaRPr>
          </a:p>
          <a:p>
            <a:pPr marL="0" indent="0">
              <a:buNone/>
            </a:pPr>
            <a:endParaRPr lang="en-US" sz="4800" dirty="0">
              <a:solidFill>
                <a:schemeClr val="bg1"/>
              </a:solidFill>
              <a:latin typeface="+mn-lt"/>
            </a:endParaRPr>
          </a:p>
        </p:txBody>
      </p:sp>
    </p:spTree>
    <p:extLst>
      <p:ext uri="{BB962C8B-B14F-4D97-AF65-F5344CB8AC3E}">
        <p14:creationId xmlns:p14="http://schemas.microsoft.com/office/powerpoint/2010/main" val="11422932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FFD3252A-46EA-EF4E-865C-4FABBCB244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6926" y="142875"/>
            <a:ext cx="3430147" cy="5643563"/>
          </a:xfrm>
          <a:prstGeom prst="rect">
            <a:avLst/>
          </a:prstGeom>
        </p:spPr>
      </p:pic>
    </p:spTree>
    <p:extLst>
      <p:ext uri="{BB962C8B-B14F-4D97-AF65-F5344CB8AC3E}">
        <p14:creationId xmlns:p14="http://schemas.microsoft.com/office/powerpoint/2010/main" val="21409973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808E9606-AEEC-3D4A-9995-41E100A8E3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56136" y="142875"/>
            <a:ext cx="3031728" cy="5572125"/>
          </a:xfrm>
          <a:prstGeom prst="rect">
            <a:avLst/>
          </a:prstGeom>
        </p:spPr>
      </p:pic>
    </p:spTree>
    <p:extLst>
      <p:ext uri="{BB962C8B-B14F-4D97-AF65-F5344CB8AC3E}">
        <p14:creationId xmlns:p14="http://schemas.microsoft.com/office/powerpoint/2010/main" val="36910884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5407DADD-8F45-8E4F-B1D3-973292F162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9108" y="157162"/>
            <a:ext cx="5245784" cy="5591551"/>
          </a:xfrm>
          <a:prstGeom prst="rect">
            <a:avLst/>
          </a:prstGeom>
        </p:spPr>
      </p:pic>
    </p:spTree>
    <p:extLst>
      <p:ext uri="{BB962C8B-B14F-4D97-AF65-F5344CB8AC3E}">
        <p14:creationId xmlns:p14="http://schemas.microsoft.com/office/powerpoint/2010/main" val="32802634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98764B6-000D-8840-AE56-9D101AE9AE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3493" y="228600"/>
            <a:ext cx="3417014" cy="5400675"/>
          </a:xfrm>
          <a:prstGeom prst="rect">
            <a:avLst/>
          </a:prstGeom>
        </p:spPr>
      </p:pic>
    </p:spTree>
    <p:extLst>
      <p:ext uri="{BB962C8B-B14F-4D97-AF65-F5344CB8AC3E}">
        <p14:creationId xmlns:p14="http://schemas.microsoft.com/office/powerpoint/2010/main" val="39629308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D7FCED9F-A608-CC4C-BC1C-4CF01DCD34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1606" y="200025"/>
            <a:ext cx="3000788" cy="5686425"/>
          </a:xfrm>
          <a:prstGeom prst="rect">
            <a:avLst/>
          </a:prstGeom>
        </p:spPr>
      </p:pic>
    </p:spTree>
    <p:extLst>
      <p:ext uri="{BB962C8B-B14F-4D97-AF65-F5344CB8AC3E}">
        <p14:creationId xmlns:p14="http://schemas.microsoft.com/office/powerpoint/2010/main" val="14130272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application, letter&#10;&#10;Description automatically generated">
            <a:extLst>
              <a:ext uri="{FF2B5EF4-FFF2-40B4-BE49-F238E27FC236}">
                <a16:creationId xmlns:a16="http://schemas.microsoft.com/office/drawing/2014/main" id="{BF7A9657-5A23-CE47-BD9C-8E5AD446B1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2009" y="171450"/>
            <a:ext cx="2899981" cy="5657850"/>
          </a:xfrm>
          <a:prstGeom prst="rect">
            <a:avLst/>
          </a:prstGeom>
        </p:spPr>
      </p:pic>
    </p:spTree>
    <p:extLst>
      <p:ext uri="{BB962C8B-B14F-4D97-AF65-F5344CB8AC3E}">
        <p14:creationId xmlns:p14="http://schemas.microsoft.com/office/powerpoint/2010/main" val="28175609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D75AB0E2-3FE5-B148-98CD-9D24941C58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79205" y="200025"/>
            <a:ext cx="3185590" cy="5557838"/>
          </a:xfrm>
          <a:prstGeom prst="rect">
            <a:avLst/>
          </a:prstGeom>
        </p:spPr>
      </p:pic>
    </p:spTree>
    <p:extLst>
      <p:ext uri="{BB962C8B-B14F-4D97-AF65-F5344CB8AC3E}">
        <p14:creationId xmlns:p14="http://schemas.microsoft.com/office/powerpoint/2010/main" val="14596907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letter&#10;&#10;Description automatically generated">
            <a:extLst>
              <a:ext uri="{FF2B5EF4-FFF2-40B4-BE49-F238E27FC236}">
                <a16:creationId xmlns:a16="http://schemas.microsoft.com/office/drawing/2014/main" id="{2D212575-C9F9-EC48-9B73-C3C214A36D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0815" y="214313"/>
            <a:ext cx="4982369" cy="5543550"/>
          </a:xfrm>
          <a:prstGeom prst="rect">
            <a:avLst/>
          </a:prstGeom>
        </p:spPr>
      </p:pic>
    </p:spTree>
    <p:extLst>
      <p:ext uri="{BB962C8B-B14F-4D97-AF65-F5344CB8AC3E}">
        <p14:creationId xmlns:p14="http://schemas.microsoft.com/office/powerpoint/2010/main" val="17763591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3FA6011F-DF90-6849-97ED-A73376DE8E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6616" y="128587"/>
            <a:ext cx="2530768" cy="5629275"/>
          </a:xfrm>
          <a:prstGeom prst="rect">
            <a:avLst/>
          </a:prstGeom>
        </p:spPr>
      </p:pic>
    </p:spTree>
    <p:extLst>
      <p:ext uri="{BB962C8B-B14F-4D97-AF65-F5344CB8AC3E}">
        <p14:creationId xmlns:p14="http://schemas.microsoft.com/office/powerpoint/2010/main" val="39145447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586235F3-6876-5249-95E9-F8321EE9A2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35345" y="142875"/>
            <a:ext cx="3473310" cy="5743575"/>
          </a:xfrm>
          <a:prstGeom prst="rect">
            <a:avLst/>
          </a:prstGeom>
        </p:spPr>
      </p:pic>
    </p:spTree>
    <p:extLst>
      <p:ext uri="{BB962C8B-B14F-4D97-AF65-F5344CB8AC3E}">
        <p14:creationId xmlns:p14="http://schemas.microsoft.com/office/powerpoint/2010/main" val="587251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6CF0834-15BB-694E-9839-B724F154FD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1642" y="420414"/>
            <a:ext cx="6140715" cy="5328804"/>
          </a:xfrm>
          <a:prstGeom prst="rect">
            <a:avLst/>
          </a:prstGeom>
        </p:spPr>
      </p:pic>
    </p:spTree>
    <p:extLst>
      <p:ext uri="{BB962C8B-B14F-4D97-AF65-F5344CB8AC3E}">
        <p14:creationId xmlns:p14="http://schemas.microsoft.com/office/powerpoint/2010/main" val="20833321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7E5F5E5B-500E-7A40-B307-66E82D261E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23011" y="200025"/>
            <a:ext cx="3297978" cy="5614988"/>
          </a:xfrm>
          <a:prstGeom prst="rect">
            <a:avLst/>
          </a:prstGeom>
        </p:spPr>
      </p:pic>
    </p:spTree>
    <p:extLst>
      <p:ext uri="{BB962C8B-B14F-4D97-AF65-F5344CB8AC3E}">
        <p14:creationId xmlns:p14="http://schemas.microsoft.com/office/powerpoint/2010/main" val="36570351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042688C-98C6-4141-88C3-3A7570205D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48228" y="142875"/>
            <a:ext cx="3447543" cy="5700713"/>
          </a:xfrm>
          <a:prstGeom prst="rect">
            <a:avLst/>
          </a:prstGeom>
        </p:spPr>
      </p:pic>
    </p:spTree>
    <p:extLst>
      <p:ext uri="{BB962C8B-B14F-4D97-AF65-F5344CB8AC3E}">
        <p14:creationId xmlns:p14="http://schemas.microsoft.com/office/powerpoint/2010/main" val="761820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C6002C33-26FA-E148-8FBD-C5D51FF590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24962" y="171450"/>
            <a:ext cx="4494076" cy="5600700"/>
          </a:xfrm>
          <a:prstGeom prst="rect">
            <a:avLst/>
          </a:prstGeom>
        </p:spPr>
      </p:pic>
    </p:spTree>
    <p:extLst>
      <p:ext uri="{BB962C8B-B14F-4D97-AF65-F5344CB8AC3E}">
        <p14:creationId xmlns:p14="http://schemas.microsoft.com/office/powerpoint/2010/main" val="25969483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803AA8BF-6C48-104A-AE7A-D5A43B49B2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72888" y="176270"/>
            <a:ext cx="3798224" cy="5607586"/>
          </a:xfrm>
          <a:prstGeom prst="rect">
            <a:avLst/>
          </a:prstGeom>
        </p:spPr>
      </p:pic>
    </p:spTree>
    <p:extLst>
      <p:ext uri="{BB962C8B-B14F-4D97-AF65-F5344CB8AC3E}">
        <p14:creationId xmlns:p14="http://schemas.microsoft.com/office/powerpoint/2010/main" val="9422726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42BD1047-AFAC-644F-906C-471A7CED5E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4135" y="242371"/>
            <a:ext cx="3575730" cy="5431316"/>
          </a:xfrm>
          <a:prstGeom prst="rect">
            <a:avLst/>
          </a:prstGeom>
        </p:spPr>
      </p:pic>
    </p:spTree>
    <p:extLst>
      <p:ext uri="{BB962C8B-B14F-4D97-AF65-F5344CB8AC3E}">
        <p14:creationId xmlns:p14="http://schemas.microsoft.com/office/powerpoint/2010/main" val="13829848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43A4695A-5906-2C45-BB20-962B6EB902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3989" y="143219"/>
            <a:ext cx="4676021" cy="5524600"/>
          </a:xfrm>
          <a:prstGeom prst="rect">
            <a:avLst/>
          </a:prstGeom>
        </p:spPr>
      </p:pic>
    </p:spTree>
    <p:extLst>
      <p:ext uri="{BB962C8B-B14F-4D97-AF65-F5344CB8AC3E}">
        <p14:creationId xmlns:p14="http://schemas.microsoft.com/office/powerpoint/2010/main" val="1744547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0F12F09E-13CF-EC45-BB03-336472EAAF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5246" y="132202"/>
            <a:ext cx="5173508" cy="5374700"/>
          </a:xfrm>
          <a:prstGeom prst="rect">
            <a:avLst/>
          </a:prstGeom>
        </p:spPr>
      </p:pic>
    </p:spTree>
    <p:extLst>
      <p:ext uri="{BB962C8B-B14F-4D97-AF65-F5344CB8AC3E}">
        <p14:creationId xmlns:p14="http://schemas.microsoft.com/office/powerpoint/2010/main" val="38865300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9A8C974-5390-E341-B3B9-51324346E9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7318" y="390072"/>
            <a:ext cx="7069364" cy="5135396"/>
          </a:xfrm>
          <a:prstGeom prst="rect">
            <a:avLst/>
          </a:prstGeom>
        </p:spPr>
      </p:pic>
    </p:spTree>
    <p:extLst>
      <p:ext uri="{BB962C8B-B14F-4D97-AF65-F5344CB8AC3E}">
        <p14:creationId xmlns:p14="http://schemas.microsoft.com/office/powerpoint/2010/main" val="17055457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01C1DD1-7937-C448-A60B-5D26FA47C5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1223" y="119743"/>
            <a:ext cx="6461553" cy="5595257"/>
          </a:xfrm>
          <a:prstGeom prst="rect">
            <a:avLst/>
          </a:prstGeom>
        </p:spPr>
      </p:pic>
    </p:spTree>
    <p:extLst>
      <p:ext uri="{BB962C8B-B14F-4D97-AF65-F5344CB8AC3E}">
        <p14:creationId xmlns:p14="http://schemas.microsoft.com/office/powerpoint/2010/main" val="38364466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D5EE8C8B-1001-8344-A9B6-0DD09A8171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65656" y="206829"/>
            <a:ext cx="4412688" cy="5464629"/>
          </a:xfrm>
          <a:prstGeom prst="rect">
            <a:avLst/>
          </a:prstGeom>
        </p:spPr>
      </p:pic>
    </p:spTree>
    <p:extLst>
      <p:ext uri="{BB962C8B-B14F-4D97-AF65-F5344CB8AC3E}">
        <p14:creationId xmlns:p14="http://schemas.microsoft.com/office/powerpoint/2010/main" val="3399453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94833"/>
          </a:xfrm>
        </p:spPr>
        <p:txBody>
          <a:bodyPr>
            <a:noAutofit/>
          </a:bodyPr>
          <a:lstStyle/>
          <a:p>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457200" y="994833"/>
            <a:ext cx="8686800" cy="5007084"/>
          </a:xfrm>
        </p:spPr>
        <p:txBody>
          <a:bodyPr>
            <a:normAutofit fontScale="92500"/>
          </a:bodyPr>
          <a:lstStyle/>
          <a:p>
            <a:pPr marL="0" indent="0">
              <a:lnSpc>
                <a:spcPct val="90000"/>
              </a:lnSpc>
              <a:buNone/>
            </a:pPr>
            <a:r>
              <a:rPr lang="en-CA" sz="3200" dirty="0">
                <a:solidFill>
                  <a:schemeClr val="bg1"/>
                </a:solidFill>
                <a:latin typeface="+mn-lt"/>
              </a:rPr>
              <a:t>1.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lnSpc>
                <a:spcPct val="90000"/>
              </a:lnSpc>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Halfway down the following page will be your WordPress email address.</a:t>
            </a:r>
          </a:p>
          <a:p>
            <a:pPr marL="0" indent="0">
              <a:lnSpc>
                <a:spcPct val="90000"/>
              </a:lnSpc>
              <a:buNone/>
            </a:pPr>
            <a:r>
              <a:rPr lang="en-CA" sz="3200" dirty="0">
                <a:solidFill>
                  <a:schemeClr val="bg1"/>
                </a:solidFill>
                <a:latin typeface="+mn-lt"/>
              </a:rPr>
              <a:t>3. Send me your </a:t>
            </a:r>
            <a:r>
              <a:rPr lang="en-CA" sz="3200" dirty="0" err="1">
                <a:solidFill>
                  <a:schemeClr val="bg1"/>
                </a:solidFill>
                <a:latin typeface="+mn-lt"/>
              </a:rPr>
              <a:t>WordPress</a:t>
            </a:r>
            <a:r>
              <a:rPr lang="en-CA" sz="3200" dirty="0">
                <a:solidFill>
                  <a:schemeClr val="bg1"/>
                </a:solidFill>
                <a:latin typeface="+mn-lt"/>
              </a:rPr>
              <a:t> email address at </a:t>
            </a:r>
            <a:r>
              <a:rPr lang="en-CA" sz="3200" dirty="0" err="1">
                <a:solidFill>
                  <a:schemeClr val="bg1"/>
                </a:solidFill>
                <a:latin typeface="+mn-lt"/>
              </a:rPr>
              <a:t>jfestinger@telus.net</a:t>
            </a:r>
            <a:r>
              <a:rPr lang="en-CA" sz="3200" dirty="0">
                <a:solidFill>
                  <a:schemeClr val="bg1"/>
                </a:solidFill>
                <a:latin typeface="+mn-lt"/>
              </a:rPr>
              <a:t> or at </a:t>
            </a:r>
            <a:r>
              <a:rPr lang="en-CA" sz="3200" dirty="0" err="1">
                <a:solidFill>
                  <a:schemeClr val="bg1"/>
                </a:solidFill>
                <a:latin typeface="+mn-lt"/>
              </a:rPr>
              <a:t>jon@fblawstrategy.com</a:t>
            </a:r>
            <a:endParaRPr lang="en-CA" sz="3200" dirty="0">
              <a:solidFill>
                <a:schemeClr val="bg1"/>
              </a:solidFill>
              <a:latin typeface="+mn-lt"/>
            </a:endParaRPr>
          </a:p>
          <a:p>
            <a:pPr marL="0" indent="0">
              <a:lnSpc>
                <a:spcPct val="90000"/>
              </a:lnSpc>
              <a:buNone/>
            </a:pPr>
            <a:r>
              <a:rPr lang="en-CA" sz="3200" dirty="0">
                <a:solidFill>
                  <a:schemeClr val="bg1"/>
                </a:solidFill>
                <a:latin typeface="+mn-lt"/>
              </a:rPr>
              <a:t>4. Then, I will invite you to participate with authoring privileges via your </a:t>
            </a:r>
            <a:r>
              <a:rPr lang="en-CA" sz="3200" dirty="0" err="1">
                <a:solidFill>
                  <a:schemeClr val="bg1"/>
                </a:solidFill>
                <a:latin typeface="+mn-lt"/>
              </a:rPr>
              <a:t>WordPress</a:t>
            </a:r>
            <a:r>
              <a:rPr lang="en-CA" sz="3200" dirty="0">
                <a:solidFill>
                  <a:schemeClr val="bg1"/>
                </a:solidFill>
                <a:latin typeface="+mn-lt"/>
              </a:rPr>
              <a:t> email address.</a:t>
            </a:r>
          </a:p>
          <a:p>
            <a:pPr marL="0" indent="0">
              <a:buNone/>
            </a:pPr>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772BB02-59C4-7047-A5E0-A3F509B9FFB3}"/>
                  </a:ext>
                </a:extLst>
              </p14:cNvPr>
              <p14:cNvContentPartPr/>
              <p14:nvPr/>
            </p14:nvContentPartPr>
            <p14:xfrm>
              <a:off x="640346" y="350374"/>
              <a:ext cx="7627320" cy="5070960"/>
            </p14:xfrm>
          </p:contentPart>
        </mc:Choice>
        <mc:Fallback xmlns="">
          <p:pic>
            <p:nvPicPr>
              <p:cNvPr id="4" name="Ink 3">
                <a:extLst>
                  <a:ext uri="{FF2B5EF4-FFF2-40B4-BE49-F238E27FC236}">
                    <a16:creationId xmlns:a16="http://schemas.microsoft.com/office/drawing/2014/main" id="{5772BB02-59C4-7047-A5E0-A3F509B9FFB3}"/>
                  </a:ext>
                </a:extLst>
              </p:cNvPr>
              <p:cNvPicPr/>
              <p:nvPr/>
            </p:nvPicPr>
            <p:blipFill>
              <a:blip r:embed="rId4"/>
              <a:stretch>
                <a:fillRect/>
              </a:stretch>
            </p:blipFill>
            <p:spPr>
              <a:xfrm>
                <a:off x="604706" y="314734"/>
                <a:ext cx="7698960" cy="514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8DA0D49-D644-E24E-9193-3D50B8B93A16}"/>
                  </a:ext>
                </a:extLst>
              </p14:cNvPr>
              <p14:cNvContentPartPr/>
              <p14:nvPr/>
            </p14:nvContentPartPr>
            <p14:xfrm>
              <a:off x="383666" y="231214"/>
              <a:ext cx="8304120" cy="5548680"/>
            </p14:xfrm>
          </p:contentPart>
        </mc:Choice>
        <mc:Fallback xmlns="">
          <p:pic>
            <p:nvPicPr>
              <p:cNvPr id="5" name="Ink 4">
                <a:extLst>
                  <a:ext uri="{FF2B5EF4-FFF2-40B4-BE49-F238E27FC236}">
                    <a16:creationId xmlns:a16="http://schemas.microsoft.com/office/drawing/2014/main" id="{18DA0D49-D644-E24E-9193-3D50B8B93A16}"/>
                  </a:ext>
                </a:extLst>
              </p:cNvPr>
              <p:cNvPicPr/>
              <p:nvPr/>
            </p:nvPicPr>
            <p:blipFill>
              <a:blip r:embed="rId6"/>
              <a:stretch>
                <a:fillRect/>
              </a:stretch>
            </p:blipFill>
            <p:spPr>
              <a:xfrm>
                <a:off x="347666" y="195574"/>
                <a:ext cx="8375760" cy="5620320"/>
              </a:xfrm>
              <a:prstGeom prst="rect">
                <a:avLst/>
              </a:prstGeom>
            </p:spPr>
          </p:pic>
        </mc:Fallback>
      </mc:AlternateContent>
    </p:spTree>
    <p:extLst>
      <p:ext uri="{BB962C8B-B14F-4D97-AF65-F5344CB8AC3E}">
        <p14:creationId xmlns:p14="http://schemas.microsoft.com/office/powerpoint/2010/main" val="29760566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940C5CEF-1418-6947-8E09-13F3CBFF66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4743" y="319585"/>
            <a:ext cx="5094514" cy="5340329"/>
          </a:xfrm>
          <a:prstGeom prst="rect">
            <a:avLst/>
          </a:prstGeom>
        </p:spPr>
      </p:pic>
    </p:spTree>
    <p:extLst>
      <p:ext uri="{BB962C8B-B14F-4D97-AF65-F5344CB8AC3E}">
        <p14:creationId xmlns:p14="http://schemas.microsoft.com/office/powerpoint/2010/main" val="22374472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7C6EC8ED-169B-4546-8D7D-D733AB3A33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4001" y="84524"/>
            <a:ext cx="2735997" cy="5732289"/>
          </a:xfrm>
          <a:prstGeom prst="rect">
            <a:avLst/>
          </a:prstGeom>
        </p:spPr>
      </p:pic>
    </p:spTree>
    <p:extLst>
      <p:ext uri="{BB962C8B-B14F-4D97-AF65-F5344CB8AC3E}">
        <p14:creationId xmlns:p14="http://schemas.microsoft.com/office/powerpoint/2010/main" val="34938076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31B3F173-690E-6C48-AF95-CF0274864C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6923" y="88135"/>
            <a:ext cx="2690153" cy="5662670"/>
          </a:xfrm>
          <a:prstGeom prst="rect">
            <a:avLst/>
          </a:prstGeom>
        </p:spPr>
      </p:pic>
    </p:spTree>
    <p:extLst>
      <p:ext uri="{BB962C8B-B14F-4D97-AF65-F5344CB8AC3E}">
        <p14:creationId xmlns:p14="http://schemas.microsoft.com/office/powerpoint/2010/main" val="9855355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D1036FB3-F785-0D4D-A4E9-EABC2E3083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4869" y="214313"/>
            <a:ext cx="2294262" cy="5600700"/>
          </a:xfrm>
          <a:prstGeom prst="rect">
            <a:avLst/>
          </a:prstGeom>
        </p:spPr>
      </p:pic>
    </p:spTree>
    <p:extLst>
      <p:ext uri="{BB962C8B-B14F-4D97-AF65-F5344CB8AC3E}">
        <p14:creationId xmlns:p14="http://schemas.microsoft.com/office/powerpoint/2010/main" val="5226569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73067FF0-3D5F-A34C-83D5-AF9762C277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0285" y="143219"/>
            <a:ext cx="4263430" cy="5442333"/>
          </a:xfrm>
          <a:prstGeom prst="rect">
            <a:avLst/>
          </a:prstGeom>
        </p:spPr>
      </p:pic>
    </p:spTree>
    <p:extLst>
      <p:ext uri="{BB962C8B-B14F-4D97-AF65-F5344CB8AC3E}">
        <p14:creationId xmlns:p14="http://schemas.microsoft.com/office/powerpoint/2010/main" val="20101037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2770AE33-7F42-994B-9ED8-761E71274C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1261" y="99152"/>
            <a:ext cx="4781478" cy="5651653"/>
          </a:xfrm>
          <a:prstGeom prst="rect">
            <a:avLst/>
          </a:prstGeom>
        </p:spPr>
      </p:pic>
    </p:spTree>
    <p:extLst>
      <p:ext uri="{BB962C8B-B14F-4D97-AF65-F5344CB8AC3E}">
        <p14:creationId xmlns:p14="http://schemas.microsoft.com/office/powerpoint/2010/main" val="5503696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468BF59-4B65-F540-8DB3-C239E220D8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5205" y="187287"/>
            <a:ext cx="2893589" cy="5585552"/>
          </a:xfrm>
          <a:prstGeom prst="rect">
            <a:avLst/>
          </a:prstGeom>
        </p:spPr>
      </p:pic>
    </p:spTree>
    <p:extLst>
      <p:ext uri="{BB962C8B-B14F-4D97-AF65-F5344CB8AC3E}">
        <p14:creationId xmlns:p14="http://schemas.microsoft.com/office/powerpoint/2010/main" val="9271914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03489F0-47E8-934E-AFAD-BCD9ED5362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25489" y="217745"/>
            <a:ext cx="4493021" cy="5540188"/>
          </a:xfrm>
          <a:prstGeom prst="rect">
            <a:avLst/>
          </a:prstGeom>
        </p:spPr>
      </p:pic>
    </p:spTree>
    <p:extLst>
      <p:ext uri="{BB962C8B-B14F-4D97-AF65-F5344CB8AC3E}">
        <p14:creationId xmlns:p14="http://schemas.microsoft.com/office/powerpoint/2010/main" val="5754186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3ED9D65-CBE4-1C4A-8EB9-7D8BFE4750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718" y="161364"/>
            <a:ext cx="7360563" cy="5577570"/>
          </a:xfrm>
          <a:prstGeom prst="rect">
            <a:avLst/>
          </a:prstGeom>
        </p:spPr>
      </p:pic>
    </p:spTree>
    <p:extLst>
      <p:ext uri="{BB962C8B-B14F-4D97-AF65-F5344CB8AC3E}">
        <p14:creationId xmlns:p14="http://schemas.microsoft.com/office/powerpoint/2010/main" val="33556473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79FACF0-E175-B14A-8064-721BC81004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3014" y="99893"/>
            <a:ext cx="4657972" cy="5599905"/>
          </a:xfrm>
          <a:prstGeom prst="rect">
            <a:avLst/>
          </a:prstGeom>
        </p:spPr>
      </p:pic>
    </p:spTree>
    <p:extLst>
      <p:ext uri="{BB962C8B-B14F-4D97-AF65-F5344CB8AC3E}">
        <p14:creationId xmlns:p14="http://schemas.microsoft.com/office/powerpoint/2010/main" val="2307263967"/>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10046</TotalTime>
  <Words>2485</Words>
  <Application>Microsoft Macintosh PowerPoint</Application>
  <PresentationFormat>On-screen Show (4:3)</PresentationFormat>
  <Paragraphs>219</Paragraphs>
  <Slides>166</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166</vt:i4>
      </vt:variant>
    </vt:vector>
  </HeadingPairs>
  <TitlesOfParts>
    <vt:vector size="174" baseType="lpstr">
      <vt:lpstr>American Typewriter</vt:lpstr>
      <vt:lpstr>Apple Chancery</vt:lpstr>
      <vt:lpstr>Arial</vt:lpstr>
      <vt:lpstr>Arial Hebrew Scholar</vt:lpstr>
      <vt:lpstr>Calibri</vt:lpstr>
      <vt:lpstr>Klavika</vt:lpstr>
      <vt:lpstr>Times</vt:lpstr>
      <vt:lpstr>CDM_PPT_Template </vt:lpstr>
      <vt:lpstr> Broadcasting &amp; Telecommunications: Origins, Policies &amp; Law - Part 5 </vt:lpstr>
      <vt:lpstr>Course Evaluations for  Law 424 001 &amp; Law 571 001</vt:lpstr>
      <vt:lpstr>Presentations?</vt:lpstr>
      <vt:lpstr>PowerPoint Presentation</vt:lpstr>
      <vt:lpstr>PowerPoint Presentation</vt:lpstr>
      <vt:lpstr>PowerPoint Presentation</vt:lpstr>
      <vt:lpstr>Course Website</vt:lpstr>
      <vt:lpstr>PowerPoint Presentation</vt:lpstr>
      <vt:lpstr> For full privileges on the website  </vt:lpstr>
      <vt:lpstr>Most everyone should be registered!!!</vt:lpstr>
      <vt:lpstr>Anything &amp; everything can be done via email if you prefer</vt:lpstr>
      <vt:lpstr>Office “Hours”: Ideally Tuesdays after class but am flexible…</vt:lpstr>
      <vt:lpstr> EVALUATION </vt:lpstr>
      <vt:lpstr>Paper Confessional  (or what I learned one winter holiday)</vt:lpstr>
      <vt:lpstr>Group Presentations</vt:lpstr>
      <vt:lpstr>PowerPoint Presentation</vt:lpstr>
      <vt:lpstr>Evaluation Tips</vt:lpstr>
      <vt:lpstr>  LLMCL Students Additional Task    </vt:lpstr>
      <vt:lpstr>Grades (primarily)</vt:lpstr>
      <vt:lpstr>PowerPoint Presentation</vt:lpstr>
      <vt:lpstr>Navigating the Course</vt:lpstr>
      <vt:lpstr>PowerPoint Presentation</vt:lpstr>
      <vt:lpstr>Pause</vt:lpstr>
      <vt:lpstr>PowerPoint Presentation</vt:lpstr>
      <vt:lpstr>PowerPoint Presentation</vt:lpstr>
      <vt:lpstr>Have Sean’s Oscar’s Been Smelted?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an April Fools Joke (I think)</vt:lpstr>
      <vt:lpstr>PowerPoint Presentation</vt:lpstr>
      <vt:lpstr>PowerPoint Presentation</vt:lpstr>
      <vt:lpstr>PowerPoint Presentation</vt:lpstr>
      <vt:lpstr>PowerPoint Presentation</vt:lpstr>
      <vt:lpstr>PowerPoint Presentation</vt:lpstr>
      <vt:lpstr>PowerPoint Presentation</vt:lpstr>
      <vt:lpstr>Pause</vt:lpstr>
      <vt:lpstr>Re-capping</vt:lpstr>
      <vt:lpstr>PowerPoint Presentation</vt:lpstr>
      <vt:lpstr>PowerPoint Presentation</vt:lpstr>
      <vt:lpstr>Powers v. Policy</vt:lpstr>
      <vt:lpstr>PowerPoint Presentation</vt:lpstr>
      <vt:lpstr>PowerPoint Presentation</vt:lpstr>
      <vt:lpstr>PowerPoint Presentation</vt:lpstr>
      <vt:lpstr> Telecommunications Policy PRINCIPLES   </vt:lpstr>
      <vt:lpstr>Why were/are Telecommunications  Services Regulated? </vt:lpstr>
      <vt:lpstr>Telecom Act</vt:lpstr>
      <vt:lpstr> Forbearance </vt:lpstr>
      <vt:lpstr>CRTC Telecom Processes</vt:lpstr>
      <vt:lpstr> Telecom Act: Policy Powers </vt:lpstr>
      <vt:lpstr>Policy parameters of  telecom regulation</vt:lpstr>
      <vt:lpstr>PowerPoint Presentation</vt:lpstr>
      <vt:lpstr>PowerPoint Presentation</vt:lpstr>
      <vt:lpstr>PowerPoint Presentation</vt:lpstr>
      <vt:lpstr>What is Net Neutrality?</vt:lpstr>
      <vt:lpstr>Leading to net neutrality (Canadian style)  Telecommunications Act S. 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Currently</vt:lpstr>
      <vt:lpstr>PowerPoint Presentation</vt:lpstr>
      <vt:lpstr>Proposed: CTV v. CRTC [1982] 1 S.C.R. 530 insurance?</vt:lpstr>
      <vt:lpstr>Appeal provisions untouched meaning standard of correctness in administrative law review per Vavilov.</vt:lpstr>
      <vt:lpstr> A MATTER OF PERSPECTIVE</vt:lpstr>
      <vt:lpstr>Prof. Kingsfield on Communications Law ???</vt:lpstr>
      <vt:lpstr>PowerPoint Presentation</vt:lpstr>
      <vt:lpstr>Conclusion</vt:lpstr>
      <vt:lpstr>PowerPoint Presentation</vt:lpstr>
      <vt:lpstr>PowerPoint Presentation</vt:lpstr>
      <vt:lpstr>  Always include a cat picture</vt:lpstr>
      <vt:lpstr>PowerPoint Presentation</vt:lpstr>
      <vt:lpstr>PowerPoint Presentation</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901</cp:revision>
  <cp:lastPrinted>2013-12-30T23:16:45Z</cp:lastPrinted>
  <dcterms:created xsi:type="dcterms:W3CDTF">2013-02-08T08:35:59Z</dcterms:created>
  <dcterms:modified xsi:type="dcterms:W3CDTF">2022-04-12T06:05:00Z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13598618</vt:lpwstr>
  </property>
  <property fmtid="{D5CDD505-2E9C-101B-9397-08002B2CF9AE}" name="NXPowerLiteSettings" pid="3">
    <vt:lpwstr>C700052003A000</vt:lpwstr>
  </property>
  <property fmtid="{D5CDD505-2E9C-101B-9397-08002B2CF9AE}" name="NXPowerLiteVersion" pid="4">
    <vt:lpwstr>D8.0.8</vt:lpwstr>
  </property>
</Properties>
</file>