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0"/>
  </p:notesMasterIdLst>
  <p:sldIdLst>
    <p:sldId id="577" r:id="rId2"/>
    <p:sldId id="3552" r:id="rId3"/>
    <p:sldId id="481" r:id="rId4"/>
    <p:sldId id="1084" r:id="rId5"/>
    <p:sldId id="2331" r:id="rId6"/>
    <p:sldId id="3554" r:id="rId7"/>
    <p:sldId id="3558" r:id="rId8"/>
    <p:sldId id="487" r:id="rId9"/>
    <p:sldId id="567" r:id="rId10"/>
    <p:sldId id="3559" r:id="rId11"/>
    <p:sldId id="3564" r:id="rId12"/>
    <p:sldId id="5236" r:id="rId13"/>
    <p:sldId id="5244" r:id="rId14"/>
    <p:sldId id="5242" r:id="rId15"/>
    <p:sldId id="5243" r:id="rId16"/>
    <p:sldId id="3560" r:id="rId17"/>
    <p:sldId id="3549" r:id="rId18"/>
    <p:sldId id="3561" r:id="rId19"/>
    <p:sldId id="5245" r:id="rId20"/>
    <p:sldId id="5246" r:id="rId21"/>
    <p:sldId id="3565" r:id="rId22"/>
    <p:sldId id="1086" r:id="rId23"/>
    <p:sldId id="2337" r:id="rId24"/>
    <p:sldId id="3539" r:id="rId25"/>
    <p:sldId id="3566" r:id="rId26"/>
    <p:sldId id="1155" r:id="rId27"/>
    <p:sldId id="1245" r:id="rId28"/>
    <p:sldId id="2338" r:id="rId29"/>
    <p:sldId id="1246" r:id="rId30"/>
    <p:sldId id="2333" r:id="rId31"/>
    <p:sldId id="5247" r:id="rId32"/>
    <p:sldId id="5248" r:id="rId33"/>
    <p:sldId id="1081" r:id="rId34"/>
    <p:sldId id="5237" r:id="rId35"/>
    <p:sldId id="5238" r:id="rId36"/>
    <p:sldId id="5239" r:id="rId37"/>
    <p:sldId id="5240" r:id="rId38"/>
    <p:sldId id="5241" r:id="rId39"/>
    <p:sldId id="5225" r:id="rId40"/>
    <p:sldId id="5226" r:id="rId41"/>
    <p:sldId id="5227" r:id="rId42"/>
    <p:sldId id="5228" r:id="rId43"/>
    <p:sldId id="5232" r:id="rId44"/>
    <p:sldId id="5229" r:id="rId45"/>
    <p:sldId id="5230" r:id="rId46"/>
    <p:sldId id="5231" r:id="rId47"/>
    <p:sldId id="5233" r:id="rId48"/>
    <p:sldId id="5234" r:id="rId49"/>
    <p:sldId id="5235" r:id="rId50"/>
    <p:sldId id="5249" r:id="rId51"/>
    <p:sldId id="5250" r:id="rId52"/>
    <p:sldId id="1080" r:id="rId53"/>
    <p:sldId id="3210" r:id="rId54"/>
    <p:sldId id="2320" r:id="rId55"/>
    <p:sldId id="3193" r:id="rId56"/>
    <p:sldId id="3206" r:id="rId57"/>
    <p:sldId id="2317" r:id="rId58"/>
    <p:sldId id="2318" r:id="rId59"/>
    <p:sldId id="1085" r:id="rId60"/>
    <p:sldId id="2332" r:id="rId61"/>
    <p:sldId id="1248" r:id="rId62"/>
    <p:sldId id="1249" r:id="rId63"/>
    <p:sldId id="1250" r:id="rId64"/>
    <p:sldId id="1253" r:id="rId65"/>
    <p:sldId id="1254" r:id="rId66"/>
    <p:sldId id="3567" r:id="rId67"/>
    <p:sldId id="620" r:id="rId68"/>
    <p:sldId id="3537" r:id="rId69"/>
    <p:sldId id="2912" r:id="rId70"/>
    <p:sldId id="3541" r:id="rId71"/>
    <p:sldId id="3542" r:id="rId72"/>
    <p:sldId id="3543" r:id="rId73"/>
    <p:sldId id="5222" r:id="rId74"/>
    <p:sldId id="4256" r:id="rId75"/>
    <p:sldId id="3553" r:id="rId76"/>
    <p:sldId id="3544" r:id="rId77"/>
    <p:sldId id="3546" r:id="rId78"/>
    <p:sldId id="2345" r:id="rId79"/>
    <p:sldId id="5251" r:id="rId80"/>
    <p:sldId id="5252" r:id="rId81"/>
    <p:sldId id="2346" r:id="rId82"/>
    <p:sldId id="1125" r:id="rId83"/>
    <p:sldId id="1127" r:id="rId84"/>
    <p:sldId id="2339" r:id="rId85"/>
    <p:sldId id="2540" r:id="rId86"/>
    <p:sldId id="441" r:id="rId87"/>
    <p:sldId id="2911" r:id="rId88"/>
    <p:sldId id="3556" r:id="rId89"/>
    <p:sldId id="1172" r:id="rId90"/>
    <p:sldId id="1292" r:id="rId91"/>
    <p:sldId id="1295" r:id="rId92"/>
    <p:sldId id="1137" r:id="rId93"/>
    <p:sldId id="1142" r:id="rId94"/>
    <p:sldId id="1144" r:id="rId95"/>
    <p:sldId id="1203" r:id="rId96"/>
    <p:sldId id="1293" r:id="rId97"/>
    <p:sldId id="5223" r:id="rId98"/>
    <p:sldId id="595" r:id="rId99"/>
    <p:sldId id="5224" r:id="rId100"/>
    <p:sldId id="1173" r:id="rId101"/>
    <p:sldId id="1177" r:id="rId102"/>
    <p:sldId id="1082" r:id="rId103"/>
    <p:sldId id="822" r:id="rId104"/>
    <p:sldId id="2009" r:id="rId105"/>
    <p:sldId id="2539" r:id="rId106"/>
    <p:sldId id="823" r:id="rId107"/>
    <p:sldId id="2125" r:id="rId108"/>
    <p:sldId id="824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394"/>
  </p:normalViewPr>
  <p:slideViewPr>
    <p:cSldViewPr snapToGrid="0" snapToObjects="1">
      <p:cViewPr varScale="1">
        <p:scale>
          <a:sx n="146" d="100"/>
          <a:sy n="146" d="100"/>
        </p:scale>
        <p:origin x="1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43DED-E70C-3E4A-94E7-E4A33D16A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17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DA9B-A4FC-2A41-AE4D-737D8F57035E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jon_festinger@thecdm.ca" TargetMode="External"/><Relationship Id="rId4" Type="http://schemas.openxmlformats.org/officeDocument/2006/relationships/hyperlink" Target="http://commlaw.allard.ub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 ?><Relationships xmlns="http://schemas.openxmlformats.org/package/2006/relationships"><Relationship Id="rId2" Target="../media/image7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4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 ?><Relationships xmlns="http://schemas.openxmlformats.org/package/2006/relationships"><Relationship Id="rId2" Target="../media/image5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2" Target="../media/image6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69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2.jpg" Type="http://schemas.openxmlformats.org/officeDocument/2006/relationships/image"/><Relationship Id="rId4" Target="../media/image11.jpg" Type="http://schemas.openxmlformats.org/officeDocument/2006/relationships/image"/></Relationships>
</file>

<file path=ppt/slides/_rels/slide70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1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2.xml.rels><?xml version="1.0" encoding="UTF-8" standalone="yes" ?><Relationships xmlns="http://schemas.openxmlformats.org/package/2006/relationships"><Relationship Id="rId2" Target="../media/image6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73.xml.rels><?xml version="1.0" encoding="UTF-8" standalone="yes" ?><Relationships xmlns="http://schemas.openxmlformats.org/package/2006/relationships"><Relationship Id="rId2" Target="../media/image6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4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 ?><Relationships xmlns="http://schemas.openxmlformats.org/package/2006/relationships"><Relationship Id="rId2" Target="../media/image68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6.xml.rels><?xml version="1.0" encoding="UTF-8" standalone="yes" ?><Relationships xmlns="http://schemas.openxmlformats.org/package/2006/relationships"><Relationship Id="rId2" Target="../media/image7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 ?><Relationships xmlns="http://schemas.openxmlformats.org/package/2006/relationships"><Relationship Id="rId2" Target="../media/image75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6"/>
            <a:ext cx="8646081" cy="2048933"/>
          </a:xfrm>
        </p:spPr>
        <p:txBody>
          <a:bodyPr>
            <a:noAutofit/>
          </a:bodyPr>
          <a:lstStyle/>
          <a:p>
            <a:pPr algn="ctr"/>
            <a:br>
              <a:rPr lang="en-US" sz="4800" b="1" dirty="0">
                <a:solidFill>
                  <a:srgbClr val="FFFF00"/>
                </a:solidFill>
                <a:cs typeface="OCR A Std"/>
              </a:rPr>
            </a:br>
            <a:br>
              <a:rPr lang="en-US" sz="4800" b="1" dirty="0">
                <a:solidFill>
                  <a:srgbClr val="FFFF00"/>
                </a:solidFill>
                <a:cs typeface="OCR A Std"/>
              </a:rPr>
            </a:br>
            <a:r>
              <a:rPr lang="en-US" sz="4800" b="1" dirty="0">
                <a:solidFill>
                  <a:srgbClr val="FFFF00"/>
                </a:solidFill>
                <a:cs typeface="OCR A Std"/>
              </a:rPr>
              <a:t>Communications Law</a:t>
            </a:r>
            <a:r>
              <a:rPr lang="en-US" sz="4800" b="1" dirty="0">
                <a:solidFill>
                  <a:srgbClr val="FF0000"/>
                </a:solidFill>
                <a:cs typeface="OCR A Std"/>
              </a:rPr>
              <a:t>: </a:t>
            </a:r>
            <a:r>
              <a:rPr lang="en-US" sz="4800" b="1" dirty="0">
                <a:solidFill>
                  <a:srgbClr val="FFFF00"/>
                </a:solidFill>
                <a:cs typeface="OCR A Std"/>
              </a:rPr>
              <a:t> </a:t>
            </a:r>
            <a:r>
              <a:rPr lang="en-US" sz="4800" b="1" dirty="0">
                <a:solidFill>
                  <a:schemeClr val="bg1"/>
                </a:solidFill>
                <a:cs typeface="OCR A Std"/>
              </a:rPr>
              <a:t>Introducing the Course </a:t>
            </a:r>
            <a:br>
              <a:rPr lang="en-US" sz="4800" b="1" dirty="0">
                <a:solidFill>
                  <a:schemeClr val="bg1"/>
                </a:solidFill>
                <a:cs typeface="OCR A Std"/>
              </a:rPr>
            </a:br>
            <a:br>
              <a:rPr lang="en-US" sz="4800" b="1" dirty="0">
                <a:solidFill>
                  <a:srgbClr val="3366FF"/>
                </a:solidFill>
                <a:cs typeface="OCR A Std"/>
              </a:rPr>
            </a:br>
            <a:endParaRPr lang="en-US" sz="4800" b="1" dirty="0">
              <a:solidFill>
                <a:srgbClr val="3366FF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2201333"/>
            <a:ext cx="8646081" cy="3897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CCFFCC"/>
                </a:solidFill>
                <a:cs typeface="Lucida Console"/>
              </a:rPr>
              <a:t>Talk 1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CFFCC"/>
                </a:solidFill>
                <a:cs typeface="Lucida Console"/>
              </a:rPr>
              <a:t>LAW 424 001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CFFCC"/>
                </a:solidFill>
                <a:cs typeface="Lucida Console"/>
              </a:rPr>
              <a:t>Communications Law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CFFCC"/>
                </a:solidFill>
                <a:cs typeface="Lucida Console"/>
              </a:rPr>
              <a:t>Allard School of Law, UBC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CFFCC"/>
                </a:solidFill>
                <a:cs typeface="Lucida Console"/>
              </a:rPr>
              <a:t>Spring, 2022</a:t>
            </a:r>
            <a:endParaRPr lang="en-US" sz="2200" b="1" dirty="0">
              <a:solidFill>
                <a:schemeClr val="bg1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FFFFFF"/>
                </a:solidFill>
                <a:latin typeface="+mn-lt"/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FFFFFF"/>
                </a:solidFill>
                <a:latin typeface="+mn-lt"/>
                <a:cs typeface="Lucida Console"/>
              </a:rPr>
              <a:t>Whiteboard Law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latin typeface="+mn-lt"/>
                <a:cs typeface="Lucida Console"/>
                <a:hlinkClick r:id="rId4"/>
              </a:rPr>
              <a:t>http://commlaw.allard.ubc</a:t>
            </a:r>
            <a:r>
              <a:rPr lang="en-US" sz="1600" dirty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+mn-lt"/>
                <a:cs typeface="Lucida Console"/>
              </a:rPr>
              <a:t>@</a:t>
            </a:r>
            <a:r>
              <a:rPr lang="en-US" sz="1600" dirty="0" err="1">
                <a:solidFill>
                  <a:srgbClr val="FFFFFF"/>
                </a:solidFill>
                <a:latin typeface="+mn-lt"/>
                <a:cs typeface="Lucida Console"/>
              </a:rPr>
              <a:t>jonfestinger</a:t>
            </a:r>
            <a:endParaRPr lang="en-US" sz="1600" dirty="0">
              <a:solidFill>
                <a:srgbClr val="FFFFFF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latin typeface="+mn-lt"/>
                <a:cs typeface="Lucida Console"/>
                <a:hlinkClick r:id="rId5"/>
              </a:rPr>
              <a:t>jon_festinger@thecdm.ca</a:t>
            </a:r>
            <a:endParaRPr lang="en-US" sz="1600" dirty="0">
              <a:solidFill>
                <a:srgbClr val="FFFF00"/>
              </a:solidFill>
              <a:latin typeface="+mn-lt"/>
              <a:cs typeface="Lucida Console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JF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6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monitor, front, water&#10;&#10;Description automatically generated">
            <a:extLst>
              <a:ext uri="{FF2B5EF4-FFF2-40B4-BE49-F238E27FC236}">
                <a16:creationId xmlns:a16="http://schemas.microsoft.com/office/drawing/2014/main" id="{37452D2B-60A3-5341-AF76-5269794C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" y="895350"/>
            <a:ext cx="7473696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99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5122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608" y="0"/>
            <a:ext cx="6130191" cy="1550576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13948795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867" y="1684867"/>
            <a:ext cx="8844993" cy="4041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i="1" dirty="0">
                <a:solidFill>
                  <a:srgbClr val="FF0000"/>
                </a:solidFill>
              </a:rPr>
              <a:t>“</a:t>
            </a:r>
            <a:r>
              <a:rPr lang="en-CA" sz="4400" i="1" dirty="0">
                <a:solidFill>
                  <a:schemeClr val="bg1"/>
                </a:solidFill>
              </a:rPr>
              <a:t>Mapping Communications Law </a:t>
            </a:r>
            <a:r>
              <a:rPr lang="en-CA" sz="4400" i="1" dirty="0">
                <a:solidFill>
                  <a:srgbClr val="FFFF00"/>
                </a:solidFill>
              </a:rPr>
              <a:t>1</a:t>
            </a:r>
            <a:r>
              <a:rPr lang="en-CA" sz="4400" i="1" dirty="0">
                <a:solidFill>
                  <a:srgbClr val="FF0000"/>
                </a:solidFill>
              </a:rPr>
              <a:t>.</a:t>
            </a:r>
            <a:r>
              <a:rPr lang="en-CA" sz="4400" i="1" dirty="0">
                <a:solidFill>
                  <a:srgbClr val="FFFF00"/>
                </a:solidFill>
              </a:rPr>
              <a:t>0 </a:t>
            </a:r>
          </a:p>
          <a:p>
            <a:pPr marL="0" indent="0" algn="ctr">
              <a:buNone/>
            </a:pPr>
            <a:r>
              <a:rPr lang="en-CA" sz="4400" i="1" dirty="0">
                <a:solidFill>
                  <a:srgbClr val="FF0000"/>
                </a:solidFill>
              </a:rPr>
              <a:t>&amp;</a:t>
            </a:r>
            <a:r>
              <a:rPr lang="en-CA" sz="4400" i="1" dirty="0">
                <a:solidFill>
                  <a:schemeClr val="bg1"/>
                </a:solidFill>
              </a:rPr>
              <a:t> </a:t>
            </a:r>
            <a:r>
              <a:rPr lang="en-CA" sz="4400" i="1" dirty="0">
                <a:solidFill>
                  <a:srgbClr val="FFFF00"/>
                </a:solidFill>
              </a:rPr>
              <a:t>2</a:t>
            </a:r>
            <a:r>
              <a:rPr lang="en-CA" sz="4400" i="1" dirty="0">
                <a:solidFill>
                  <a:srgbClr val="FF0000"/>
                </a:solidFill>
              </a:rPr>
              <a:t>.</a:t>
            </a:r>
            <a:r>
              <a:rPr lang="en-CA" sz="4400" i="1" dirty="0">
                <a:solidFill>
                  <a:srgbClr val="FFFF00"/>
                </a:solidFill>
              </a:rPr>
              <a:t>0</a:t>
            </a:r>
            <a:r>
              <a:rPr lang="en-CA" sz="4400" i="1" dirty="0">
                <a:solidFill>
                  <a:srgbClr val="FF0000"/>
                </a:solidFill>
              </a:rPr>
              <a:t>:</a:t>
            </a:r>
            <a:r>
              <a:rPr lang="en-CA" sz="4400" i="1" dirty="0">
                <a:solidFill>
                  <a:schemeClr val="bg1"/>
                </a:solidFill>
              </a:rPr>
              <a:t> A Topology</a:t>
            </a:r>
            <a:r>
              <a:rPr lang="en-CA" sz="4400" i="1" dirty="0">
                <a:solidFill>
                  <a:srgbClr val="FF0000"/>
                </a:solidFill>
              </a:rPr>
              <a:t>”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424FF-7359-7145-9F88-594A099E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315" y="3778233"/>
            <a:ext cx="3417369" cy="19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79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3" y="326593"/>
            <a:ext cx="8990077" cy="10160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A MATTER OF PERSPECTIVE</a:t>
            </a:r>
          </a:p>
        </p:txBody>
      </p:sp>
      <p:pic>
        <p:nvPicPr>
          <p:cNvPr id="4" name="Content Placeholder 3" descr="691px-M&amp;M's_Plain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r="-745" b="3814"/>
          <a:stretch/>
        </p:blipFill>
        <p:spPr>
          <a:xfrm>
            <a:off x="5467077" y="2234088"/>
            <a:ext cx="3676923" cy="3017934"/>
          </a:xfrm>
        </p:spPr>
      </p:pic>
      <p:pic>
        <p:nvPicPr>
          <p:cNvPr id="5" name="Content Placeholder 3" descr="800px-Smarties-UK-Candi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712"/>
          <a:stretch/>
        </p:blipFill>
        <p:spPr>
          <a:xfrm>
            <a:off x="0" y="2925334"/>
            <a:ext cx="5467078" cy="23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163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Conclusion</a:t>
            </a:r>
          </a:p>
        </p:txBody>
      </p:sp>
      <p:pic>
        <p:nvPicPr>
          <p:cNvPr id="4" name="Content Placeholder 3" descr="Thank-you-word-cloud.jpg">
            <a:extLst>
              <a:ext uri="{FF2B5EF4-FFF2-40B4-BE49-F238E27FC236}">
                <a16:creationId xmlns:a16="http://schemas.microsoft.com/office/drawing/2014/main" id="{AA4C595C-307A-F344-A4B9-6084255B67A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>
          <a:xfrm>
            <a:off x="621259" y="1473200"/>
            <a:ext cx="8220570" cy="4391025"/>
          </a:xfrm>
        </p:spPr>
      </p:pic>
    </p:spTree>
    <p:extLst>
      <p:ext uri="{BB962C8B-B14F-4D97-AF65-F5344CB8AC3E}">
        <p14:creationId xmlns:p14="http://schemas.microsoft.com/office/powerpoint/2010/main" val="26760707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6" y="593766"/>
            <a:ext cx="8229600" cy="532237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SEE YOU NEXT WEEK</a:t>
            </a:r>
            <a:r>
              <a:rPr lang="en-US" sz="104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398089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21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26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6553-FF32-4E4D-A6A8-1FD3BE16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83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Favorite TV Show</a:t>
            </a:r>
            <a:r>
              <a:rPr lang="en-US" sz="4400" dirty="0">
                <a:solidFill>
                  <a:srgbClr val="FFFF00"/>
                </a:solidFill>
              </a:rPr>
              <a:t>?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(</a:t>
            </a:r>
            <a:r>
              <a:rPr lang="en-US" sz="4400" dirty="0">
                <a:solidFill>
                  <a:srgbClr val="FFFF00"/>
                </a:solidFill>
              </a:rPr>
              <a:t>not exactly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0B1ED-9416-4941-A3A1-976A6E821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30" y="1439940"/>
            <a:ext cx="3274540" cy="42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8D03E0-57E7-084B-BDFF-8C435CF53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296091"/>
            <a:ext cx="357632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medal&#10;&#10;Description automatically generated with medium confidence">
            <a:extLst>
              <a:ext uri="{FF2B5EF4-FFF2-40B4-BE49-F238E27FC236}">
                <a16:creationId xmlns:a16="http://schemas.microsoft.com/office/drawing/2014/main" id="{EEE9233A-085F-B147-AA4E-CA966207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347" y="174171"/>
            <a:ext cx="4315306" cy="55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5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1E7465-62E0-664E-827B-B993B32FF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9050"/>
            <a:ext cx="7620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3868A7-E024-1D46-86F8-5267B615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18" y="254000"/>
            <a:ext cx="3651564" cy="54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8796"/>
            <a:ext cx="8229600" cy="417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</a:rPr>
              <a:t>Now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90-0CBB-5440-A6A1-DBFBFA5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Please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 please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65A4-4843-3541-A8D1-F08179762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66648"/>
            <a:ext cx="8229600" cy="455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By next week email me a short bio of yourself referencing: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Anything at all you want to say about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Your academic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Interests outside of law you wish to mention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you would like to get out of </a:t>
            </a:r>
            <a:r>
              <a:rPr lang="en-US" sz="3200" i="1" dirty="0">
                <a:solidFill>
                  <a:schemeClr val="bg1"/>
                </a:solidFill>
              </a:rPr>
              <a:t>Communications Law  </a:t>
            </a:r>
            <a:r>
              <a:rPr lang="en-US" sz="3200" dirty="0">
                <a:solidFill>
                  <a:schemeClr val="bg1"/>
                </a:solidFill>
              </a:rPr>
              <a:t>specifically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Comments on evaluation &amp; delivery schemes </a:t>
            </a:r>
          </a:p>
        </p:txBody>
      </p:sp>
    </p:spTree>
    <p:extLst>
      <p:ext uri="{BB962C8B-B14F-4D97-AF65-F5344CB8AC3E}">
        <p14:creationId xmlns:p14="http://schemas.microsoft.com/office/powerpoint/2010/main" val="3301911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BB10-F45D-2A4F-8EC7-1B1C768F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FF00"/>
                </a:solidFill>
              </a:rPr>
              <a:t> Don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FF00"/>
                </a:solidFill>
              </a:rPr>
              <a:t>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560676" cy="431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Name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Year of law school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From Allard or Exchange or Visiting or LLMCL (&amp; from where if not Allard)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rgbClr val="FFFF00"/>
                </a:solidFill>
                <a:latin typeface="+mn-lt"/>
              </a:rPr>
              <a:t>Favorite Television Program – includes streaming services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(current or all-time)</a:t>
            </a:r>
          </a:p>
        </p:txBody>
      </p:sp>
    </p:spTree>
    <p:extLst>
      <p:ext uri="{BB962C8B-B14F-4D97-AF65-F5344CB8AC3E}">
        <p14:creationId xmlns:p14="http://schemas.microsoft.com/office/powerpoint/2010/main" val="969185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0"/>
            <a:ext cx="8182302" cy="155057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38411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28CC-7668-134F-A957-3DF5A811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Permission to Record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F9E97-B9C9-7542-A565-EA2888C4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30" y="1865376"/>
            <a:ext cx="490454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4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2951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801"/>
            <a:ext cx="9143998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Current </a:t>
            </a:r>
            <a:r>
              <a:rPr lang="en-US" sz="5400" b="1" dirty="0">
                <a:solidFill>
                  <a:srgbClr val="92D050"/>
                </a:solidFill>
                <a:latin typeface="+mn-lt"/>
              </a:rPr>
              <a:t>V3 </a:t>
            </a:r>
            <a:r>
              <a:rPr lang="en-US" sz="5400" b="1" dirty="0">
                <a:solidFill>
                  <a:srgbClr val="FFFF00"/>
                </a:solidFill>
                <a:latin typeface="+mn-lt"/>
              </a:rPr>
              <a:t>Course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4760" y="1064801"/>
            <a:ext cx="8469240" cy="466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https://</a:t>
            </a:r>
            <a:r>
              <a:rPr lang="en-US" sz="4800" dirty="0" err="1">
                <a:solidFill>
                  <a:schemeClr val="bg1"/>
                </a:solidFill>
                <a:latin typeface="+mn-lt"/>
              </a:rPr>
              <a:t>commlaw.allard.ubc.ca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A37853D8-8EE8-FD4A-9313-A6397A88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0" y="1853225"/>
            <a:ext cx="4884240" cy="403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801204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+mn-lt"/>
              </a:rPr>
              <a:t>Initial</a:t>
            </a:r>
            <a:r>
              <a:rPr lang="en-US" sz="5400" b="1" dirty="0">
                <a:solidFill>
                  <a:srgbClr val="FFFF00"/>
                </a:solidFill>
                <a:latin typeface="+mn-lt"/>
              </a:rPr>
              <a:t> Course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4760" y="1408134"/>
            <a:ext cx="8469240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http://</a:t>
            </a:r>
            <a:r>
              <a:rPr lang="en-US" sz="4800" dirty="0" err="1">
                <a:solidFill>
                  <a:schemeClr val="bg1"/>
                </a:solidFill>
                <a:latin typeface="+mn-lt"/>
              </a:rPr>
              <a:t>commlaw.allard.ubc.ca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FB3C3-2085-7342-8878-74427F4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18" y="2244436"/>
            <a:ext cx="3497363" cy="34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8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EE7D-0163-A043-A052-E5EFC53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64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92D050"/>
                </a:solidFill>
              </a:rPr>
              <a:t>V2</a:t>
            </a:r>
            <a:r>
              <a:rPr lang="en-US" sz="4400" b="1" dirty="0">
                <a:solidFill>
                  <a:srgbClr val="FFFF00"/>
                </a:solidFill>
              </a:rPr>
              <a:t> Course Website </a:t>
            </a:r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>
                <a:solidFill>
                  <a:schemeClr val="bg1"/>
                </a:solidFill>
              </a:rPr>
              <a:t>Spaces</a:t>
            </a:r>
            <a:r>
              <a:rPr lang="en-US" sz="4400" b="1" dirty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CFD484-BCED-0149-A9C2-6D922D38A7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178349" y="2091557"/>
            <a:ext cx="4787301" cy="37186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FED8E0-C28A-5C40-B7C5-AE94E9E0B489}"/>
              </a:ext>
            </a:extLst>
          </p:cNvPr>
          <p:cNvSpPr txBox="1"/>
          <p:nvPr/>
        </p:nvSpPr>
        <p:spPr>
          <a:xfrm>
            <a:off x="561414" y="1380650"/>
            <a:ext cx="8021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</a:t>
            </a:r>
            <a:r>
              <a:rPr lang="en-US" sz="2800" dirty="0" err="1">
                <a:solidFill>
                  <a:schemeClr val="bg1"/>
                </a:solidFill>
              </a:rPr>
              <a:t>allard.coursespaces.ubc.ca</a:t>
            </a:r>
            <a:r>
              <a:rPr lang="en-US" sz="2800" dirty="0">
                <a:solidFill>
                  <a:schemeClr val="bg1"/>
                </a:solidFill>
              </a:rPr>
              <a:t>/LAW-424-001/</a:t>
            </a:r>
          </a:p>
        </p:txBody>
      </p:sp>
    </p:spTree>
    <p:extLst>
      <p:ext uri="{BB962C8B-B14F-4D97-AF65-F5344CB8AC3E}">
        <p14:creationId xmlns:p14="http://schemas.microsoft.com/office/powerpoint/2010/main" val="3309337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642"/>
            <a:ext cx="91440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Living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”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 Syllabus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BAEF117F-3D5D-3C45-9DDC-98BF27E0645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693500" y="1408113"/>
            <a:ext cx="3757000" cy="4318000"/>
          </a:xfrm>
        </p:spPr>
      </p:pic>
    </p:spTree>
    <p:extLst>
      <p:ext uri="{BB962C8B-B14F-4D97-AF65-F5344CB8AC3E}">
        <p14:creationId xmlns:p14="http://schemas.microsoft.com/office/powerpoint/2010/main" val="420386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4833"/>
          </a:xfrm>
        </p:spPr>
        <p:txBody>
          <a:bodyPr>
            <a:noAutofit/>
          </a:bodyPr>
          <a:lstStyle/>
          <a:p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94833"/>
            <a:ext cx="8686800" cy="50070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1. Please create an account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using your CWL.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2. Once you create an account and sign in at </a:t>
            </a:r>
            <a:r>
              <a:rPr lang="en-CA" sz="3200" dirty="0">
                <a:solidFill>
                  <a:schemeClr val="bg1"/>
                </a:solidFill>
                <a:latin typeface="+mn-lt"/>
                <a:hlinkClick r:id="rId2"/>
              </a:rPr>
              <a:t>http://cms.ubc.ca/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 you can click your name in the top right. Half way down the following page will be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3. Send me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jfestinger@telus.net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or at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jon@fblawstrategy.com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3200" dirty="0">
                <a:solidFill>
                  <a:schemeClr val="bg1"/>
                </a:solidFill>
                <a:latin typeface="+mn-lt"/>
              </a:rPr>
              <a:t>4. Then, I will invite you to participate with authoring privileges via your </a:t>
            </a:r>
            <a:r>
              <a:rPr lang="en-CA" sz="3200" dirty="0" err="1">
                <a:solidFill>
                  <a:schemeClr val="bg1"/>
                </a:solidFill>
                <a:latin typeface="+mn-lt"/>
              </a:rPr>
              <a:t>WordPress</a:t>
            </a:r>
            <a:r>
              <a:rPr lang="en-CA" sz="3200" dirty="0">
                <a:solidFill>
                  <a:schemeClr val="bg1"/>
                </a:solidFill>
                <a:latin typeface="+mn-lt"/>
              </a:rPr>
              <a:t> email address.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5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50" y="18693"/>
            <a:ext cx="7795549" cy="96161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+mn-lt"/>
              </a:rPr>
              <a:t>Why post</a:t>
            </a:r>
            <a:r>
              <a:rPr lang="en-US" sz="6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0829"/>
            <a:ext cx="8686800" cy="47371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Engaging and engaging others is the key.</a:t>
            </a: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Because you don’t love speaking up in class.</a:t>
            </a: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Because you just saw something and you’ll never remember it unless you post it now.</a:t>
            </a: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+mn-lt"/>
                <a:cs typeface="Lucida Console"/>
              </a:rPr>
              <a:t>If you      : 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Lucida Console"/>
              </a:rPr>
              <a:t>#</a:t>
            </a:r>
            <a:r>
              <a:rPr lang="en-US" sz="4000" dirty="0" err="1">
                <a:solidFill>
                  <a:srgbClr val="FFFF00"/>
                </a:solidFill>
                <a:latin typeface="+mn-lt"/>
                <a:cs typeface="Lucida Console"/>
              </a:rPr>
              <a:t>allardcomm</a:t>
            </a:r>
            <a:r>
              <a:rPr lang="en-US" sz="4000" dirty="0">
                <a:solidFill>
                  <a:srgbClr val="FFFF00"/>
                </a:solidFill>
                <a:latin typeface="+mn-lt"/>
                <a:cs typeface="Lucida Console"/>
              </a:rPr>
              <a:t> </a:t>
            </a:r>
          </a:p>
        </p:txBody>
      </p:sp>
      <p:pic>
        <p:nvPicPr>
          <p:cNvPr id="7" name="Picture 6" descr="Twitter_Logo_White_On_Blu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602" y="5008571"/>
            <a:ext cx="612725" cy="6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1504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Anything </a:t>
            </a:r>
            <a:r>
              <a:rPr lang="en-US" sz="4400" b="1" dirty="0">
                <a:solidFill>
                  <a:schemeClr val="bg1"/>
                </a:solidFill>
              </a:rPr>
              <a:t>&amp;</a:t>
            </a:r>
            <a:r>
              <a:rPr lang="en-US" sz="4400" b="1" dirty="0">
                <a:solidFill>
                  <a:srgbClr val="FFFF00"/>
                </a:solidFill>
              </a:rPr>
              <a:t> everything </a:t>
            </a:r>
            <a:r>
              <a:rPr lang="en-US" sz="4400" b="1" dirty="0">
                <a:solidFill>
                  <a:srgbClr val="92D050"/>
                </a:solidFill>
              </a:rPr>
              <a:t>can be done via email</a:t>
            </a:r>
            <a:r>
              <a:rPr lang="en-US" sz="4400" b="1" dirty="0">
                <a:solidFill>
                  <a:srgbClr val="FFFF00"/>
                </a:solidFill>
              </a:rPr>
              <a:t> if you prefer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26" y="2066307"/>
            <a:ext cx="5415147" cy="3384467"/>
          </a:xfrm>
        </p:spPr>
      </p:pic>
    </p:spTree>
    <p:extLst>
      <p:ext uri="{BB962C8B-B14F-4D97-AF65-F5344CB8AC3E}">
        <p14:creationId xmlns:p14="http://schemas.microsoft.com/office/powerpoint/2010/main" val="4252082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0D068D-389A-5245-81AA-A8D42363E05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65513" y="2622434"/>
            <a:ext cx="8296102" cy="806566"/>
          </a:xfrm>
        </p:spPr>
      </p:pic>
    </p:spTree>
    <p:extLst>
      <p:ext uri="{BB962C8B-B14F-4D97-AF65-F5344CB8AC3E}">
        <p14:creationId xmlns:p14="http://schemas.microsoft.com/office/powerpoint/2010/main" val="331173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326593"/>
            <a:ext cx="9107422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</a:rPr>
              <a:t>Website issues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…</a:t>
            </a:r>
          </a:p>
        </p:txBody>
      </p:sp>
      <p:pic>
        <p:nvPicPr>
          <p:cNvPr id="4" name="Content Placeholder 3" descr="Screen Shot 2015-09-15 at 10.50.59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b="-352"/>
          <a:stretch/>
        </p:blipFill>
        <p:spPr>
          <a:xfrm>
            <a:off x="18287" y="2042170"/>
            <a:ext cx="9107423" cy="2848740"/>
          </a:xfrm>
        </p:spPr>
      </p:pic>
    </p:spTree>
    <p:extLst>
      <p:ext uri="{BB962C8B-B14F-4D97-AF65-F5344CB8AC3E}">
        <p14:creationId xmlns:p14="http://schemas.microsoft.com/office/powerpoint/2010/main" val="293708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 and thirty minutes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72861CD-0A6E-C14B-93F1-7B05FD96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08" y="2006600"/>
            <a:ext cx="2708184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D24F-62D7-2346-BAF6-3A1BFF3140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386013"/>
            <a:ext cx="8229600" cy="334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No </a:t>
            </a:r>
            <a:r>
              <a:rPr lang="en-US" sz="4000" dirty="0">
                <a:solidFill>
                  <a:srgbClr val="FF0000"/>
                </a:solidFill>
              </a:rPr>
              <a:t>“</a:t>
            </a:r>
            <a:r>
              <a:rPr lang="en-US" sz="4000" dirty="0">
                <a:solidFill>
                  <a:srgbClr val="FFFF00"/>
                </a:solidFill>
              </a:rPr>
              <a:t>hidden</a:t>
            </a:r>
            <a:r>
              <a:rPr lang="en-US" sz="4000" dirty="0">
                <a:solidFill>
                  <a:srgbClr val="FF0000"/>
                </a:solidFill>
              </a:rPr>
              <a:t>”</a:t>
            </a:r>
            <a:r>
              <a:rPr lang="en-US" sz="4000" dirty="0">
                <a:solidFill>
                  <a:schemeClr val="bg1"/>
                </a:solidFill>
              </a:rPr>
              <a:t> data collected. </a:t>
            </a:r>
          </a:p>
        </p:txBody>
      </p:sp>
    </p:spTree>
    <p:extLst>
      <p:ext uri="{BB962C8B-B14F-4D97-AF65-F5344CB8AC3E}">
        <p14:creationId xmlns:p14="http://schemas.microsoft.com/office/powerpoint/2010/main" val="212481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0"/>
            <a:ext cx="8182302" cy="155057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361278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3540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04138" y="1659467"/>
            <a:ext cx="6582660" cy="3998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the Week</a:t>
            </a:r>
          </a:p>
          <a:p>
            <a:pPr marL="0" indent="0">
              <a:buNone/>
            </a:pPr>
            <a:r>
              <a:rPr lang="en-US" sz="3500" dirty="0">
                <a:solidFill>
                  <a:srgbClr val="FF0000"/>
                </a:solidFill>
                <a:latin typeface="American Typewriter"/>
                <a:cs typeface="American Typewriter"/>
              </a:rPr>
              <a:t>(</a:t>
            </a:r>
            <a:r>
              <a:rPr lang="en-US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&amp; </a:t>
            </a:r>
            <a:r>
              <a:rPr lang="en-US" sz="3500" dirty="0">
                <a:solidFill>
                  <a:srgbClr val="FFFF00"/>
                </a:solidFill>
                <a:latin typeface="American Typewriter"/>
                <a:cs typeface="American Typewriter"/>
              </a:rPr>
              <a:t>topics in the course</a:t>
            </a:r>
            <a:r>
              <a:rPr lang="en-US" sz="3500" dirty="0">
                <a:solidFill>
                  <a:srgbClr val="FF0000"/>
                </a:solidFill>
                <a:latin typeface="American Typewriter"/>
                <a:cs typeface="American Typewriter"/>
              </a:rPr>
              <a:t>)</a:t>
            </a:r>
            <a:r>
              <a:rPr lang="en-US" sz="3500" dirty="0">
                <a:solidFill>
                  <a:schemeClr val="bg1"/>
                </a:solidFill>
                <a:latin typeface="American Typewriter"/>
                <a:cs typeface="American Typewri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338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D011F9-BB2A-0541-A6C6-A8DAD805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48" y="121920"/>
            <a:ext cx="3961903" cy="56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6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015AF78-14EB-8C47-B0D9-F74AAA07F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943" y="226423"/>
            <a:ext cx="4144113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82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suits&#10;&#10;Description automatically generated with low confidence">
            <a:extLst>
              <a:ext uri="{FF2B5EF4-FFF2-40B4-BE49-F238E27FC236}">
                <a16:creationId xmlns:a16="http://schemas.microsoft.com/office/drawing/2014/main" id="{6158925E-76AE-F648-952F-26FE1311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2" y="225197"/>
            <a:ext cx="7644135" cy="54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5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E6B30D-919B-C24F-8003-684023BC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25" y="130629"/>
            <a:ext cx="4423549" cy="5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7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807F490-3DE3-ED40-914F-160A1862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60" y="121920"/>
            <a:ext cx="4645679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1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5D9AD5-8DD9-6147-BF49-6A5EE4F0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83" y="189186"/>
            <a:ext cx="3989234" cy="5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8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946468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A85C31A-CF6B-6E4D-BC75-AFE555F8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84" y="126125"/>
            <a:ext cx="4041031" cy="57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4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18A624-BA6C-BE49-8812-18F6D613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95" y="168165"/>
            <a:ext cx="3123409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1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C046B0-77C7-7640-91A2-DA4A70FA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26" y="157655"/>
            <a:ext cx="3710747" cy="568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1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04299C9-F16D-5D45-8618-91E47FAED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43" y="126125"/>
            <a:ext cx="2866314" cy="57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1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6AA9A4-FBBC-0548-8744-ABBB71F1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18" y="126124"/>
            <a:ext cx="3516763" cy="57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6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89BA9096-45B1-214B-A23F-7F694B63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40" y="115614"/>
            <a:ext cx="6166919" cy="57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768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45DB43-A620-9D40-B4A3-83EFB814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29" y="115614"/>
            <a:ext cx="4218542" cy="56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5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80E977-05FC-E440-9470-30A32BAD1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83" y="136635"/>
            <a:ext cx="3251834" cy="57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51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1F150E-B26D-5A48-AF98-BB184989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35" y="157655"/>
            <a:ext cx="3201930" cy="56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79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DE5CB0-C2E8-3C44-8813-59DE8A7A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01" y="136635"/>
            <a:ext cx="3712197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083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21392" r="2663" b="3971"/>
          <a:stretch/>
        </p:blipFill>
        <p:spPr>
          <a:xfrm>
            <a:off x="876352" y="985838"/>
            <a:ext cx="7391295" cy="4471988"/>
          </a:xfrm>
        </p:spPr>
      </p:pic>
    </p:spTree>
    <p:extLst>
      <p:ext uri="{BB962C8B-B14F-4D97-AF65-F5344CB8AC3E}">
        <p14:creationId xmlns:p14="http://schemas.microsoft.com/office/powerpoint/2010/main" val="452879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0"/>
            <a:ext cx="8182302" cy="155057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936959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3779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" y="0"/>
            <a:ext cx="8906493" cy="1762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Office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Hours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Ideally Tuesdays after class but </a:t>
            </a:r>
            <a:r>
              <a:rPr lang="en-US" b="1" dirty="0">
                <a:solidFill>
                  <a:srgbClr val="FFFF00"/>
                </a:solidFill>
              </a:rPr>
              <a:t>am flexible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507" y="2028305"/>
            <a:ext cx="8740238" cy="4463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92D050"/>
                </a:solidFill>
              </a:rPr>
              <a:t>Email me 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jon.festinger@ubc.ca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92D050"/>
                </a:solidFill>
              </a:rPr>
              <a:t>Office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Allard 449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92D050"/>
                </a:solidFill>
              </a:rPr>
              <a:t>Phone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o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 604-837-6426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0" y="4286992"/>
            <a:ext cx="4022680" cy="1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06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798E-8E8D-394D-9FF1-2ADD6F80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215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Embedded Self Socratic </a:t>
            </a:r>
            <a:r>
              <a:rPr lang="en-US" sz="4400" b="1" dirty="0">
                <a:solidFill>
                  <a:schemeClr val="bg1"/>
                </a:solidFill>
              </a:rPr>
              <a:t>A</a:t>
            </a:r>
            <a:r>
              <a:rPr lang="en-US" sz="4400" b="1" dirty="0">
                <a:solidFill>
                  <a:srgbClr val="FFFF00"/>
                </a:solidFill>
              </a:rPr>
              <a:t>.</a:t>
            </a:r>
            <a:r>
              <a:rPr lang="en-US" sz="4400" b="1" dirty="0">
                <a:solidFill>
                  <a:schemeClr val="bg1"/>
                </a:solidFill>
              </a:rPr>
              <a:t>I</a:t>
            </a:r>
            <a:r>
              <a:rPr lang="en-US" sz="4400" b="1" dirty="0">
                <a:solidFill>
                  <a:srgbClr val="FFFF00"/>
                </a:solidFill>
              </a:rPr>
              <a:t>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 descr="A statue of a person&#10;&#10;Description automatically generated">
            <a:extLst>
              <a:ext uri="{FF2B5EF4-FFF2-40B4-BE49-F238E27FC236}">
                <a16:creationId xmlns:a16="http://schemas.microsoft.com/office/drawing/2014/main" id="{05F6BC3F-2ED8-8943-BDEC-111D1BC89E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52355" y="1408113"/>
            <a:ext cx="3239290" cy="4318000"/>
          </a:xfrm>
        </p:spPr>
      </p:pic>
    </p:spTree>
    <p:extLst>
      <p:ext uri="{BB962C8B-B14F-4D97-AF65-F5344CB8AC3E}">
        <p14:creationId xmlns:p14="http://schemas.microsoft.com/office/powerpoint/2010/main" val="3661386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284BEA-06A5-C646-B8D2-1C75040673D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57200" y="1808609"/>
            <a:ext cx="8229600" cy="3517008"/>
          </a:xfrm>
        </p:spPr>
      </p:pic>
    </p:spTree>
    <p:extLst>
      <p:ext uri="{BB962C8B-B14F-4D97-AF65-F5344CB8AC3E}">
        <p14:creationId xmlns:p14="http://schemas.microsoft.com/office/powerpoint/2010/main" val="27962531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1101C21-5500-F14C-8947-BF7E5A6AE79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22167" y="607142"/>
            <a:ext cx="8299666" cy="4625113"/>
          </a:xfrm>
        </p:spPr>
      </p:pic>
    </p:spTree>
    <p:extLst>
      <p:ext uri="{BB962C8B-B14F-4D97-AF65-F5344CB8AC3E}">
        <p14:creationId xmlns:p14="http://schemas.microsoft.com/office/powerpoint/2010/main" val="22825502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7FEE9-4B58-C34E-9EF0-2A02BF6259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16253" y="1131866"/>
            <a:ext cx="7511493" cy="4727513"/>
          </a:xfrm>
        </p:spPr>
      </p:pic>
    </p:spTree>
    <p:extLst>
      <p:ext uri="{BB962C8B-B14F-4D97-AF65-F5344CB8AC3E}">
        <p14:creationId xmlns:p14="http://schemas.microsoft.com/office/powerpoint/2010/main" val="3215072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2B52A-CCF1-9F4D-A8B8-93089ECA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8887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Pedagogic theory </a:t>
            </a:r>
            <a:r>
              <a:rPr lang="en-US" sz="5400" b="1" dirty="0">
                <a:solidFill>
                  <a:schemeClr val="bg1"/>
                </a:solidFill>
              </a:rPr>
              <a:t>please</a:t>
            </a:r>
            <a:r>
              <a:rPr lang="en-US" sz="5400" b="1" dirty="0">
                <a:solidFill>
                  <a:srgbClr val="00B0F0"/>
                </a:solidFill>
              </a:rPr>
              <a:t>?</a:t>
            </a:r>
            <a:r>
              <a:rPr lang="en-US" sz="5400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02908-C0A7-E54B-B6DA-D379E10DAD8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24000" y="1682750"/>
            <a:ext cx="6096000" cy="3543300"/>
          </a:xfrm>
        </p:spPr>
      </p:pic>
    </p:spTree>
    <p:extLst>
      <p:ext uri="{BB962C8B-B14F-4D97-AF65-F5344CB8AC3E}">
        <p14:creationId xmlns:p14="http://schemas.microsoft.com/office/powerpoint/2010/main" val="3843328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F33A9-37F7-6949-8B0F-885ECAA12B2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60797" y="430213"/>
            <a:ext cx="4222406" cy="5295900"/>
          </a:xfrm>
        </p:spPr>
      </p:pic>
    </p:spTree>
    <p:extLst>
      <p:ext uri="{BB962C8B-B14F-4D97-AF65-F5344CB8AC3E}">
        <p14:creationId xmlns:p14="http://schemas.microsoft.com/office/powerpoint/2010/main" val="41531715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59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CFFCC"/>
                </a:solidFill>
                <a:latin typeface="Apple Chancery"/>
                <a:cs typeface="Apple Chancery"/>
              </a:rPr>
              <a:t>Why this course</a:t>
            </a:r>
            <a:r>
              <a:rPr lang="en-US" sz="5400" dirty="0">
                <a:solidFill>
                  <a:srgbClr val="FFFF00"/>
                </a:solidFill>
                <a:latin typeface="Apple Chancery"/>
                <a:cs typeface="Apple Chancery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1408113"/>
            <a:ext cx="3238500" cy="4318000"/>
          </a:xfrm>
        </p:spPr>
      </p:pic>
    </p:spTree>
    <p:extLst>
      <p:ext uri="{BB962C8B-B14F-4D97-AF65-F5344CB8AC3E}">
        <p14:creationId xmlns:p14="http://schemas.microsoft.com/office/powerpoint/2010/main" val="328879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stuffed animals sit on a couch in front of a tv&#10;&#10;Description automatically generated with low confidence">
            <a:extLst>
              <a:ext uri="{FF2B5EF4-FFF2-40B4-BE49-F238E27FC236}">
                <a16:creationId xmlns:a16="http://schemas.microsoft.com/office/drawing/2014/main" id="{CD8F7E22-BC12-C044-A177-9ABB9007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" y="148281"/>
            <a:ext cx="7537622" cy="565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64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689449"/>
            <a:ext cx="8229600" cy="4749449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600" b="1" dirty="0">
                <a:solidFill>
                  <a:srgbClr val="FF0000"/>
                </a:solidFill>
              </a:rPr>
              <a:t>2</a:t>
            </a:r>
            <a:r>
              <a:rPr lang="en-US" sz="29600" b="1" dirty="0">
                <a:solidFill>
                  <a:schemeClr val="bg1"/>
                </a:solidFill>
              </a:rPr>
              <a:t>.</a:t>
            </a:r>
            <a:r>
              <a:rPr lang="en-US" sz="29600" b="1" dirty="0">
                <a:solidFill>
                  <a:srgbClr val="FF0000"/>
                </a:solidFill>
              </a:rPr>
              <a:t>0</a:t>
            </a:r>
            <a:endParaRPr lang="en-US" sz="2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14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5642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The Digital Difference</a:t>
            </a:r>
            <a:r>
              <a:rPr lang="en-US" sz="4400" dirty="0">
                <a:solidFill>
                  <a:srgbClr val="00B050"/>
                </a:solidFill>
                <a:latin typeface="Lucida Sans Typewriter" charset="0"/>
                <a:ea typeface="Lucida Sans Typewriter" charset="0"/>
                <a:cs typeface="Lucida Sans Typewriter" charset="0"/>
              </a:rPr>
              <a:t>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78" y="2659873"/>
            <a:ext cx="2828041" cy="2121031"/>
          </a:xfrm>
        </p:spPr>
      </p:pic>
    </p:spTree>
    <p:extLst>
      <p:ext uri="{BB962C8B-B14F-4D97-AF65-F5344CB8AC3E}">
        <p14:creationId xmlns:p14="http://schemas.microsoft.com/office/powerpoint/2010/main" val="12334880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00" y="284163"/>
            <a:ext cx="6810599" cy="5580062"/>
          </a:xfrm>
        </p:spPr>
      </p:pic>
    </p:spTree>
    <p:extLst>
      <p:ext uri="{BB962C8B-B14F-4D97-AF65-F5344CB8AC3E}">
        <p14:creationId xmlns:p14="http://schemas.microsoft.com/office/powerpoint/2010/main" val="1574028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94494"/>
            <a:ext cx="5283200" cy="5359400"/>
          </a:xfrm>
        </p:spPr>
      </p:pic>
    </p:spTree>
    <p:extLst>
      <p:ext uri="{BB962C8B-B14F-4D97-AF65-F5344CB8AC3E}">
        <p14:creationId xmlns:p14="http://schemas.microsoft.com/office/powerpoint/2010/main" val="19962257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3-1-1024x518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-294"/>
          <a:stretch/>
        </p:blipFill>
        <p:spPr>
          <a:xfrm>
            <a:off x="457200" y="1144010"/>
            <a:ext cx="8229600" cy="4188240"/>
          </a:xfrm>
        </p:spPr>
      </p:pic>
    </p:spTree>
    <p:extLst>
      <p:ext uri="{BB962C8B-B14F-4D97-AF65-F5344CB8AC3E}">
        <p14:creationId xmlns:p14="http://schemas.microsoft.com/office/powerpoint/2010/main" val="2835582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47" y="339970"/>
            <a:ext cx="5763846" cy="54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2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57007"/>
            <a:ext cx="8229600" cy="4749449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600" b="1" dirty="0">
                <a:solidFill>
                  <a:srgbClr val="FF0000"/>
                </a:solidFill>
              </a:rPr>
              <a:t>3</a:t>
            </a:r>
            <a:r>
              <a:rPr lang="en-US" sz="29600" b="1" dirty="0">
                <a:solidFill>
                  <a:schemeClr val="bg1"/>
                </a:solidFill>
              </a:rPr>
              <a:t>.</a:t>
            </a:r>
            <a:r>
              <a:rPr lang="en-US" sz="29600" b="1" dirty="0">
                <a:solidFill>
                  <a:srgbClr val="FF0000"/>
                </a:solidFill>
              </a:rPr>
              <a:t>0</a:t>
            </a:r>
            <a:endParaRPr lang="en-US" sz="29600" b="1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2E1E4-9522-384D-A06B-AF00A8E2A954}"/>
              </a:ext>
            </a:extLst>
          </p:cNvPr>
          <p:cNvSpPr txBox="1"/>
          <p:nvPr/>
        </p:nvSpPr>
        <p:spPr>
          <a:xfrm>
            <a:off x="1272346" y="589934"/>
            <a:ext cx="659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Serious  Question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dirty="0">
                <a:solidFill>
                  <a:srgbClr val="FFFF00"/>
                </a:solidFill>
              </a:rPr>
              <a:t> Are we about to be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87507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0"/>
            <a:ext cx="8306790" cy="1016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Post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chemeClr val="bg1"/>
                </a:solidFill>
              </a:rPr>
              <a:t>Truth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" name="Content Placeholder 3" descr="Screen Shot 2017-04-20 at 1.35.01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-350"/>
          <a:stretch/>
        </p:blipFill>
        <p:spPr>
          <a:xfrm>
            <a:off x="1632930" y="1016000"/>
            <a:ext cx="5888447" cy="4856163"/>
          </a:xfrm>
        </p:spPr>
      </p:pic>
    </p:spTree>
    <p:extLst>
      <p:ext uri="{BB962C8B-B14F-4D97-AF65-F5344CB8AC3E}">
        <p14:creationId xmlns:p14="http://schemas.microsoft.com/office/powerpoint/2010/main" val="2782491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A5C49-99D0-714C-8B04-4D6A7A8E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21" y="194222"/>
            <a:ext cx="3200757" cy="56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46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D5F2A-AACF-0943-9C9F-A7DC6B6C9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7338"/>
            <a:ext cx="3810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4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7744845" cy="101600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  <a:latin typeface="+mn-lt"/>
              </a:rPr>
              <a:t>Me </a:t>
            </a:r>
            <a:r>
              <a:rPr lang="en-US" sz="5400">
                <a:solidFill>
                  <a:schemeClr val="bg1"/>
                </a:solidFill>
                <a:latin typeface="+mn-lt"/>
              </a:rPr>
              <a:t>(briefly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5" name="Content Placeholder 3" descr="Screen Shot 2016-09-05 at 7.48.35 PM.png">
            <a:extLst>
              <a:ext uri="{FF2B5EF4-FFF2-40B4-BE49-F238E27FC236}">
                <a16:creationId xmlns:a16="http://schemas.microsoft.com/office/drawing/2014/main" id="{41353E33-6609-A54D-BE99-3AB2857277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-177"/>
          <a:stretch/>
        </p:blipFill>
        <p:spPr>
          <a:xfrm>
            <a:off x="5565651" y="1371187"/>
            <a:ext cx="2161030" cy="2057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E8B19-B8C1-B748-948E-3D235E70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0" y="1371187"/>
            <a:ext cx="2775533" cy="2075245"/>
          </a:xfrm>
          <a:prstGeom prst="rect">
            <a:avLst/>
          </a:prstGeom>
        </p:spPr>
      </p:pic>
      <p:pic>
        <p:nvPicPr>
          <p:cNvPr id="7" name="Content Placeholder 3" descr="images.jpg">
            <a:extLst>
              <a:ext uri="{FF2B5EF4-FFF2-40B4-BE49-F238E27FC236}">
                <a16:creationId xmlns:a16="http://schemas.microsoft.com/office/drawing/2014/main" id="{304F2FB9-AC8F-3B42-84A2-7663B23A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2713" b="15598"/>
          <a:stretch/>
        </p:blipFill>
        <p:spPr>
          <a:xfrm>
            <a:off x="757757" y="3752818"/>
            <a:ext cx="2915114" cy="2075245"/>
          </a:xfrm>
          <a:prstGeom prst="rect">
            <a:avLst/>
          </a:prstGeom>
        </p:spPr>
      </p:pic>
      <p:pic>
        <p:nvPicPr>
          <p:cNvPr id="8" name="Picture 7" descr="imgres.jpg">
            <a:extLst>
              <a:ext uri="{FF2B5EF4-FFF2-40B4-BE49-F238E27FC236}">
                <a16:creationId xmlns:a16="http://schemas.microsoft.com/office/drawing/2014/main" id="{EAEDE816-77F9-654C-B9EC-96915232E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6" y="3921956"/>
            <a:ext cx="2913879" cy="21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33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5D7DE8D-59B7-F74F-A446-3B340A7D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77" y="168166"/>
            <a:ext cx="4416846" cy="57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834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F09DD9-944C-294E-8556-37DD3001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92" y="220717"/>
            <a:ext cx="5873616" cy="56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82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40D86C-2A60-AA43-A6E7-53E2CD7BD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62" y="315311"/>
            <a:ext cx="4304476" cy="51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85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6119-0F3A-0445-BA3C-7467A2FB3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0" y="115887"/>
            <a:ext cx="8942119" cy="1016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8F9B1CE-830E-F044-93CD-8E471972C4F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91372" y="320429"/>
            <a:ext cx="4161255" cy="5486912"/>
          </a:xfrm>
        </p:spPr>
      </p:pic>
    </p:spTree>
    <p:extLst>
      <p:ext uri="{BB962C8B-B14F-4D97-AF65-F5344CB8AC3E}">
        <p14:creationId xmlns:p14="http://schemas.microsoft.com/office/powerpoint/2010/main" val="16389849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A3ED-B71F-464E-97CD-CF399C9EB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47" y="0"/>
            <a:ext cx="8009906" cy="97681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&amp; </a:t>
            </a:r>
            <a:r>
              <a:rPr lang="en-US" b="1" dirty="0">
                <a:solidFill>
                  <a:srgbClr val="FFFF00"/>
                </a:solidFill>
              </a:rPr>
              <a:t>sometimes there are no words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A31E187-C361-9B42-B861-4F2289C8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10" y="1059944"/>
            <a:ext cx="5680979" cy="49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667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EC37-27A1-E647-8D2B-127EB89078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87668" y="903638"/>
            <a:ext cx="7499131" cy="4318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CA" sz="5400" b="1" dirty="0">
                <a:solidFill>
                  <a:schemeClr val="bg1"/>
                </a:solidFill>
              </a:rPr>
              <a:t>2.</a:t>
            </a:r>
            <a:r>
              <a:rPr lang="en-CA" sz="5400" dirty="0">
                <a:solidFill>
                  <a:schemeClr val="bg1"/>
                </a:solidFill>
              </a:rPr>
              <a:t> Everyone has the following fundamental freedoms: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5400" dirty="0">
                <a:solidFill>
                  <a:schemeClr val="bg1"/>
                </a:solidFill>
              </a:rPr>
              <a:t>(</a:t>
            </a:r>
            <a:r>
              <a:rPr lang="en-CA" sz="5400" i="1" dirty="0">
                <a:solidFill>
                  <a:schemeClr val="bg1"/>
                </a:solidFill>
              </a:rPr>
              <a:t>b</a:t>
            </a:r>
            <a:r>
              <a:rPr lang="en-CA" sz="5400" dirty="0">
                <a:solidFill>
                  <a:schemeClr val="bg1"/>
                </a:solidFill>
              </a:rPr>
              <a:t>) </a:t>
            </a:r>
            <a:r>
              <a:rPr lang="en-CA" sz="5400" dirty="0">
                <a:solidFill>
                  <a:srgbClr val="FFFF00"/>
                </a:solidFill>
              </a:rPr>
              <a:t>freedom of thought</a:t>
            </a:r>
          </a:p>
        </p:txBody>
      </p:sp>
    </p:spTree>
    <p:extLst>
      <p:ext uri="{BB962C8B-B14F-4D97-AF65-F5344CB8AC3E}">
        <p14:creationId xmlns:p14="http://schemas.microsoft.com/office/powerpoint/2010/main" val="22249709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489D87-7EDA-2A47-853F-06DA69A1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4" y="1315107"/>
            <a:ext cx="8455572" cy="42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43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2915-1A67-F041-98E8-6A7D6FE3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New or </a:t>
            </a:r>
            <a:r>
              <a:rPr lang="en-US" sz="4400" dirty="0">
                <a:solidFill>
                  <a:schemeClr val="bg1"/>
                </a:solidFill>
              </a:rPr>
              <a:t>Unique </a:t>
            </a:r>
            <a:r>
              <a:rPr lang="en-US" sz="4400" dirty="0">
                <a:solidFill>
                  <a:srgbClr val="FF0000"/>
                </a:solidFill>
              </a:rPr>
              <a:t>Problems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A8F6-FB6A-824B-93BB-8BE3E38364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304" y="1314994"/>
            <a:ext cx="8520736" cy="459812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FFF00"/>
                </a:solidFill>
              </a:rPr>
              <a:t>New Broadcasting Act </a:t>
            </a:r>
            <a:r>
              <a:rPr lang="en-US" sz="3800" dirty="0">
                <a:solidFill>
                  <a:srgbClr val="FF0000"/>
                </a:solidFill>
              </a:rPr>
              <a:t>(</a:t>
            </a:r>
            <a:r>
              <a:rPr lang="en-US" sz="3800" dirty="0">
                <a:solidFill>
                  <a:schemeClr val="bg1"/>
                </a:solidFill>
              </a:rPr>
              <a:t>Bill C</a:t>
            </a:r>
            <a:r>
              <a:rPr lang="en-US" sz="3800" dirty="0">
                <a:solidFill>
                  <a:srgbClr val="FF0000"/>
                </a:solidFill>
              </a:rPr>
              <a:t>-</a:t>
            </a:r>
            <a:r>
              <a:rPr lang="en-US" sz="3800" dirty="0">
                <a:solidFill>
                  <a:schemeClr val="bg1"/>
                </a:solidFill>
              </a:rPr>
              <a:t>10</a:t>
            </a:r>
            <a:r>
              <a:rPr lang="en-US" sz="3800" dirty="0">
                <a:solidFill>
                  <a:srgbClr val="FF0000"/>
                </a:solidFill>
              </a:rPr>
              <a:t>)</a:t>
            </a:r>
            <a:r>
              <a:rPr lang="en-US" sz="3800" dirty="0">
                <a:solidFill>
                  <a:srgbClr val="FFFF00"/>
                </a:solidFill>
              </a:rPr>
              <a:t> in process</a:t>
            </a:r>
            <a:r>
              <a:rPr lang="en-US" sz="3800" dirty="0">
                <a:solidFill>
                  <a:srgbClr val="FF0000"/>
                </a:solidFill>
              </a:rPr>
              <a:t>?</a:t>
            </a:r>
          </a:p>
          <a:p>
            <a:r>
              <a:rPr lang="en-US" sz="3800" dirty="0">
                <a:solidFill>
                  <a:srgbClr val="FFFF00"/>
                </a:solidFill>
              </a:rPr>
              <a:t>Digital Content Exemption </a:t>
            </a:r>
          </a:p>
          <a:p>
            <a:r>
              <a:rPr lang="en-US" sz="3800" dirty="0">
                <a:solidFill>
                  <a:srgbClr val="FFFF00"/>
                </a:solidFill>
              </a:rPr>
              <a:t>Netflix </a:t>
            </a:r>
            <a:r>
              <a:rPr lang="en-US" sz="3800" dirty="0">
                <a:solidFill>
                  <a:schemeClr val="bg1"/>
                </a:solidFill>
              </a:rPr>
              <a:t>“</a:t>
            </a:r>
            <a:r>
              <a:rPr lang="en-US" sz="3800" dirty="0">
                <a:solidFill>
                  <a:srgbClr val="FFFF00"/>
                </a:solidFill>
              </a:rPr>
              <a:t>problem</a:t>
            </a:r>
            <a:r>
              <a:rPr lang="en-US" sz="3800" dirty="0">
                <a:solidFill>
                  <a:schemeClr val="bg1"/>
                </a:solidFill>
              </a:rPr>
              <a:t>”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>
                <a:solidFill>
                  <a:srgbClr val="FF0000"/>
                </a:solidFill>
              </a:rPr>
              <a:t>=</a:t>
            </a:r>
            <a:r>
              <a:rPr lang="en-US" sz="3800" dirty="0">
                <a:solidFill>
                  <a:srgbClr val="FFFF00"/>
                </a:solidFill>
              </a:rPr>
              <a:t> tax</a:t>
            </a:r>
          </a:p>
          <a:p>
            <a:r>
              <a:rPr lang="en-US" sz="3800" dirty="0">
                <a:solidFill>
                  <a:srgbClr val="FFFF00"/>
                </a:solidFill>
              </a:rPr>
              <a:t>S</a:t>
            </a:r>
            <a:r>
              <a:rPr lang="en-US" sz="3800" dirty="0">
                <a:solidFill>
                  <a:srgbClr val="FF0000"/>
                </a:solidFill>
              </a:rPr>
              <a:t>.</a:t>
            </a:r>
            <a:r>
              <a:rPr lang="en-US" sz="3800" dirty="0">
                <a:solidFill>
                  <a:srgbClr val="FFFF00"/>
                </a:solidFill>
              </a:rPr>
              <a:t> 2</a:t>
            </a:r>
            <a:r>
              <a:rPr lang="en-US" sz="3800" dirty="0">
                <a:solidFill>
                  <a:schemeClr val="bg1"/>
                </a:solidFill>
              </a:rPr>
              <a:t>(</a:t>
            </a:r>
            <a:r>
              <a:rPr lang="en-US" sz="3800" dirty="0">
                <a:solidFill>
                  <a:srgbClr val="FFFF00"/>
                </a:solidFill>
              </a:rPr>
              <a:t>b</a:t>
            </a:r>
            <a:r>
              <a:rPr lang="en-US" sz="3800" dirty="0">
                <a:solidFill>
                  <a:schemeClr val="bg1"/>
                </a:solidFill>
              </a:rPr>
              <a:t>)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>
                <a:solidFill>
                  <a:srgbClr val="FF0000"/>
                </a:solidFill>
              </a:rPr>
              <a:t>+</a:t>
            </a:r>
            <a:r>
              <a:rPr lang="en-US" sz="3800" dirty="0">
                <a:solidFill>
                  <a:srgbClr val="FFFF00"/>
                </a:solidFill>
              </a:rPr>
              <a:t> S</a:t>
            </a:r>
            <a:r>
              <a:rPr lang="en-US" sz="3800" dirty="0">
                <a:solidFill>
                  <a:srgbClr val="FF0000"/>
                </a:solidFill>
              </a:rPr>
              <a:t>.</a:t>
            </a:r>
            <a:r>
              <a:rPr lang="en-US" sz="3800" dirty="0">
                <a:solidFill>
                  <a:srgbClr val="FFFF00"/>
                </a:solidFill>
              </a:rPr>
              <a:t>1</a:t>
            </a:r>
          </a:p>
          <a:p>
            <a:r>
              <a:rPr lang="en-US" sz="3800" i="1" dirty="0">
                <a:solidFill>
                  <a:srgbClr val="FFFF00"/>
                </a:solidFill>
              </a:rPr>
              <a:t>Vavilov</a:t>
            </a:r>
            <a:r>
              <a:rPr lang="en-US" sz="3800" i="1" dirty="0">
                <a:solidFill>
                  <a:srgbClr val="FF0000"/>
                </a:solidFill>
              </a:rPr>
              <a:t>/</a:t>
            </a:r>
            <a:r>
              <a:rPr lang="en-US" sz="3800" i="1" dirty="0">
                <a:solidFill>
                  <a:srgbClr val="FFFF00"/>
                </a:solidFill>
              </a:rPr>
              <a:t>Bell </a:t>
            </a:r>
            <a:r>
              <a:rPr lang="en-US" sz="3800" dirty="0">
                <a:solidFill>
                  <a:srgbClr val="FF0000"/>
                </a:solidFill>
              </a:rPr>
              <a:t>= </a:t>
            </a:r>
            <a:r>
              <a:rPr lang="en-US" sz="3800" dirty="0">
                <a:solidFill>
                  <a:schemeClr val="bg1"/>
                </a:solidFill>
              </a:rPr>
              <a:t>Correctness Standard</a:t>
            </a:r>
          </a:p>
          <a:p>
            <a:r>
              <a:rPr lang="en-US" sz="3800" dirty="0">
                <a:solidFill>
                  <a:srgbClr val="FFFF00"/>
                </a:solidFill>
              </a:rPr>
              <a:t>Cellular costs</a:t>
            </a:r>
          </a:p>
          <a:p>
            <a:r>
              <a:rPr lang="en-US" sz="3800" dirty="0">
                <a:solidFill>
                  <a:schemeClr val="bg1"/>
                </a:solidFill>
              </a:rPr>
              <a:t>Foreign Telecom Ownership</a:t>
            </a:r>
            <a:r>
              <a:rPr lang="en-US" sz="3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18091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516-73AB-4741-A7F8-35935074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Communications Law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is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International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CD449-5E57-934C-8E4A-159D8D767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25" y="1849581"/>
            <a:ext cx="3624349" cy="3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73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0"/>
            <a:ext cx="8182302" cy="155057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143219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17588687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03031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C7BC-E631-A047-82F6-5BF56C5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87"/>
            <a:ext cx="8229600" cy="1016000"/>
          </a:xfrm>
        </p:spPr>
        <p:txBody>
          <a:bodyPr>
            <a:noAutofit/>
          </a:bodyPr>
          <a:lstStyle/>
          <a:p>
            <a:pPr algn="ctr"/>
            <a:br>
              <a:rPr lang="en-CA" sz="4400" b="1" dirty="0">
                <a:solidFill>
                  <a:srgbClr val="FFFF00"/>
                </a:solidFill>
              </a:rPr>
            </a:br>
            <a:r>
              <a:rPr lang="en-CA" sz="4400" b="1" dirty="0">
                <a:solidFill>
                  <a:srgbClr val="FFFF00"/>
                </a:solidFill>
              </a:rPr>
              <a:t>EVALUATION</a:t>
            </a:r>
            <a:br>
              <a:rPr lang="en-CA" sz="4400" dirty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174F-B20A-C641-BDB0-DD9B7CA67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63535"/>
            <a:ext cx="8229600" cy="4788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>
                <a:solidFill>
                  <a:srgbClr val="FFFF00"/>
                </a:solidFill>
              </a:rPr>
              <a:t>Term paper </a:t>
            </a:r>
            <a:r>
              <a:rPr lang="en-CA" sz="2800" b="1" dirty="0">
                <a:solidFill>
                  <a:schemeClr val="bg1"/>
                </a:solidFill>
              </a:rPr>
              <a:t>= </a:t>
            </a:r>
            <a:r>
              <a:rPr lang="en-CA" sz="2800" b="1" dirty="0">
                <a:solidFill>
                  <a:srgbClr val="FF0000"/>
                </a:solidFill>
              </a:rPr>
              <a:t>60% </a:t>
            </a:r>
            <a:r>
              <a:rPr lang="en-CA" sz="2800" b="1" dirty="0">
                <a:solidFill>
                  <a:schemeClr val="bg1"/>
                </a:solidFill>
              </a:rPr>
              <a:t>of the final grade.</a:t>
            </a:r>
            <a:endParaRPr lang="en-C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800" b="1" dirty="0">
                <a:solidFill>
                  <a:schemeClr val="bg1"/>
                </a:solidFill>
              </a:rPr>
              <a:t>5000 word paper </a:t>
            </a:r>
          </a:p>
          <a:p>
            <a:pPr marL="0" indent="0">
              <a:buNone/>
            </a:pPr>
            <a:r>
              <a:rPr lang="en-CA" sz="2800" b="1" dirty="0">
                <a:solidFill>
                  <a:schemeClr val="bg1"/>
                </a:solidFill>
              </a:rPr>
              <a:t>The paper is due on the last day of the exam period at 4:00 p.m.</a:t>
            </a:r>
            <a:endParaRPr lang="en-C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800" b="1" dirty="0">
                <a:solidFill>
                  <a:srgbClr val="FFFF00"/>
                </a:solidFill>
              </a:rPr>
              <a:t>Class Participation </a:t>
            </a:r>
            <a:r>
              <a:rPr lang="en-CA" sz="2800" b="1" dirty="0">
                <a:solidFill>
                  <a:schemeClr val="bg1"/>
                </a:solidFill>
              </a:rPr>
              <a:t>= </a:t>
            </a:r>
            <a:r>
              <a:rPr lang="en-CA" sz="2800" b="1" dirty="0">
                <a:solidFill>
                  <a:srgbClr val="FF0000"/>
                </a:solidFill>
              </a:rPr>
              <a:t>40% </a:t>
            </a:r>
            <a:r>
              <a:rPr lang="en-CA" sz="2800" b="1" dirty="0">
                <a:solidFill>
                  <a:schemeClr val="bg1"/>
                </a:solidFill>
              </a:rPr>
              <a:t>of the final grade</a:t>
            </a:r>
            <a:endParaRPr lang="en-C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25% </a:t>
            </a:r>
            <a:r>
              <a:rPr lang="en-CA" sz="2800" dirty="0">
                <a:solidFill>
                  <a:schemeClr val="bg1"/>
                </a:solidFill>
              </a:rPr>
              <a:t>of the mark will be based on group preparation of a Class Discussion, with a Discussion Outline provided to the class—preferably by posting on the course website—a week before.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FF0000"/>
                </a:solidFill>
              </a:rPr>
              <a:t>15% </a:t>
            </a:r>
            <a:r>
              <a:rPr lang="en-CA" sz="2800" dirty="0">
                <a:solidFill>
                  <a:schemeClr val="bg1"/>
                </a:solidFill>
              </a:rPr>
              <a:t>for student participation in other course activities including seminar discussions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075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25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Paper Confessional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dirty="0">
                <a:solidFill>
                  <a:schemeClr val="bg1"/>
                </a:solidFill>
              </a:rPr>
              <a:t>or what I learned one winter holiday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1881" y="1408134"/>
            <a:ext cx="8484919" cy="44582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</a:rPr>
              <a:t>Legal/normative reasoning/argument including footnote/bibliography support &amp; Contribution/Move forward </a:t>
            </a:r>
            <a:r>
              <a:rPr lang="en-US" sz="4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4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60</a:t>
            </a:r>
            <a:r>
              <a:rPr lang="en-US" sz="4000" dirty="0">
                <a:solidFill>
                  <a:schemeClr val="accent5"/>
                </a:solidFill>
              </a:rPr>
              <a:t>%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</a:rPr>
              <a:t>Presentation including layout, headings, grammar, language/writing skills, “tightness” </a:t>
            </a:r>
            <a:r>
              <a:rPr lang="en-US" sz="4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4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25</a:t>
            </a:r>
            <a:r>
              <a:rPr lang="en-US" sz="4000" dirty="0">
                <a:solidFill>
                  <a:schemeClr val="accent5"/>
                </a:solidFill>
              </a:rPr>
              <a:t>%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4000" dirty="0">
                <a:solidFill>
                  <a:schemeClr val="bg1"/>
                </a:solidFill>
              </a:rPr>
              <a:t>Topic/Originality/Degree of Difficultly </a:t>
            </a:r>
            <a:r>
              <a:rPr lang="en-US" sz="4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4000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4000" dirty="0">
                <a:solidFill>
                  <a:srgbClr val="FFFF00"/>
                </a:solidFill>
              </a:rPr>
              <a:t>15</a:t>
            </a:r>
            <a:r>
              <a:rPr lang="en-US" sz="4000" dirty="0">
                <a:solidFill>
                  <a:schemeClr val="accent5"/>
                </a:solidFill>
              </a:rPr>
              <a:t>%</a:t>
            </a:r>
          </a:p>
          <a:p>
            <a:pPr>
              <a:lnSpc>
                <a:spcPct val="110000"/>
              </a:lnSpc>
            </a:pPr>
            <a:endParaRPr lang="en-US" sz="4000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60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 NOT A RUBRIC. IT IS A  SELF ASSESSMENT.</a:t>
            </a:r>
          </a:p>
        </p:txBody>
      </p:sp>
    </p:spTree>
    <p:extLst>
      <p:ext uri="{BB962C8B-B14F-4D97-AF65-F5344CB8AC3E}">
        <p14:creationId xmlns:p14="http://schemas.microsoft.com/office/powerpoint/2010/main" val="1826699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326"/>
            <a:ext cx="8229600" cy="1016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Group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73200"/>
            <a:ext cx="8229600" cy="4453466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CCFFCC"/>
                </a:solidFill>
              </a:rPr>
              <a:t>4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CCFFCC"/>
                </a:solidFill>
              </a:rPr>
              <a:t>6 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600" dirty="0">
                <a:solidFill>
                  <a:srgbClr val="00B0F0"/>
                </a:solidFill>
              </a:rPr>
              <a:t>ideally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dirty="0">
                <a:solidFill>
                  <a:schemeClr val="bg1"/>
                </a:solidFill>
              </a:rPr>
              <a:t> per group </a:t>
            </a:r>
            <a:r>
              <a:rPr lang="en-US" sz="3600" dirty="0">
                <a:solidFill>
                  <a:srgbClr val="FF0000"/>
                </a:solidFill>
              </a:rPr>
              <a:t>if a group</a:t>
            </a:r>
          </a:p>
          <a:p>
            <a:r>
              <a:rPr lang="en-US" sz="3600" dirty="0">
                <a:solidFill>
                  <a:srgbClr val="00B0F0"/>
                </a:solidFill>
              </a:rPr>
              <a:t>5 minutes per person general rule</a:t>
            </a:r>
          </a:p>
          <a:p>
            <a:r>
              <a:rPr lang="en-US" sz="3600" dirty="0">
                <a:solidFill>
                  <a:srgbClr val="CCFFCC"/>
                </a:solidFill>
              </a:rPr>
              <a:t>Sign-up </a:t>
            </a:r>
            <a:r>
              <a:rPr lang="en-US" sz="3600" dirty="0">
                <a:solidFill>
                  <a:schemeClr val="bg1"/>
                </a:solidFill>
              </a:rPr>
              <a:t>by email </a:t>
            </a:r>
          </a:p>
          <a:p>
            <a:r>
              <a:rPr lang="en-US" sz="3600" dirty="0">
                <a:solidFill>
                  <a:srgbClr val="CCFFCC"/>
                </a:solidFill>
              </a:rPr>
              <a:t>Any topic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mr-IN" sz="3600" dirty="0">
                <a:solidFill>
                  <a:srgbClr val="FF0000"/>
                </a:solidFill>
              </a:rPr>
              <a:t>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not constrained by what I’m talking about that week</a:t>
            </a:r>
          </a:p>
          <a:p>
            <a:r>
              <a:rPr lang="en-US" sz="3600" dirty="0">
                <a:solidFill>
                  <a:srgbClr val="CCFFCC"/>
                </a:solidFill>
              </a:rPr>
              <a:t>Can consult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CCFFCC"/>
                </a:solidFill>
              </a:rPr>
              <a:t>with me </a:t>
            </a:r>
            <a:r>
              <a:rPr lang="en-US" sz="3600" dirty="0">
                <a:solidFill>
                  <a:schemeClr val="bg1"/>
                </a:solidFill>
              </a:rPr>
              <a:t>re the topic you want to take on </a:t>
            </a:r>
          </a:p>
          <a:p>
            <a:r>
              <a:rPr lang="en-US" sz="3600" dirty="0">
                <a:solidFill>
                  <a:srgbClr val="CCFFCC"/>
                </a:solidFill>
              </a:rPr>
              <a:t>Post </a:t>
            </a:r>
            <a:r>
              <a:rPr lang="en-US" sz="3600" dirty="0">
                <a:solidFill>
                  <a:srgbClr val="FF0000"/>
                </a:solidFill>
              </a:rPr>
              <a:t>one thing </a:t>
            </a:r>
            <a:r>
              <a:rPr lang="en-US" sz="3600" dirty="0">
                <a:solidFill>
                  <a:schemeClr val="bg1"/>
                </a:solidFill>
              </a:rPr>
              <a:t>you want us to read or watch</a:t>
            </a:r>
          </a:p>
        </p:txBody>
      </p:sp>
    </p:spTree>
    <p:extLst>
      <p:ext uri="{BB962C8B-B14F-4D97-AF65-F5344CB8AC3E}">
        <p14:creationId xmlns:p14="http://schemas.microsoft.com/office/powerpoint/2010/main" val="6633336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D60C511-0DF4-1747-8DDD-D13F68C9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19" y="157655"/>
            <a:ext cx="4620362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25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2" y="44334"/>
            <a:ext cx="7907867" cy="89064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Evaluation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800" b="1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Tips</a:t>
            </a:r>
            <a:endParaRPr lang="en-US" sz="4800" b="1" dirty="0">
              <a:solidFill>
                <a:srgbClr val="4BACC6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36073"/>
            <a:ext cx="8229600" cy="4791356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5"/>
                </a:solidFill>
                <a:latin typeface="+mn-lt"/>
              </a:rPr>
              <a:t>Term paper topics </a:t>
            </a:r>
            <a:r>
              <a:rPr lang="en-US" sz="3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need not </a:t>
            </a:r>
            <a:r>
              <a:rPr lang="en-US" sz="3400" dirty="0">
                <a:solidFill>
                  <a:schemeClr val="accent5"/>
                </a:solidFill>
                <a:latin typeface="+mn-lt"/>
              </a:rPr>
              <a:t>be discussed with me,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but often helpful to you if you do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en-US" sz="3400" dirty="0">
                <a:solidFill>
                  <a:srgbClr val="4BACC6"/>
                </a:solidFill>
                <a:latin typeface="+mn-lt"/>
              </a:rPr>
              <a:t>Term paper </a:t>
            </a:r>
            <a:r>
              <a:rPr lang="en-US" sz="3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can be </a:t>
            </a:r>
            <a:r>
              <a:rPr lang="en-US" sz="3400" dirty="0">
                <a:solidFill>
                  <a:srgbClr val="4BACC6"/>
                </a:solidFill>
                <a:latin typeface="+mn-lt"/>
              </a:rPr>
              <a:t>on your presentation topic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r>
              <a:rPr lang="en-US" sz="3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Participation</a:t>
            </a:r>
            <a:r>
              <a:rPr lang="en-US" sz="3400" dirty="0">
                <a:solidFill>
                  <a:schemeClr val="bg1"/>
                </a:solidFill>
                <a:latin typeface="+mn-lt"/>
              </a:rPr>
              <a:t>: In-class or other contributions, including attendance.</a:t>
            </a:r>
          </a:p>
          <a:p>
            <a:r>
              <a:rPr lang="en-US" sz="3400" dirty="0">
                <a:solidFill>
                  <a:srgbClr val="4BACC6"/>
                </a:solidFill>
                <a:latin typeface="+mn-lt"/>
              </a:rPr>
              <a:t>Group presentation need not be on that week’s topic</a:t>
            </a:r>
            <a:endParaRPr lang="en-US" sz="3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9205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770927"/>
          </a:xfrm>
        </p:spPr>
        <p:txBody>
          <a:bodyPr>
            <a:noAutofit/>
          </a:bodyPr>
          <a:lstStyle/>
          <a:p>
            <a:pPr algn="ctr"/>
            <a:r>
              <a:rPr lang="en-US" sz="6800" b="1" dirty="0">
                <a:solidFill>
                  <a:srgbClr val="FFFF00"/>
                </a:solidFill>
                <a:latin typeface="Arial"/>
                <a:cs typeface="Arial"/>
              </a:rPr>
              <a:t>Grades</a:t>
            </a:r>
            <a:r>
              <a:rPr lang="en-US" sz="6800" b="1" dirty="0">
                <a:solidFill>
                  <a:srgbClr val="FF0000"/>
                </a:solidFill>
                <a:latin typeface="Arial"/>
                <a:cs typeface="Arial"/>
              </a:rPr>
              <a:t> (</a:t>
            </a:r>
            <a:r>
              <a:rPr lang="en-US" sz="6800" b="1" dirty="0">
                <a:solidFill>
                  <a:schemeClr val="bg1"/>
                </a:solidFill>
                <a:latin typeface="Arial"/>
                <a:cs typeface="Arial"/>
              </a:rPr>
              <a:t>primarily</a:t>
            </a:r>
            <a:r>
              <a:rPr lang="en-US" sz="6800" b="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314936"/>
            <a:ext cx="8229600" cy="3411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</a:rPr>
              <a:t>Paper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6000" dirty="0">
                <a:solidFill>
                  <a:srgbClr val="CCFFCC"/>
                </a:solidFill>
                <a:latin typeface="Arial"/>
                <a:cs typeface="Arial"/>
                <a:sym typeface="Wingdings"/>
              </a:rPr>
              <a:t>Quality</a:t>
            </a: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  <a:latin typeface="Arial"/>
              <a:cs typeface="Arial"/>
              <a:sym typeface="Wingdings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Participation </a:t>
            </a:r>
            <a:r>
              <a:rPr lang="en-US" sz="6000" dirty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6000" dirty="0">
                <a:solidFill>
                  <a:schemeClr val="bg1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6000" dirty="0">
                <a:solidFill>
                  <a:srgbClr val="CCFFCC"/>
                </a:solidFill>
                <a:latin typeface="Arial"/>
                <a:cs typeface="Arial"/>
                <a:sym typeface="Wingdings"/>
              </a:rPr>
              <a:t>Effort</a:t>
            </a:r>
            <a:endParaRPr lang="en-US" sz="6000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2383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70235-919E-174F-968B-91C36147D2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395132"/>
            <a:ext cx="8229600" cy="512396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Will read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drafts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outlines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synopsis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……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abstracts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etc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As late as I can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Due last day of exams by 4</a:t>
            </a: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00 PM</a:t>
            </a: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Hand in 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papers to front desk 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&amp;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send by email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4000" dirty="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If email only</a:t>
            </a:r>
            <a:r>
              <a:rPr lang="en-US" sz="40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,</a:t>
            </a:r>
            <a:r>
              <a:rPr lang="en-US" sz="4000" dirty="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make sure you get acknowledgment of receipt</a:t>
            </a:r>
            <a:r>
              <a:rPr lang="en-US" sz="4400" dirty="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8735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8" y="0"/>
            <a:ext cx="8182302" cy="1550576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56609" y="1550988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15268519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37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" b="825"/>
          <a:stretch/>
        </p:blipFill>
        <p:spPr>
          <a:xfrm>
            <a:off x="457200" y="1448490"/>
            <a:ext cx="8229600" cy="3393035"/>
          </a:xfrm>
        </p:spPr>
      </p:pic>
    </p:spTree>
    <p:extLst>
      <p:ext uri="{BB962C8B-B14F-4D97-AF65-F5344CB8AC3E}">
        <p14:creationId xmlns:p14="http://schemas.microsoft.com/office/powerpoint/2010/main" val="37314200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308"/>
            <a:ext cx="8229600" cy="1563077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+mn-lt"/>
              </a:rPr>
              <a:t>Only rule of of Admin Law </a:t>
            </a:r>
            <a:br>
              <a:rPr lang="en-US" sz="4400" b="1" dirty="0">
                <a:solidFill>
                  <a:srgbClr val="FFFF00"/>
                </a:solidFill>
                <a:latin typeface="+mn-lt"/>
              </a:rPr>
            </a:br>
            <a:r>
              <a:rPr lang="en-US" sz="4400" b="1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4400" b="1" dirty="0">
                <a:solidFill>
                  <a:schemeClr val="bg1"/>
                </a:solidFill>
                <a:latin typeface="+mn-lt"/>
              </a:rPr>
              <a:t>H. </a:t>
            </a:r>
            <a:r>
              <a:rPr lang="en-US" sz="4400" b="1" dirty="0" err="1">
                <a:solidFill>
                  <a:schemeClr val="bg1"/>
                </a:solidFill>
                <a:latin typeface="+mn-lt"/>
              </a:rPr>
              <a:t>Janisch</a:t>
            </a:r>
            <a:r>
              <a:rPr lang="en-US" sz="4400" b="1" dirty="0">
                <a:solidFill>
                  <a:srgbClr val="FFFF00"/>
                </a:solidFill>
                <a:latin typeface="+mn-lt"/>
              </a:rPr>
              <a:t>)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4" name="Content Placeholder 3" descr="imgres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7" r="6666" b="34892"/>
          <a:stretch/>
        </p:blipFill>
        <p:spPr>
          <a:xfrm>
            <a:off x="2930769" y="1914525"/>
            <a:ext cx="3048001" cy="4017876"/>
          </a:xfrm>
        </p:spPr>
      </p:pic>
    </p:spTree>
    <p:extLst>
      <p:ext uri="{BB962C8B-B14F-4D97-AF65-F5344CB8AC3E}">
        <p14:creationId xmlns:p14="http://schemas.microsoft.com/office/powerpoint/2010/main" val="12203826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59692" y="1408134"/>
            <a:ext cx="7827108" cy="431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FF0000"/>
                </a:solidFill>
                <a:latin typeface="+mn-lt"/>
              </a:rPr>
              <a:t>READ THE STATUTE </a:t>
            </a:r>
            <a:r>
              <a:rPr lang="en-US" sz="9600" b="1" dirty="0">
                <a:solidFill>
                  <a:srgbClr val="FFFF00"/>
                </a:solidFill>
                <a:latin typeface="+mn-lt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341097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432262"/>
            <a:ext cx="8229600" cy="5419898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chemeClr val="bg1"/>
                </a:solidFill>
              </a:rPr>
              <a:t>What is at the </a:t>
            </a:r>
            <a:r>
              <a:rPr lang="en-US" sz="8000" dirty="0">
                <a:solidFill>
                  <a:srgbClr val="FF0000"/>
                </a:solidFill>
              </a:rPr>
              <a:t>heart</a:t>
            </a:r>
            <a:r>
              <a:rPr lang="en-US" sz="8000" dirty="0">
                <a:solidFill>
                  <a:schemeClr val="bg1"/>
                </a:solidFill>
              </a:rPr>
              <a:t> of </a:t>
            </a:r>
            <a:r>
              <a:rPr lang="en-US" sz="8000" dirty="0">
                <a:solidFill>
                  <a:srgbClr val="FFFF00"/>
                </a:solidFill>
              </a:rPr>
              <a:t>Communications Law</a:t>
            </a:r>
            <a:r>
              <a:rPr lang="en-US" sz="8000" dirty="0">
                <a:solidFill>
                  <a:srgbClr val="92D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40528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01486"/>
            <a:ext cx="8229600" cy="4853048"/>
          </a:xfrm>
        </p:spPr>
        <p:txBody>
          <a:bodyPr>
            <a:normAutofit/>
          </a:bodyPr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“</a:t>
            </a:r>
            <a:r>
              <a:rPr lang="en-US" sz="7200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To regulate, or not to regulate, that is the question</a:t>
            </a:r>
            <a:r>
              <a:rPr lang="en-US" sz="72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.</a:t>
            </a:r>
            <a:r>
              <a:rPr lang="en-US" sz="72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656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004" y="432261"/>
            <a:ext cx="4293919" cy="5614653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To </a:t>
            </a:r>
            <a:r>
              <a:rPr lang="en-US" sz="1500" dirty="0">
                <a:solidFill>
                  <a:srgbClr val="FFFF00"/>
                </a:solidFill>
              </a:rPr>
              <a:t>regulate</a:t>
            </a:r>
            <a:r>
              <a:rPr lang="en-US" sz="1500" dirty="0">
                <a:solidFill>
                  <a:schemeClr val="bg1"/>
                </a:solidFill>
              </a:rPr>
              <a:t>, or not to</a:t>
            </a:r>
            <a:r>
              <a:rPr lang="en-US" sz="1500" dirty="0">
                <a:solidFill>
                  <a:srgbClr val="FFFF00"/>
                </a:solidFill>
              </a:rPr>
              <a:t> regulate</a:t>
            </a:r>
            <a:r>
              <a:rPr lang="en-US" sz="1500" dirty="0">
                <a:solidFill>
                  <a:schemeClr val="bg1"/>
                </a:solidFill>
              </a:rPr>
              <a:t>, that is the question: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Whether 'tis nobler in the mind to suffer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The slings and arrows of outrageous fortune </a:t>
            </a:r>
            <a:r>
              <a:rPr lang="en-US" sz="1500" dirty="0">
                <a:solidFill>
                  <a:srgbClr val="FFFF00"/>
                </a:solidFill>
              </a:rPr>
              <a:t>(like Netflix)</a:t>
            </a:r>
            <a:r>
              <a:rPr lang="en-US" sz="1500" dirty="0">
                <a:solidFill>
                  <a:schemeClr val="bg1"/>
                </a:solidFill>
              </a:rPr>
              <a:t>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Or to take Arms against a Sea of troubles </a:t>
            </a:r>
            <a:r>
              <a:rPr lang="en-US" sz="1500" dirty="0">
                <a:solidFill>
                  <a:srgbClr val="FFFF00"/>
                </a:solidFill>
              </a:rPr>
              <a:t>(like Bell)</a:t>
            </a:r>
            <a:r>
              <a:rPr lang="en-US" sz="1500" dirty="0">
                <a:solidFill>
                  <a:schemeClr val="bg1"/>
                </a:solidFill>
              </a:rPr>
              <a:t>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And by opposing end them: to die, to sleep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No more; and by a sleep, to say we end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the heart-ache, and the thousand natural shocks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that </a:t>
            </a:r>
            <a:r>
              <a:rPr lang="en-US" sz="1500" dirty="0">
                <a:solidFill>
                  <a:srgbClr val="FFFF00"/>
                </a:solidFill>
              </a:rPr>
              <a:t>the Broadcasting Act </a:t>
            </a:r>
            <a:r>
              <a:rPr lang="en-US" sz="1500" dirty="0">
                <a:solidFill>
                  <a:schemeClr val="bg1"/>
                </a:solidFill>
              </a:rPr>
              <a:t>is heir to? </a:t>
            </a:r>
            <a:r>
              <a:rPr lang="en-US" sz="1500" dirty="0" err="1">
                <a:solidFill>
                  <a:schemeClr val="bg1"/>
                </a:solidFill>
              </a:rPr>
              <a:t>'Tis</a:t>
            </a:r>
            <a:r>
              <a:rPr lang="en-US" sz="1500" dirty="0">
                <a:solidFill>
                  <a:schemeClr val="bg1"/>
                </a:solidFill>
              </a:rPr>
              <a:t> a consummation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/>
                </a:solidFill>
              </a:rPr>
              <a:t>devoutly to be wished. To die, to sleep,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To sleep, perchance to Dream </a:t>
            </a:r>
            <a:r>
              <a:rPr lang="en-US" sz="1500" dirty="0">
                <a:solidFill>
                  <a:srgbClr val="FFFF00"/>
                </a:solidFill>
              </a:rPr>
              <a:t>of Canadian Content;</a:t>
            </a:r>
            <a:r>
              <a:rPr lang="en-US" sz="1500" dirty="0">
                <a:solidFill>
                  <a:schemeClr val="bg1"/>
                </a:solidFill>
              </a:rPr>
              <a:t> aye, there's the rub,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for in that sleep of death, what dreams may come,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when we have shuffled off these mortal </a:t>
            </a:r>
            <a:r>
              <a:rPr lang="en-US" sz="1500" dirty="0">
                <a:solidFill>
                  <a:srgbClr val="FFFF00"/>
                </a:solidFill>
              </a:rPr>
              <a:t>ratings</a:t>
            </a:r>
            <a:r>
              <a:rPr lang="en-US" sz="1500" dirty="0">
                <a:solidFill>
                  <a:schemeClr val="bg1"/>
                </a:solidFill>
              </a:rPr>
              <a:t>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must give us pause. There's the respect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that makes Calamity of so long a </a:t>
            </a:r>
            <a:r>
              <a:rPr lang="en-US" sz="1500" dirty="0">
                <a:solidFill>
                  <a:srgbClr val="FFFF00"/>
                </a:solidFill>
              </a:rPr>
              <a:t>statutory life</a:t>
            </a:r>
            <a:r>
              <a:rPr lang="en-US" sz="1500" dirty="0">
                <a:solidFill>
                  <a:schemeClr val="bg1"/>
                </a:solidFill>
              </a:rPr>
              <a:t>: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For who would bear the Whips and Scorns of time,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the Oppressor's wrong, the </a:t>
            </a:r>
            <a:r>
              <a:rPr lang="en-US" sz="1500" i="1" dirty="0">
                <a:solidFill>
                  <a:schemeClr val="bg1"/>
                </a:solidFill>
              </a:rPr>
              <a:t>proud</a:t>
            </a:r>
            <a:r>
              <a:rPr lang="en-US" sz="1500" dirty="0">
                <a:solidFill>
                  <a:schemeClr val="bg1"/>
                </a:solidFill>
              </a:rPr>
              <a:t> man's Contumely, </a:t>
            </a:r>
            <a:br>
              <a:rPr lang="en-US" sz="1500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the pangs of </a:t>
            </a:r>
            <a:r>
              <a:rPr lang="en-US" sz="1500" i="1" dirty="0">
                <a:solidFill>
                  <a:schemeClr val="bg1"/>
                </a:solidFill>
              </a:rPr>
              <a:t>despised</a:t>
            </a:r>
            <a:r>
              <a:rPr lang="en-US" sz="1500" dirty="0">
                <a:solidFill>
                  <a:schemeClr val="bg1"/>
                </a:solidFill>
              </a:rPr>
              <a:t> Love </a:t>
            </a:r>
            <a:r>
              <a:rPr lang="en-US" sz="1500" dirty="0">
                <a:solidFill>
                  <a:srgbClr val="FFFF00"/>
                </a:solidFill>
              </a:rPr>
              <a:t>of The Littlest Hobo</a:t>
            </a:r>
            <a:r>
              <a:rPr lang="en-US" sz="1500" dirty="0">
                <a:solidFill>
                  <a:schemeClr val="bg1"/>
                </a:solidFill>
              </a:rPr>
              <a:t>, the Law’s delay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88379" y="482137"/>
            <a:ext cx="4329545" cy="5614654"/>
          </a:xfrm>
        </p:spPr>
        <p:txBody>
          <a:bodyPr>
            <a:normAutofit fontScale="55000" lnSpcReduction="20000"/>
          </a:bodyPr>
          <a:lstStyle/>
          <a:p>
            <a:pPr mar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chemeClr val="bg1"/>
                </a:solidFill>
              </a:rPr>
              <a:t>the insolence of </a:t>
            </a:r>
            <a:r>
              <a:rPr lang="en-US" sz="2700" dirty="0" err="1">
                <a:solidFill>
                  <a:srgbClr val="FFFF00"/>
                </a:solidFill>
              </a:rPr>
              <a:t>Crull</a:t>
            </a:r>
            <a:r>
              <a:rPr lang="en-US" sz="2700" dirty="0">
                <a:solidFill>
                  <a:schemeClr val="bg1"/>
                </a:solidFill>
              </a:rPr>
              <a:t>, and the spurns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that patient merit of the unworthy takes </a:t>
            </a:r>
            <a:r>
              <a:rPr lang="en-US" sz="2700" dirty="0">
                <a:solidFill>
                  <a:srgbClr val="FFFF00"/>
                </a:solidFill>
              </a:rPr>
              <a:t>of the intervenors</a:t>
            </a:r>
            <a:r>
              <a:rPr lang="en-US" sz="2700" dirty="0">
                <a:solidFill>
                  <a:schemeClr val="bg1"/>
                </a:solidFill>
              </a:rPr>
              <a:t>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when he himself might his Quietus make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with a bare </a:t>
            </a:r>
            <a:r>
              <a:rPr lang="en-US" sz="2700" dirty="0">
                <a:solidFill>
                  <a:srgbClr val="FFFF00"/>
                </a:solidFill>
              </a:rPr>
              <a:t>Exemption Order</a:t>
            </a:r>
            <a:r>
              <a:rPr lang="en-US" sz="2700" dirty="0">
                <a:solidFill>
                  <a:schemeClr val="bg1"/>
                </a:solidFill>
              </a:rPr>
              <a:t>? Who would </a:t>
            </a:r>
            <a:r>
              <a:rPr lang="en-US" sz="2700" dirty="0">
                <a:solidFill>
                  <a:srgbClr val="FFFF00"/>
                </a:solidFill>
              </a:rPr>
              <a:t>the Chair </a:t>
            </a:r>
            <a:r>
              <a:rPr lang="en-US" sz="2700" dirty="0">
                <a:solidFill>
                  <a:schemeClr val="bg1"/>
                </a:solidFill>
              </a:rPr>
              <a:t>bear,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to grunt and sweat under a weary life,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but that the dread of something after death,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the undiscovered country, from whose bourn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no </a:t>
            </a:r>
            <a:r>
              <a:rPr lang="en-US" sz="2700" dirty="0">
                <a:solidFill>
                  <a:srgbClr val="FFFF00"/>
                </a:solidFill>
              </a:rPr>
              <a:t>applicant</a:t>
            </a:r>
            <a:r>
              <a:rPr lang="en-US" sz="2700" dirty="0">
                <a:solidFill>
                  <a:schemeClr val="bg1"/>
                </a:solidFill>
              </a:rPr>
              <a:t> returns, puzzles the will,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and makes us rather bear those ills we have,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than fly to other proceedings that we know not of.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Thus conscience does make cowards of us all,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and thus the native hue of </a:t>
            </a:r>
            <a:r>
              <a:rPr lang="en-US" sz="2700" dirty="0">
                <a:solidFill>
                  <a:srgbClr val="FFFF00"/>
                </a:solidFill>
              </a:rPr>
              <a:t>a Call for Applications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Is </a:t>
            </a:r>
            <a:r>
              <a:rPr lang="en-US" sz="2700" dirty="0" err="1">
                <a:solidFill>
                  <a:schemeClr val="bg1"/>
                </a:solidFill>
              </a:rPr>
              <a:t>sicklied</a:t>
            </a:r>
            <a:r>
              <a:rPr lang="en-US" sz="2700" dirty="0">
                <a:solidFill>
                  <a:schemeClr val="bg1"/>
                </a:solidFill>
              </a:rPr>
              <a:t> o'er, with the pale cast of Thought,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And enterprises of great </a:t>
            </a:r>
            <a:r>
              <a:rPr lang="en-US" sz="2700" i="1" dirty="0">
                <a:solidFill>
                  <a:schemeClr val="bg1"/>
                </a:solidFill>
              </a:rPr>
              <a:t>pitch</a:t>
            </a:r>
            <a:r>
              <a:rPr lang="en-US" sz="2700" dirty="0">
                <a:solidFill>
                  <a:schemeClr val="bg1"/>
                </a:solidFill>
              </a:rPr>
              <a:t> and moment,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with this regard their </a:t>
            </a:r>
            <a:r>
              <a:rPr lang="en-US" sz="2700" dirty="0">
                <a:solidFill>
                  <a:srgbClr val="FFFF00"/>
                </a:solidFill>
              </a:rPr>
              <a:t>Tangible Benefits </a:t>
            </a:r>
            <a:r>
              <a:rPr lang="en-US" sz="2700" dirty="0">
                <a:solidFill>
                  <a:schemeClr val="bg1"/>
                </a:solidFill>
              </a:rPr>
              <a:t>turn </a:t>
            </a:r>
            <a:r>
              <a:rPr lang="en-US" sz="2700" i="1" dirty="0">
                <a:solidFill>
                  <a:schemeClr val="bg1"/>
                </a:solidFill>
              </a:rPr>
              <a:t>awry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And lose the name of Action. Soft you now,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The fair </a:t>
            </a:r>
            <a:r>
              <a:rPr lang="en-US" sz="2700" dirty="0">
                <a:solidFill>
                  <a:srgbClr val="FFFF00"/>
                </a:solidFill>
              </a:rPr>
              <a:t>level playing field</a:t>
            </a:r>
            <a:r>
              <a:rPr lang="en-US" sz="2700" dirty="0">
                <a:solidFill>
                  <a:schemeClr val="bg1"/>
                </a:solidFill>
              </a:rPr>
              <a:t>? Nymph, in thy Orisons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Be all my sins </a:t>
            </a:r>
            <a:r>
              <a:rPr lang="en-US" sz="2700" dirty="0" err="1">
                <a:solidFill>
                  <a:schemeClr val="bg1"/>
                </a:solidFill>
              </a:rPr>
              <a:t>remember'd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>
                <a:solidFill>
                  <a:srgbClr val="FFFF00"/>
                </a:solidFill>
              </a:rPr>
              <a:t>(but not in the Decision)</a:t>
            </a:r>
            <a:r>
              <a:rPr lang="en-US" sz="2700" dirty="0">
                <a:solidFill>
                  <a:schemeClr val="bg1"/>
                </a:solidFill>
              </a:rPr>
              <a:t>.</a:t>
            </a: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None/>
            </a:pPr>
            <a:endParaRPr lang="en-US" sz="2700" dirty="0">
              <a:solidFill>
                <a:schemeClr val="bg1"/>
              </a:solidFill>
            </a:endParaRPr>
          </a:p>
          <a:p>
            <a:pPr marL="0" indent="0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chemeClr val="bg1"/>
                </a:solidFill>
              </a:rPr>
              <a:t>Hamlet: Act 3, Scene 1 (</a:t>
            </a:r>
            <a:r>
              <a:rPr lang="en-US" sz="2700" dirty="0">
                <a:solidFill>
                  <a:srgbClr val="FF0000"/>
                </a:solidFill>
              </a:rPr>
              <a:t>revised</a:t>
            </a:r>
            <a:r>
              <a:rPr lang="en-US" sz="2700" dirty="0">
                <a:solidFill>
                  <a:schemeClr val="bg1"/>
                </a:solidFill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59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259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“</a:t>
            </a:r>
            <a:r>
              <a:rPr lang="en-US" sz="4400" b="1" dirty="0">
                <a:solidFill>
                  <a:srgbClr val="CCFFCC"/>
                </a:solidFill>
              </a:rPr>
              <a:t>Regulate</a:t>
            </a:r>
            <a:r>
              <a:rPr lang="en-US" sz="4400" b="1" dirty="0">
                <a:solidFill>
                  <a:schemeClr val="bg1"/>
                </a:solidFill>
              </a:rPr>
              <a:t>” </a:t>
            </a:r>
            <a:r>
              <a:rPr lang="en-US" sz="4400" dirty="0">
                <a:solidFill>
                  <a:srgbClr val="FFFF00"/>
                </a:solidFill>
              </a:rPr>
              <a:t>=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make regular</a:t>
            </a:r>
          </a:p>
        </p:txBody>
      </p:sp>
      <p:pic>
        <p:nvPicPr>
          <p:cNvPr id="4" name="Content Placeholder 3" descr="Screen Shot 2017-01-17 at 9.36.18 PM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r="-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76994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</p:spTree>
    <p:extLst>
      <p:ext uri="{BB962C8B-B14F-4D97-AF65-F5344CB8AC3E}">
        <p14:creationId xmlns:p14="http://schemas.microsoft.com/office/powerpoint/2010/main" val="24392577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AE0F392-79CD-214B-90C2-0E93AC37F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133" y="220717"/>
            <a:ext cx="4163734" cy="57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88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2992"/>
            <a:ext cx="8229600" cy="42752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zuckerberg_VR_peo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0" y="949744"/>
            <a:ext cx="7634400" cy="42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480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F1FCC1F-CD6D-1C41-BF05-775D7AF1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495" y="220718"/>
            <a:ext cx="4909010" cy="55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0866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7737</TotalTime>
  <Words>1441</Words>
  <Application>Microsoft Macintosh PowerPoint</Application>
  <PresentationFormat>On-screen Show (4:3)</PresentationFormat>
  <Paragraphs>174</Paragraphs>
  <Slides>108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American Typewriter</vt:lpstr>
      <vt:lpstr>Apple Chancery</vt:lpstr>
      <vt:lpstr>Arial</vt:lpstr>
      <vt:lpstr>Arial Hebrew Scholar</vt:lpstr>
      <vt:lpstr>Calibri</vt:lpstr>
      <vt:lpstr>Klavika</vt:lpstr>
      <vt:lpstr>Lucida Sans Typewriter</vt:lpstr>
      <vt:lpstr>Times</vt:lpstr>
      <vt:lpstr>CDM_PPT_Template </vt:lpstr>
      <vt:lpstr>  Communications Law:  Introducing the Course   </vt:lpstr>
      <vt:lpstr>Permission to Record?</vt:lpstr>
      <vt:lpstr>PowerPoint Presentation</vt:lpstr>
      <vt:lpstr>PowerPoint Presentation</vt:lpstr>
      <vt:lpstr>PowerPoint Presentation</vt:lpstr>
      <vt:lpstr>PowerPoint Presentation</vt:lpstr>
      <vt:lpstr>Me (briefly)</vt:lpstr>
      <vt:lpstr>PowerPoint Presentation</vt:lpstr>
      <vt:lpstr>PowerPoint Presentation</vt:lpstr>
      <vt:lpstr>PowerPoint Presentation</vt:lpstr>
      <vt:lpstr>Favorite TV Show? (not exactly)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Please, please…</vt:lpstr>
      <vt:lpstr>+ Don’t Forget</vt:lpstr>
      <vt:lpstr>Pause</vt:lpstr>
      <vt:lpstr>PowerPoint Presentation</vt:lpstr>
      <vt:lpstr>Current V3 Course Website</vt:lpstr>
      <vt:lpstr>Initial Course Website</vt:lpstr>
      <vt:lpstr>V2 Course Website (Spaces)</vt:lpstr>
      <vt:lpstr>“Living” Syllabus</vt:lpstr>
      <vt:lpstr> For full privileges on the website  </vt:lpstr>
      <vt:lpstr>Why post?</vt:lpstr>
      <vt:lpstr>Anything &amp; everything can be done via email if you prefer</vt:lpstr>
      <vt:lpstr>PowerPoint Presentation</vt:lpstr>
      <vt:lpstr>Website issues…</vt:lpstr>
      <vt:lpstr>PowerPoint Presentation</vt:lpstr>
      <vt:lpstr>Pause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PowerPoint Presentation</vt:lpstr>
      <vt:lpstr>Office “Hours”: Ideally Tuesdays after class but am flexible…</vt:lpstr>
      <vt:lpstr>Embedded Self Socratic A.I.</vt:lpstr>
      <vt:lpstr>PowerPoint Presentation</vt:lpstr>
      <vt:lpstr>PowerPoint Presentation</vt:lpstr>
      <vt:lpstr>PowerPoint Presentation</vt:lpstr>
      <vt:lpstr>Pedagogic theory please?…</vt:lpstr>
      <vt:lpstr>PowerPoint Presentation</vt:lpstr>
      <vt:lpstr>Why this course?</vt:lpstr>
      <vt:lpstr>PowerPoint Presentation</vt:lpstr>
      <vt:lpstr>The Digital Differences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Post-Truth…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&amp; sometimes there are no words… </vt:lpstr>
      <vt:lpstr>PowerPoint Presentation</vt:lpstr>
      <vt:lpstr>PowerPoint Presentation</vt:lpstr>
      <vt:lpstr>New or Unique Problems </vt:lpstr>
      <vt:lpstr>Communications Law  is International</vt:lpstr>
      <vt:lpstr>Pause</vt:lpstr>
      <vt:lpstr>PowerPoint Presentation</vt:lpstr>
      <vt:lpstr> EVALUATION </vt:lpstr>
      <vt:lpstr>Paper Confessional  (or what I learned one winter holiday)</vt:lpstr>
      <vt:lpstr>Group Presentations</vt:lpstr>
      <vt:lpstr>PowerPoint Presentation</vt:lpstr>
      <vt:lpstr>Evaluation Tips</vt:lpstr>
      <vt:lpstr>Grades (primarily)</vt:lpstr>
      <vt:lpstr>PowerPoint Presentation</vt:lpstr>
      <vt:lpstr>Pause</vt:lpstr>
      <vt:lpstr>PowerPoint Presentation</vt:lpstr>
      <vt:lpstr>Only rule of of Admin Law  (H. Janisch)?</vt:lpstr>
      <vt:lpstr>PowerPoint Presentation</vt:lpstr>
      <vt:lpstr>PowerPoint Presentation</vt:lpstr>
      <vt:lpstr>PowerPoint Presentation</vt:lpstr>
      <vt:lpstr>PowerPoint Presentation</vt:lpstr>
      <vt:lpstr>“Regulate” = make regular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</vt:lpstr>
      <vt:lpstr>Coming Soon</vt:lpstr>
      <vt:lpstr> A MATTER OF PERSPECTIVE</vt:lpstr>
      <vt:lpstr>Conclusion</vt:lpstr>
      <vt:lpstr>PowerPoint Presentation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736</cp:revision>
  <cp:lastPrinted>2013-12-30T23:16:45Z</cp:lastPrinted>
  <dcterms:created xsi:type="dcterms:W3CDTF">2013-02-08T08:35:59Z</dcterms:created>
  <dcterms:modified xsi:type="dcterms:W3CDTF">2022-01-11T21:21:53Z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7935280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