
<file path=[Content_Types].xml><?xml version="1.0" encoding="utf-8"?>
<Types xmlns="http://schemas.openxmlformats.org/package/2006/content-types">
  <Default ContentType="image/x-emf" Extension="emf"/>
  <Default ContentType="image/gif" Extension="gif"/>
  <Default ContentType="image/jpeg" Extension="jpeg"/>
  <Default ContentType="image/jpeg" Extension="jpg"/>
  <Default ContentType="image/png" Extension="png"/>
  <Default ContentType="application/vnd.openxmlformats-package.relationships+xml" Extension="rels"/>
  <Default ContentType="image/tiff" Extension="tiff"/>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5"/>
  </p:notesMasterIdLst>
  <p:sldIdLst>
    <p:sldId id="577" r:id="rId2"/>
    <p:sldId id="1084" r:id="rId3"/>
    <p:sldId id="5413" r:id="rId4"/>
    <p:sldId id="5412" r:id="rId5"/>
    <p:sldId id="5411" r:id="rId6"/>
    <p:sldId id="1086" r:id="rId7"/>
    <p:sldId id="4318" r:id="rId8"/>
    <p:sldId id="1087" r:id="rId9"/>
    <p:sldId id="3574" r:id="rId10"/>
    <p:sldId id="1088" r:id="rId11"/>
    <p:sldId id="2338" r:id="rId12"/>
    <p:sldId id="1245" r:id="rId13"/>
    <p:sldId id="3210" r:id="rId14"/>
    <p:sldId id="1246" r:id="rId15"/>
    <p:sldId id="3575" r:id="rId16"/>
    <p:sldId id="2346" r:id="rId17"/>
    <p:sldId id="1125" r:id="rId18"/>
    <p:sldId id="4319" r:id="rId19"/>
    <p:sldId id="4320" r:id="rId20"/>
    <p:sldId id="2540" r:id="rId21"/>
    <p:sldId id="3576" r:id="rId22"/>
    <p:sldId id="3577" r:id="rId23"/>
    <p:sldId id="3228" r:id="rId24"/>
    <p:sldId id="1293" r:id="rId25"/>
    <p:sldId id="2948" r:id="rId26"/>
    <p:sldId id="3544" r:id="rId27"/>
    <p:sldId id="1172" r:id="rId28"/>
    <p:sldId id="3541" r:id="rId29"/>
    <p:sldId id="5467" r:id="rId30"/>
    <p:sldId id="5327" r:id="rId31"/>
    <p:sldId id="5468" r:id="rId32"/>
    <p:sldId id="5469" r:id="rId33"/>
    <p:sldId id="5458" r:id="rId34"/>
    <p:sldId id="5459" r:id="rId35"/>
    <p:sldId id="5460" r:id="rId36"/>
    <p:sldId id="5461" r:id="rId37"/>
    <p:sldId id="5462" r:id="rId38"/>
    <p:sldId id="5463" r:id="rId39"/>
    <p:sldId id="5464" r:id="rId40"/>
    <p:sldId id="5465" r:id="rId41"/>
    <p:sldId id="5309" r:id="rId42"/>
    <p:sldId id="5455" r:id="rId43"/>
    <p:sldId id="5456" r:id="rId44"/>
    <p:sldId id="5313" r:id="rId45"/>
    <p:sldId id="5324" r:id="rId46"/>
    <p:sldId id="5325" r:id="rId47"/>
    <p:sldId id="5315" r:id="rId48"/>
    <p:sldId id="5321" r:id="rId49"/>
    <p:sldId id="5435" r:id="rId50"/>
    <p:sldId id="5438" r:id="rId51"/>
    <p:sldId id="1255" r:id="rId52"/>
    <p:sldId id="1171" r:id="rId53"/>
    <p:sldId id="1158" r:id="rId54"/>
    <p:sldId id="4315" r:id="rId55"/>
    <p:sldId id="2344" r:id="rId56"/>
    <p:sldId id="2345" r:id="rId57"/>
    <p:sldId id="4316" r:id="rId58"/>
    <p:sldId id="2347" r:id="rId59"/>
    <p:sldId id="2938" r:id="rId60"/>
    <p:sldId id="2913" r:id="rId61"/>
    <p:sldId id="2348" r:id="rId62"/>
    <p:sldId id="2349" r:id="rId63"/>
    <p:sldId id="2350" r:id="rId64"/>
    <p:sldId id="2351" r:id="rId65"/>
    <p:sldId id="4314" r:id="rId66"/>
    <p:sldId id="1244" r:id="rId67"/>
    <p:sldId id="4443" r:id="rId68"/>
    <p:sldId id="1137" r:id="rId69"/>
    <p:sldId id="1142" r:id="rId70"/>
    <p:sldId id="1295" r:id="rId71"/>
    <p:sldId id="1292" r:id="rId72"/>
    <p:sldId id="4118" r:id="rId73"/>
    <p:sldId id="1099" r:id="rId74"/>
    <p:sldId id="1100" r:id="rId75"/>
    <p:sldId id="1101" r:id="rId76"/>
    <p:sldId id="1247" r:id="rId77"/>
    <p:sldId id="5444" r:id="rId78"/>
    <p:sldId id="3974" r:id="rId79"/>
    <p:sldId id="4365" r:id="rId80"/>
    <p:sldId id="3975" r:id="rId81"/>
    <p:sldId id="3942" r:id="rId82"/>
    <p:sldId id="3976" r:id="rId83"/>
    <p:sldId id="3995" r:id="rId84"/>
    <p:sldId id="3996" r:id="rId85"/>
    <p:sldId id="4444" r:id="rId86"/>
    <p:sldId id="4374" r:id="rId87"/>
    <p:sldId id="5434" r:id="rId88"/>
    <p:sldId id="5445" r:id="rId89"/>
    <p:sldId id="3997" r:id="rId90"/>
    <p:sldId id="399" r:id="rId91"/>
    <p:sldId id="803" r:id="rId92"/>
    <p:sldId id="1209" r:id="rId93"/>
    <p:sldId id="1210" r:id="rId94"/>
    <p:sldId id="1211" r:id="rId95"/>
    <p:sldId id="1213" r:id="rId96"/>
    <p:sldId id="1215" r:id="rId97"/>
    <p:sldId id="1217" r:id="rId98"/>
    <p:sldId id="1218" r:id="rId99"/>
    <p:sldId id="1219" r:id="rId100"/>
    <p:sldId id="1220" r:id="rId101"/>
    <p:sldId id="1222" r:id="rId102"/>
    <p:sldId id="1223" r:id="rId103"/>
    <p:sldId id="1224" r:id="rId104"/>
    <p:sldId id="1227" r:id="rId105"/>
    <p:sldId id="1225" r:id="rId106"/>
    <p:sldId id="1228" r:id="rId107"/>
    <p:sldId id="1230" r:id="rId108"/>
    <p:sldId id="1231" r:id="rId109"/>
    <p:sldId id="1232" r:id="rId110"/>
    <p:sldId id="1233" r:id="rId111"/>
    <p:sldId id="1235" r:id="rId112"/>
    <p:sldId id="1243" r:id="rId113"/>
    <p:sldId id="2341" r:id="rId114"/>
    <p:sldId id="4432" r:id="rId115"/>
    <p:sldId id="927" r:id="rId116"/>
    <p:sldId id="928" r:id="rId117"/>
    <p:sldId id="1384" r:id="rId118"/>
    <p:sldId id="932" r:id="rId119"/>
    <p:sldId id="933" r:id="rId120"/>
    <p:sldId id="934" r:id="rId121"/>
    <p:sldId id="935" r:id="rId122"/>
    <p:sldId id="936" r:id="rId123"/>
    <p:sldId id="937" r:id="rId124"/>
    <p:sldId id="938" r:id="rId125"/>
    <p:sldId id="1394" r:id="rId126"/>
    <p:sldId id="940" r:id="rId127"/>
    <p:sldId id="941" r:id="rId128"/>
    <p:sldId id="942" r:id="rId129"/>
    <p:sldId id="943" r:id="rId130"/>
    <p:sldId id="944" r:id="rId131"/>
    <p:sldId id="945" r:id="rId132"/>
    <p:sldId id="946" r:id="rId133"/>
    <p:sldId id="1402" r:id="rId134"/>
    <p:sldId id="1173" r:id="rId135"/>
    <p:sldId id="4452" r:id="rId136"/>
    <p:sldId id="1752" r:id="rId137"/>
    <p:sldId id="1419" r:id="rId138"/>
    <p:sldId id="514" r:id="rId139"/>
    <p:sldId id="2009" r:id="rId140"/>
    <p:sldId id="2539" r:id="rId141"/>
    <p:sldId id="516" r:id="rId142"/>
    <p:sldId id="2125" r:id="rId143"/>
    <p:sldId id="518" r:id="rId1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55"/>
    <p:restoredTop sz="94558"/>
  </p:normalViewPr>
  <p:slideViewPr>
    <p:cSldViewPr snapToGrid="0" snapToObjects="1">
      <p:cViewPr varScale="1">
        <p:scale>
          <a:sx n="121" d="100"/>
          <a:sy n="121" d="100"/>
        </p:scale>
        <p:origin x="1136"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1/26/22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E3FEEC-81F5-9048-8408-13A7B5AB11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5970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140</a:t>
            </a:fld>
            <a:endParaRPr lang="en-US"/>
          </a:p>
        </p:txBody>
      </p:sp>
    </p:spTree>
    <p:extLst>
      <p:ext uri="{BB962C8B-B14F-4D97-AF65-F5344CB8AC3E}">
        <p14:creationId xmlns:p14="http://schemas.microsoft.com/office/powerpoint/2010/main" val="80720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jon_festinger@thecdm.ca" TargetMode="External"/><Relationship Id="rId4" Type="http://schemas.openxmlformats.org/officeDocument/2006/relationships/hyperlink" Target="http://commlaw.allard.ubc"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arget="../media/image70.jpeg" Type="http://schemas.openxmlformats.org/officeDocument/2006/relationships/image"/><Relationship Id="rId2" Target="../media/image69.jpeg" Type="http://schemas.openxmlformats.org/officeDocument/2006/relationships/image"/><Relationship Id="rId1" Target="../slideLayouts/slideLayout2.xml" Type="http://schemas.openxmlformats.org/officeDocument/2006/relationships/slideLayout"/></Relationships>
</file>

<file path=ppt/slides/_rels/slide101.xml.rels><?xml version="1.0" encoding="UTF-8" standalone="yes" ?><Relationships xmlns="http://schemas.openxmlformats.org/package/2006/relationships"><Relationship Id="rId3" Target="https://medium.com/i-data/paris-and-beirut-data-suggests-how-social-media-shapes-the-coverage-738e9d336c9f#.ekue7d2fi" TargetMode="External" Type="http://schemas.openxmlformats.org/officeDocument/2006/relationships/hyperlink"/><Relationship Id="rId2" Target="../media/image71.jpeg" Type="http://schemas.openxmlformats.org/officeDocument/2006/relationships/image"/><Relationship Id="rId1" Target="../slideLayouts/slideLayout2.xml" Type="http://schemas.openxmlformats.org/officeDocument/2006/relationships/slideLayout"/></Relationships>
</file>

<file path=ppt/slides/_rels/slide10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arget="../media/image73.jpeg" Type="http://schemas.openxmlformats.org/officeDocument/2006/relationships/image"/><Relationship Id="rId1" Target="../slideLayouts/slideLayout2.xml" Type="http://schemas.openxmlformats.org/officeDocument/2006/relationships/slideLayout"/></Relationships>
</file>

<file path=ppt/slides/_rels/slide104.xml.rels><?xml version="1.0" encoding="UTF-8" standalone="yes" ?><Relationships xmlns="http://schemas.openxmlformats.org/package/2006/relationships"><Relationship Id="rId3" Target="https://nsa.gov1.info/data/" TargetMode="External" Type="http://schemas.openxmlformats.org/officeDocument/2006/relationships/hyperlink"/><Relationship Id="rId2" Target="../media/image74.jpeg" Type="http://schemas.openxmlformats.org/officeDocument/2006/relationships/image"/><Relationship Id="rId1" Target="../slideLayouts/slideLayout2.xml" Type="http://schemas.openxmlformats.org/officeDocument/2006/relationships/slideLayout"/></Relationships>
</file>

<file path=ppt/slides/_rels/slide105.xml.rels><?xml version="1.0" encoding="UTF-8" standalone="yes" ?><Relationships xmlns="http://schemas.openxmlformats.org/package/2006/relationships"><Relationship Id="rId2" Target="../media/image75.jpeg" Type="http://schemas.openxmlformats.org/officeDocument/2006/relationships/image"/><Relationship Id="rId1" Target="../slideLayouts/slideLayout2.xml" Type="http://schemas.openxmlformats.org/officeDocument/2006/relationships/slideLayout"/></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arget="../media/image76.jpeg" Type="http://schemas.openxmlformats.org/officeDocument/2006/relationships/image"/><Relationship Id="rId1" Target="../slideLayouts/slideLayout2.xml" Type="http://schemas.openxmlformats.org/officeDocument/2006/relationships/slideLayout"/></Relationships>
</file>

<file path=ppt/slides/_rels/slide108.xml.rels><?xml version="1.0" encoding="UTF-8" standalone="yes" ?><Relationships xmlns="http://schemas.openxmlformats.org/package/2006/relationships"><Relationship Id="rId2" Target="../media/image77.jpeg" Type="http://schemas.openxmlformats.org/officeDocument/2006/relationships/image"/><Relationship Id="rId1" Target="../slideLayouts/slideLayout2.xml" Type="http://schemas.openxmlformats.org/officeDocument/2006/relationships/slideLayout"/></Relationships>
</file>

<file path=ppt/slides/_rels/slide10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110.xml.rels><?xml version="1.0" encoding="UTF-8" standalone="yes" ?><Relationships xmlns="http://schemas.openxmlformats.org/package/2006/relationships"><Relationship Id="rId2" Target="../media/image79.jpeg" Type="http://schemas.openxmlformats.org/officeDocument/2006/relationships/image"/><Relationship Id="rId1" Target="../slideLayouts/slideLayout2.xml" Type="http://schemas.openxmlformats.org/officeDocument/2006/relationships/slideLayout"/></Relationships>
</file>

<file path=ppt/slides/_rels/slide111.xml.rels><?xml version="1.0" encoding="UTF-8" standalone="yes" ?><Relationships xmlns="http://schemas.openxmlformats.org/package/2006/relationships"><Relationship Id="rId3" Target="http://motherboard.vice.com/read/we-need-a-legal-framework-for-biohacking-our-brains" TargetMode="External" Type="http://schemas.openxmlformats.org/officeDocument/2006/relationships/hyperlink"/><Relationship Id="rId2" Target="../media/image80.jpeg" Type="http://schemas.openxmlformats.org/officeDocument/2006/relationships/image"/><Relationship Id="rId1" Target="../slideLayouts/slideLayout2.xml" Type="http://schemas.openxmlformats.org/officeDocument/2006/relationships/slideLayout"/></Relationships>
</file>

<file path=ppt/slides/_rels/slide1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arget="https://www.ic.gc.ca/eic/site/smt-gst.nsf/eng/sf09920.html" TargetMode="External" Type="http://schemas.openxmlformats.org/officeDocument/2006/relationships/hyperlink"/><Relationship Id="rId2" Target="../media/image87.jpeg" Type="http://schemas.openxmlformats.org/officeDocument/2006/relationships/image"/><Relationship Id="rId1" Target="../slideLayouts/slideLayout2.xml" Type="http://schemas.openxmlformats.org/officeDocument/2006/relationships/slideLayout"/></Relationships>
</file>

<file path=ppt/slides/_rels/slide124.xml.rels><?xml version="1.0" encoding="UTF-8" standalone="yes" ?><Relationships xmlns="http://schemas.openxmlformats.org/package/2006/relationships"><Relationship Id="rId2" Target="../media/image88.jpeg" Type="http://schemas.openxmlformats.org/officeDocument/2006/relationships/image"/><Relationship Id="rId1" Target="../slideLayouts/slideLayout2.xml" Type="http://schemas.openxmlformats.org/officeDocument/2006/relationships/slideLayout"/></Relationships>
</file>

<file path=ppt/slides/_rels/slide12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arget="../media/image11.jpeg" Type="http://schemas.openxmlformats.org/officeDocument/2006/relationships/image"/><Relationship Id="rId1" Target="../slideLayouts/slideLayout2.xml" Type="http://schemas.openxmlformats.org/officeDocument/2006/relationships/slideLayout"/></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arget="../media/image13.jpeg" Type="http://schemas.openxmlformats.org/officeDocument/2006/relationships/image"/><Relationship Id="rId1" Target="../slideLayouts/slideLayout2.xml" Type="http://schemas.openxmlformats.org/officeDocument/2006/relationships/slideLayout"/></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arget="../media/image14.jpeg" Type="http://schemas.openxmlformats.org/officeDocument/2006/relationships/image"/><Relationship Id="rId1" Target="../slideLayouts/slideLayout2.xml" Type="http://schemas.openxmlformats.org/officeDocument/2006/relationships/slideLayout"/></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arget="../media/image18.jpeg" Type="http://schemas.openxmlformats.org/officeDocument/2006/relationships/image"/><Relationship Id="rId1" Target="../slideLayouts/slideLayout5.xml" Type="http://schemas.openxmlformats.org/officeDocument/2006/relationships/slideLayout"/></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arget="../media/image21.jpeg" Type="http://schemas.openxmlformats.org/officeDocument/2006/relationships/image"/><Relationship Id="rId1" Target="../slideLayouts/slideLayout5.xml" Type="http://schemas.openxmlformats.org/officeDocument/2006/relationships/slideLayout"/></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hyperlink" Target="http://commlaw.allard.ubc.ca/"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arget="../media/image29.jpeg" Type="http://schemas.openxmlformats.org/officeDocument/2006/relationships/image"/><Relationship Id="rId1" Target="../slideLayouts/slideLayout5.xml" Type="http://schemas.openxmlformats.org/officeDocument/2006/relationships/slideLayout"/></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arget="../media/image35.jpeg" Type="http://schemas.openxmlformats.org/officeDocument/2006/relationships/image"/><Relationship Id="rId1" Target="../slideLayouts/slideLayout5.xml" Type="http://schemas.openxmlformats.org/officeDocument/2006/relationships/slideLayout"/></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arget="../media/image39.jpeg" Type="http://schemas.openxmlformats.org/officeDocument/2006/relationships/image"/><Relationship Id="rId1" Target="../slideLayouts/slideLayout2.xml" Type="http://schemas.openxmlformats.org/officeDocument/2006/relationships/slideLayout"/></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commlaw.allard.ubc.ca/"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arget="../media/image6.jpeg" Type="http://schemas.openxmlformats.org/officeDocument/2006/relationships/image"/><Relationship Id="rId1" Target="../slideLayouts/slideLayout5.xml" Type="http://schemas.openxmlformats.org/officeDocument/2006/relationships/slideLayout"/></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arget="../media/image46.jpeg" Type="http://schemas.openxmlformats.org/officeDocument/2006/relationships/image"/><Relationship Id="rId1" Target="../slideLayouts/slideLayout2.xml" Type="http://schemas.openxmlformats.org/officeDocument/2006/relationships/slideLayout"/></Relationships>
</file>

<file path=ppt/slides/_rels/slide74.xml.rels><?xml version="1.0" encoding="UTF-8" standalone="yes" ?><Relationships xmlns="http://schemas.openxmlformats.org/package/2006/relationships"><Relationship Id="rId2" Target="../media/image47.jpeg" Type="http://schemas.openxmlformats.org/officeDocument/2006/relationships/image"/><Relationship Id="rId1" Target="../slideLayouts/slideLayout2.xml" Type="http://schemas.openxmlformats.org/officeDocument/2006/relationships/slideLayout"/></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arget="../media/image51.jpeg" Type="http://schemas.openxmlformats.org/officeDocument/2006/relationships/image"/><Relationship Id="rId1" Target="../slideLayouts/slideLayout5.xml" Type="http://schemas.openxmlformats.org/officeDocument/2006/relationships/slideLayout"/></Relationships>
</file>

<file path=ppt/slides/_rels/slide79.xml.rels><?xml version="1.0" encoding="UTF-8" standalone="yes" ?><Relationships xmlns="http://schemas.openxmlformats.org/package/2006/relationships"><Relationship Id="rId2" Target="../media/image52.jpeg" Type="http://schemas.openxmlformats.org/officeDocument/2006/relationships/image"/><Relationship Id="rId1" Target="../slideLayouts/slideLayout5.xml" Type="http://schemas.openxmlformats.org/officeDocument/2006/relationships/slideLayout"/></Relationships>
</file>

<file path=ppt/slides/_rels/slide8.xml.rels><?xml version="1.0" encoding="UTF-8" standalone="yes"?>
<Relationships xmlns="http://schemas.openxmlformats.org/package/2006/relationships"><Relationship Id="rId2" Type="http://schemas.openxmlformats.org/officeDocument/2006/relationships/hyperlink" Target="http://cms.ubc.ca/"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arget="../media/image53.jpeg" Type="http://schemas.openxmlformats.org/officeDocument/2006/relationships/image"/><Relationship Id="rId1" Target="../slideLayouts/slideLayout5.xml" Type="http://schemas.openxmlformats.org/officeDocument/2006/relationships/slideLayout"/></Relationships>
</file>

<file path=ppt/slides/_rels/slide81.xml.rels><?xml version="1.0" encoding="UTF-8" standalone="yes" ?><Relationships xmlns="http://schemas.openxmlformats.org/package/2006/relationships"><Relationship Id="rId2" Target="../media/image54.jpeg" Type="http://schemas.openxmlformats.org/officeDocument/2006/relationships/image"/><Relationship Id="rId1" Target="../slideLayouts/slideLayout5.xml" Type="http://schemas.openxmlformats.org/officeDocument/2006/relationships/slideLayout"/></Relationships>
</file>

<file path=ppt/slides/_rels/slide82.xml.rels><?xml version="1.0" encoding="UTF-8" standalone="yes" ?><Relationships xmlns="http://schemas.openxmlformats.org/package/2006/relationships"><Relationship Id="rId2" Target="../media/image55.jpeg" Type="http://schemas.openxmlformats.org/officeDocument/2006/relationships/image"/><Relationship Id="rId1" Target="../slideLayouts/slideLayout5.xml" Type="http://schemas.openxmlformats.org/officeDocument/2006/relationships/slideLayout"/></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arget="../media/image57.jpeg" Type="http://schemas.openxmlformats.org/officeDocument/2006/relationships/image"/><Relationship Id="rId1" Target="../slideLayouts/slideLayout5.xml" Type="http://schemas.openxmlformats.org/officeDocument/2006/relationships/slideLayout"/></Relationships>
</file>

<file path=ppt/slides/_rels/slide85.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arget="../media/image60.jpeg" Type="http://schemas.openxmlformats.org/officeDocument/2006/relationships/image"/><Relationship Id="rId1" Target="../slideLayouts/slideLayout5.xml" Type="http://schemas.openxmlformats.org/officeDocument/2006/relationships/slideLayout"/></Relationships>
</file>

<file path=ppt/slides/_rels/slide89.xml.rels><?xml version="1.0" encoding="UTF-8" standalone="yes" ?><Relationships xmlns="http://schemas.openxmlformats.org/package/2006/relationships"><Relationship Id="rId2" Target="../media/image61.jpeg" Type="http://schemas.openxmlformats.org/officeDocument/2006/relationships/image"/><Relationship Id="rId1" Target="../slideLayouts/slideLayout4.xml" Type="http://schemas.openxmlformats.org/officeDocument/2006/relationships/slideLayout"/></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arget="../media/image64.jpg" Type="http://schemas.openxmlformats.org/officeDocument/2006/relationships/image"/><Relationship Id="rId2" Target="../media/image63.jpeg" Type="http://schemas.openxmlformats.org/officeDocument/2006/relationships/image"/><Relationship Id="rId1" Target="../slideLayouts/slideLayout2.xml" Type="http://schemas.openxmlformats.org/officeDocument/2006/relationships/slideLayout"/></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arget="../media/image67.jpeg" Type="http://schemas.openxmlformats.org/officeDocument/2006/relationships/image"/><Relationship Id="rId1" Target="../slideLayouts/slideLayout2.xml" Type="http://schemas.openxmlformats.org/officeDocument/2006/relationships/slideLayout"/></Relationships>
</file>

<file path=ppt/slides/_rels/slide9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996"/>
            <a:ext cx="9103280" cy="2048933"/>
          </a:xfrm>
        </p:spPr>
        <p:txBody>
          <a:bodyPr>
            <a:noAutofit/>
          </a:bodyPr>
          <a:lstStyle/>
          <a:p>
            <a:pPr algn="ctr"/>
            <a:br>
              <a:rPr lang="en-US" sz="4800" b="1" dirty="0">
                <a:solidFill>
                  <a:srgbClr val="FFFF00"/>
                </a:solidFill>
                <a:cs typeface="OCR A Std"/>
              </a:rPr>
            </a:br>
            <a:br>
              <a:rPr lang="en-US" sz="4800" b="1" dirty="0">
                <a:solidFill>
                  <a:srgbClr val="FFFF00"/>
                </a:solidFill>
                <a:cs typeface="OCR A Std"/>
              </a:rPr>
            </a:br>
            <a:r>
              <a:rPr lang="en-US" sz="4800" i="1" dirty="0">
                <a:solidFill>
                  <a:srgbClr val="FF0000"/>
                </a:solidFill>
              </a:rPr>
              <a:t>“Roles </a:t>
            </a:r>
            <a:r>
              <a:rPr lang="en-US" sz="4800" i="1" dirty="0">
                <a:solidFill>
                  <a:schemeClr val="bg1"/>
                </a:solidFill>
              </a:rPr>
              <a:t>of Sovereignty </a:t>
            </a:r>
            <a:r>
              <a:rPr lang="en-US" sz="4800" i="1" dirty="0">
                <a:solidFill>
                  <a:srgbClr val="FF0000"/>
                </a:solidFill>
              </a:rPr>
              <a:t>&amp;</a:t>
            </a:r>
            <a:r>
              <a:rPr lang="en-US" sz="4800" i="1" dirty="0">
                <a:solidFill>
                  <a:schemeClr val="bg1"/>
                </a:solidFill>
              </a:rPr>
              <a:t> </a:t>
            </a:r>
            <a:r>
              <a:rPr lang="en-US" sz="4800" i="1" dirty="0">
                <a:solidFill>
                  <a:srgbClr val="FF0000"/>
                </a:solidFill>
              </a:rPr>
              <a:t>Culture </a:t>
            </a:r>
            <a:br>
              <a:rPr lang="en-US" sz="4800" i="1" dirty="0">
                <a:solidFill>
                  <a:srgbClr val="FF0000"/>
                </a:solidFill>
              </a:rPr>
            </a:br>
            <a:r>
              <a:rPr lang="en-US" sz="4800" i="1" dirty="0">
                <a:solidFill>
                  <a:srgbClr val="FF0000"/>
                </a:solidFill>
              </a:rPr>
              <a:t>in the C</a:t>
            </a:r>
            <a:r>
              <a:rPr lang="en-US" sz="4800" i="1" dirty="0">
                <a:solidFill>
                  <a:schemeClr val="bg1"/>
                </a:solidFill>
              </a:rPr>
              <a:t>ommunications Lan</a:t>
            </a:r>
            <a:r>
              <a:rPr lang="en-US" sz="4800" i="1" dirty="0">
                <a:solidFill>
                  <a:srgbClr val="FF0000"/>
                </a:solidFill>
              </a:rPr>
              <a:t>dscape”</a:t>
            </a:r>
            <a:r>
              <a:rPr lang="en-US" sz="4800" dirty="0">
                <a:solidFill>
                  <a:schemeClr val="bg1"/>
                </a:solidFill>
              </a:rPr>
              <a:t> </a:t>
            </a:r>
            <a:br>
              <a:rPr lang="en-US" sz="4800" dirty="0">
                <a:solidFill>
                  <a:schemeClr val="bg1"/>
                </a:solidFill>
              </a:rPr>
            </a:br>
            <a:br>
              <a:rPr lang="en-US" sz="4800" b="1" dirty="0">
                <a:solidFill>
                  <a:srgbClr val="3366FF"/>
                </a:solidFill>
                <a:cs typeface="OCR A Std"/>
              </a:rPr>
            </a:br>
            <a:endParaRPr lang="en-US" sz="4800" b="1" dirty="0">
              <a:solidFill>
                <a:srgbClr val="3366FF"/>
              </a:solidFill>
              <a:latin typeface="+mn-lt"/>
              <a:cs typeface="Times New Roman"/>
            </a:endParaRPr>
          </a:p>
        </p:txBody>
      </p:sp>
      <p:sp>
        <p:nvSpPr>
          <p:cNvPr id="3" name="Content Placeholder 2"/>
          <p:cNvSpPr>
            <a:spLocks noGrp="1"/>
          </p:cNvSpPr>
          <p:nvPr>
            <p:ph sz="quarter" idx="10"/>
          </p:nvPr>
        </p:nvSpPr>
        <p:spPr>
          <a:xfrm>
            <a:off x="457199" y="2201333"/>
            <a:ext cx="8646081" cy="3897948"/>
          </a:xfrm>
        </p:spPr>
        <p:txBody>
          <a:bodyPr>
            <a:normAutofit/>
          </a:bodyPr>
          <a:lstStyle/>
          <a:p>
            <a:pPr marL="0" indent="0">
              <a:buNone/>
            </a:pPr>
            <a:r>
              <a:rPr lang="en-US" sz="2200" b="1" dirty="0">
                <a:solidFill>
                  <a:srgbClr val="CCFFCC"/>
                </a:solidFill>
                <a:cs typeface="Lucida Console"/>
              </a:rPr>
              <a:t>Talk </a:t>
            </a:r>
            <a:r>
              <a:rPr lang="en-US" sz="2200" b="1" dirty="0">
                <a:solidFill>
                  <a:srgbClr val="FF0000"/>
                </a:solidFill>
                <a:cs typeface="Lucida Console"/>
              </a:rPr>
              <a:t>3</a:t>
            </a:r>
          </a:p>
          <a:p>
            <a:pPr marL="0" indent="0">
              <a:buNone/>
            </a:pPr>
            <a:r>
              <a:rPr lang="en-US" sz="2200" b="1" dirty="0">
                <a:solidFill>
                  <a:srgbClr val="CCFFCC"/>
                </a:solidFill>
                <a:cs typeface="Lucida Console"/>
              </a:rPr>
              <a:t>LAW 424 001</a:t>
            </a:r>
          </a:p>
          <a:p>
            <a:pPr marL="0" indent="0">
              <a:buNone/>
            </a:pPr>
            <a:r>
              <a:rPr lang="en-US" sz="2200" b="1" dirty="0">
                <a:solidFill>
                  <a:srgbClr val="CCFFCC"/>
                </a:solidFill>
                <a:cs typeface="Lucida Console"/>
              </a:rPr>
              <a:t>Communications Law </a:t>
            </a:r>
          </a:p>
          <a:p>
            <a:pPr marL="0" indent="0">
              <a:buNone/>
            </a:pPr>
            <a:r>
              <a:rPr lang="en-US" sz="2200" b="1" dirty="0">
                <a:solidFill>
                  <a:srgbClr val="CCFFCC"/>
                </a:solidFill>
                <a:cs typeface="Lucida Console"/>
              </a:rPr>
              <a:t>Allard School of Law, UBC</a:t>
            </a:r>
          </a:p>
          <a:p>
            <a:pPr marL="0" indent="0">
              <a:buNone/>
            </a:pPr>
            <a:r>
              <a:rPr lang="en-US" sz="2200" b="1" dirty="0">
                <a:solidFill>
                  <a:srgbClr val="CCFFCC"/>
                </a:solidFill>
                <a:cs typeface="Lucida Console"/>
              </a:rPr>
              <a:t>Spring, 2022</a:t>
            </a:r>
            <a:endParaRPr lang="en-US" sz="2200" b="1" dirty="0">
              <a:solidFill>
                <a:schemeClr val="bg1"/>
              </a:solidFill>
              <a:latin typeface="+mn-lt"/>
              <a:cs typeface="Lucida Console"/>
            </a:endParaRPr>
          </a:p>
          <a:p>
            <a:pPr marL="0" indent="0">
              <a:buNone/>
            </a:pPr>
            <a:endParaRPr lang="en-US" sz="1400" dirty="0">
              <a:solidFill>
                <a:srgbClr val="FFFFFF"/>
              </a:solidFill>
              <a:latin typeface="+mn-lt"/>
              <a:cs typeface="Lucida Console"/>
            </a:endParaRPr>
          </a:p>
          <a:p>
            <a:pPr marL="0" indent="0">
              <a:buNone/>
            </a:pPr>
            <a:endParaRPr lang="en-US" sz="1400" dirty="0">
              <a:solidFill>
                <a:srgbClr val="FFFFFF"/>
              </a:solidFill>
              <a:latin typeface="+mn-lt"/>
              <a:cs typeface="Lucida Console"/>
            </a:endParaRPr>
          </a:p>
          <a:p>
            <a:pPr marL="0" indent="0">
              <a:buNone/>
            </a:pPr>
            <a:r>
              <a:rPr lang="en-US" sz="1600" dirty="0">
                <a:solidFill>
                  <a:srgbClr val="FFFFFF"/>
                </a:solidFill>
                <a:latin typeface="+mn-lt"/>
                <a:cs typeface="Lucida Console"/>
              </a:rPr>
              <a:t>Jon Festinger Q.C.</a:t>
            </a:r>
          </a:p>
          <a:p>
            <a:pPr marL="0" indent="0">
              <a:buNone/>
            </a:pPr>
            <a:r>
              <a:rPr lang="en-US" sz="1600" dirty="0">
                <a:solidFill>
                  <a:srgbClr val="FFFFFF"/>
                </a:solidFill>
                <a:latin typeface="+mn-lt"/>
                <a:cs typeface="Lucida Console"/>
              </a:rPr>
              <a:t>Centre for Digital Media</a:t>
            </a:r>
          </a:p>
          <a:p>
            <a:pPr marL="0" indent="0">
              <a:buNone/>
            </a:pPr>
            <a:r>
              <a:rPr lang="en-CA" sz="1600" dirty="0">
                <a:solidFill>
                  <a:srgbClr val="FFFFFF"/>
                </a:solidFill>
                <a:latin typeface="+mn-lt"/>
                <a:cs typeface="Lucida Console"/>
              </a:rPr>
              <a:t>QMUL School of Law (CCLS)</a:t>
            </a:r>
            <a:endParaRPr lang="en-US" sz="1600" dirty="0">
              <a:solidFill>
                <a:srgbClr val="FFFFFF"/>
              </a:solidFill>
              <a:latin typeface="+mn-lt"/>
              <a:cs typeface="Lucida Console"/>
            </a:endParaRPr>
          </a:p>
          <a:p>
            <a:pPr marL="0" indent="0">
              <a:buNone/>
            </a:pPr>
            <a:r>
              <a:rPr lang="en-US" sz="1600" dirty="0">
                <a:solidFill>
                  <a:srgbClr val="FFFFFF"/>
                </a:solidFill>
                <a:latin typeface="+mn-lt"/>
                <a:cs typeface="Lucida Console"/>
              </a:rPr>
              <a:t>Whiteboard Law</a:t>
            </a:r>
          </a:p>
          <a:p>
            <a:pPr marL="0" indent="0">
              <a:buNone/>
            </a:pPr>
            <a:r>
              <a:rPr lang="en-US" sz="1600" dirty="0">
                <a:solidFill>
                  <a:srgbClr val="FFFF00"/>
                </a:solidFill>
                <a:latin typeface="+mn-lt"/>
                <a:cs typeface="Lucida Console"/>
                <a:hlinkClick r:id="rId4"/>
              </a:rPr>
              <a:t>http://commlaw.allard.ubc</a:t>
            </a:r>
            <a:r>
              <a:rPr lang="en-US" sz="1600" dirty="0">
                <a:solidFill>
                  <a:srgbClr val="FFFF00"/>
                </a:solidFill>
                <a:latin typeface="+mn-lt"/>
                <a:cs typeface="Lucida Console"/>
              </a:rPr>
              <a:t> </a:t>
            </a:r>
          </a:p>
          <a:p>
            <a:pPr marL="0" indent="0">
              <a:buNone/>
            </a:pPr>
            <a:r>
              <a:rPr lang="en-US" sz="1600" dirty="0">
                <a:solidFill>
                  <a:srgbClr val="FFFFFF"/>
                </a:solidFill>
                <a:latin typeface="+mn-lt"/>
                <a:cs typeface="Lucida Console"/>
              </a:rPr>
              <a:t>@</a:t>
            </a:r>
            <a:r>
              <a:rPr lang="en-US" sz="1600" dirty="0" err="1">
                <a:solidFill>
                  <a:srgbClr val="FFFFFF"/>
                </a:solidFill>
                <a:latin typeface="+mn-lt"/>
                <a:cs typeface="Lucida Console"/>
              </a:rPr>
              <a:t>jonfestinger</a:t>
            </a:r>
            <a:endParaRPr lang="en-US" sz="1600" dirty="0">
              <a:solidFill>
                <a:srgbClr val="FFFFFF"/>
              </a:solidFill>
              <a:latin typeface="+mn-lt"/>
              <a:cs typeface="Lucida Console"/>
            </a:endParaRPr>
          </a:p>
          <a:p>
            <a:pPr marL="0" indent="0">
              <a:buNone/>
            </a:pPr>
            <a:r>
              <a:rPr lang="en-US" sz="1600" dirty="0">
                <a:solidFill>
                  <a:srgbClr val="FFFF00"/>
                </a:solidFill>
                <a:latin typeface="+mn-lt"/>
                <a:cs typeface="Lucida Console"/>
                <a:hlinkClick r:id="rId5"/>
              </a:rPr>
              <a:t>jon_festinger@thecdm.ca</a:t>
            </a:r>
            <a:endParaRPr lang="en-US" sz="1600" dirty="0">
              <a:solidFill>
                <a:srgbClr val="FFFF00"/>
              </a:solidFill>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p:cNvPicPr>
            <a:picLocks noChangeAspect="1"/>
          </p:cNvPicPr>
          <p:nvPr/>
        </p:nvPicPr>
        <p:blipFill rotWithShape="1">
          <a:blip r:embed="rId6">
            <a:extLst>
              <a:ext uri="{28A0092B-C50C-407E-A947-70E740481C1C}">
                <a14:useLocalDpi xmlns:a14="http://schemas.microsoft.com/office/drawing/2010/main" val="0"/>
              </a:ext>
            </a:extLst>
          </a:blip>
          <a:srcRect l="20968" t="29807" r="941" b="27147"/>
          <a:stretch/>
        </p:blipFill>
        <p:spPr>
          <a:xfrm>
            <a:off x="5822429" y="3631800"/>
            <a:ext cx="2384718" cy="1858747"/>
          </a:xfrm>
          <a:prstGeom prst="rect">
            <a:avLst/>
          </a:prstGeom>
        </p:spPr>
      </p:pic>
    </p:spTree>
    <p:extLst>
      <p:ext uri="{BB962C8B-B14F-4D97-AF65-F5344CB8AC3E}">
        <p14:creationId xmlns:p14="http://schemas.microsoft.com/office/powerpoint/2010/main" val="191566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250" y="18692"/>
            <a:ext cx="7795549" cy="1314807"/>
          </a:xfrm>
        </p:spPr>
        <p:txBody>
          <a:bodyPr>
            <a:noAutofit/>
          </a:bodyPr>
          <a:lstStyle/>
          <a:p>
            <a:r>
              <a:rPr lang="en-US" sz="7200" b="1" dirty="0">
                <a:solidFill>
                  <a:srgbClr val="FFFF00"/>
                </a:solidFill>
                <a:latin typeface="+mn-lt"/>
              </a:rPr>
              <a:t>Tips</a:t>
            </a:r>
            <a:r>
              <a:rPr lang="en-US" sz="7200" b="1" dirty="0">
                <a:solidFill>
                  <a:srgbClr val="FF0000"/>
                </a:solidFill>
                <a:latin typeface="+mn-lt"/>
              </a:rPr>
              <a:t>:</a:t>
            </a:r>
          </a:p>
        </p:txBody>
      </p:sp>
      <p:sp>
        <p:nvSpPr>
          <p:cNvPr id="3" name="Content Placeholder 2"/>
          <p:cNvSpPr>
            <a:spLocks noGrp="1"/>
          </p:cNvSpPr>
          <p:nvPr>
            <p:ph sz="quarter" idx="10"/>
          </p:nvPr>
        </p:nvSpPr>
        <p:spPr>
          <a:xfrm>
            <a:off x="457200" y="1714499"/>
            <a:ext cx="8686800" cy="4203493"/>
          </a:xfrm>
        </p:spPr>
        <p:txBody>
          <a:bodyPr>
            <a:normAutofit/>
          </a:bodyPr>
          <a:lstStyle/>
          <a:p>
            <a:pPr marL="457200" indent="-457200">
              <a:buAutoNum type="arabicPeriod"/>
            </a:pPr>
            <a:r>
              <a:rPr lang="en-US" sz="4800" dirty="0">
                <a:solidFill>
                  <a:schemeClr val="bg1"/>
                </a:solidFill>
                <a:latin typeface="+mn-lt"/>
                <a:cs typeface="Lucida Console"/>
              </a:rPr>
              <a:t>Don’t feel your blogs have to be perfect. Engaging and engaging others is the key.</a:t>
            </a:r>
          </a:p>
          <a:p>
            <a:pPr marL="457200" indent="-457200">
              <a:buAutoNum type="arabicPeriod"/>
            </a:pPr>
            <a:endParaRPr lang="en-US" sz="4800" dirty="0">
              <a:solidFill>
                <a:schemeClr val="bg1"/>
              </a:solidFill>
              <a:latin typeface="+mn-lt"/>
              <a:cs typeface="Lucida Console"/>
            </a:endParaRPr>
          </a:p>
          <a:p>
            <a:pPr marL="457200" indent="-457200">
              <a:buAutoNum type="arabicPeriod"/>
            </a:pPr>
            <a:r>
              <a:rPr lang="en-US" sz="4800" dirty="0">
                <a:solidFill>
                  <a:schemeClr val="bg1"/>
                </a:solidFill>
                <a:latin typeface="+mn-lt"/>
                <a:cs typeface="Lucida Console"/>
              </a:rPr>
              <a:t>Please tweet </a:t>
            </a:r>
            <a:r>
              <a:rPr lang="en-US" sz="4800" dirty="0">
                <a:solidFill>
                  <a:srgbClr val="FFFF00"/>
                </a:solidFill>
                <a:latin typeface="+mn-lt"/>
                <a:cs typeface="Lucida Console"/>
              </a:rPr>
              <a:t>#</a:t>
            </a:r>
            <a:r>
              <a:rPr lang="en-US" sz="4800" dirty="0" err="1">
                <a:solidFill>
                  <a:srgbClr val="FFFF00"/>
                </a:solidFill>
                <a:latin typeface="+mn-lt"/>
                <a:cs typeface="Lucida Console"/>
              </a:rPr>
              <a:t>allardcomm</a:t>
            </a:r>
            <a:r>
              <a:rPr lang="en-US" sz="4800" dirty="0">
                <a:solidFill>
                  <a:srgbClr val="FFFF00"/>
                </a:solidFill>
                <a:latin typeface="+mn-lt"/>
                <a:cs typeface="Lucida Console"/>
              </a:rPr>
              <a:t> </a:t>
            </a:r>
          </a:p>
        </p:txBody>
      </p:sp>
    </p:spTree>
    <p:extLst>
      <p:ext uri="{BB962C8B-B14F-4D97-AF65-F5344CB8AC3E}">
        <p14:creationId xmlns:p14="http://schemas.microsoft.com/office/powerpoint/2010/main" val="35614522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274" y="50525"/>
            <a:ext cx="6146525" cy="1016000"/>
          </a:xfrm>
        </p:spPr>
        <p:txBody>
          <a:bodyPr>
            <a:normAutofit/>
          </a:bodyPr>
          <a:lstStyle/>
          <a:p>
            <a:r>
              <a:rPr lang="en-US" sz="4800" b="1" dirty="0">
                <a:solidFill>
                  <a:schemeClr val="bg1"/>
                </a:solidFill>
                <a:latin typeface="+mn-lt"/>
              </a:rPr>
              <a:t>IMPLICATIONS</a:t>
            </a:r>
          </a:p>
        </p:txBody>
      </p:sp>
      <p:pic>
        <p:nvPicPr>
          <p:cNvPr id="4" name="Content Placeholder 3" descr="Screen Shot 2015-12-01 at 9.35.22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224" r="-324"/>
          <a:stretch/>
        </p:blipFill>
        <p:spPr>
          <a:xfrm>
            <a:off x="2540275" y="1066525"/>
            <a:ext cx="4454521" cy="4659609"/>
          </a:xfrm>
        </p:spPr>
      </p:pic>
      <p:pic>
        <p:nvPicPr>
          <p:cNvPr id="6" name="Picture 5" descr="Screen Shot 2015-12-01 at 9.35.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369" y="5726134"/>
            <a:ext cx="1519427" cy="522059"/>
          </a:xfrm>
          <a:prstGeom prst="rect">
            <a:avLst/>
          </a:prstGeom>
        </p:spPr>
      </p:pic>
    </p:spTree>
    <p:extLst>
      <p:ext uri="{BB962C8B-B14F-4D97-AF65-F5344CB8AC3E}">
        <p14:creationId xmlns:p14="http://schemas.microsoft.com/office/powerpoint/2010/main" val="2752328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5582"/>
            <a:ext cx="9144000" cy="5031867"/>
          </a:xfrm>
        </p:spPr>
        <p:txBody>
          <a:bodyPr>
            <a:normAutofit/>
          </a:bodyPr>
          <a:lstStyle/>
          <a:p>
            <a:pPr marL="0" indent="0" algn="ctr">
              <a:buNone/>
            </a:pPr>
            <a:r>
              <a:rPr lang="en-US" sz="4000" dirty="0">
                <a:solidFill>
                  <a:srgbClr val="FFFFFF"/>
                </a:solidFill>
                <a:latin typeface="OCR A Std"/>
                <a:cs typeface="OCR A Std"/>
              </a:rPr>
              <a:t>6. </a:t>
            </a:r>
            <a:r>
              <a:rPr lang="en-US" sz="4000" dirty="0" err="1">
                <a:solidFill>
                  <a:schemeClr val="bg1"/>
                </a:solidFill>
                <a:latin typeface="OCR A Std"/>
                <a:cs typeface="OCR A Std"/>
              </a:rPr>
              <a:t>Newsmedia</a:t>
            </a:r>
            <a:r>
              <a:rPr lang="en-US" sz="4000" dirty="0">
                <a:solidFill>
                  <a:srgbClr val="FFFF00"/>
                </a:solidFill>
                <a:latin typeface="OCR A Std"/>
                <a:cs typeface="OCR A Std"/>
              </a:rPr>
              <a:t> coverage creates attention (</a:t>
            </a:r>
            <a:r>
              <a:rPr lang="en-US" sz="4000" dirty="0">
                <a:solidFill>
                  <a:srgbClr val="FFFFFF"/>
                </a:solidFill>
                <a:latin typeface="OCR A Std"/>
                <a:cs typeface="OCR A Std"/>
              </a:rPr>
              <a:t>1.0</a:t>
            </a:r>
            <a:r>
              <a:rPr lang="en-US" sz="4000" dirty="0">
                <a:solidFill>
                  <a:srgbClr val="FFFF00"/>
                </a:solidFill>
                <a:latin typeface="OCR A Std"/>
                <a:cs typeface="OCR A Std"/>
              </a:rPr>
              <a:t>)     </a:t>
            </a:r>
          </a:p>
          <a:p>
            <a:pPr marL="0" indent="0" algn="ctr">
              <a:buNone/>
            </a:pPr>
            <a:r>
              <a:rPr lang="en-US" sz="4000" dirty="0">
                <a:solidFill>
                  <a:srgbClr val="FF0000"/>
                </a:solidFill>
                <a:latin typeface="OCR A Std"/>
                <a:cs typeface="OCR A Std"/>
              </a:rPr>
              <a:t>to</a:t>
            </a:r>
            <a:r>
              <a:rPr lang="en-US" sz="4000" dirty="0">
                <a:solidFill>
                  <a:srgbClr val="FFFF00"/>
                </a:solidFill>
                <a:latin typeface="OCR A Std"/>
                <a:cs typeface="OCR A Std"/>
              </a:rPr>
              <a:t> </a:t>
            </a:r>
          </a:p>
          <a:p>
            <a:pPr marL="0" indent="0" algn="ctr">
              <a:buNone/>
            </a:pPr>
            <a:r>
              <a:rPr lang="en-US" sz="4000" dirty="0">
                <a:solidFill>
                  <a:srgbClr val="FFFFFF"/>
                </a:solidFill>
                <a:latin typeface="OCR A Std"/>
                <a:cs typeface="OCR A Std"/>
              </a:rPr>
              <a:t>Social media</a:t>
            </a:r>
            <a:r>
              <a:rPr lang="en-US" sz="4000" dirty="0">
                <a:solidFill>
                  <a:srgbClr val="FFFF00"/>
                </a:solidFill>
                <a:latin typeface="OCR A Std"/>
                <a:cs typeface="OCR A Std"/>
              </a:rPr>
              <a:t> attention creates news coverage (</a:t>
            </a:r>
            <a:r>
              <a:rPr lang="en-US" sz="4000" dirty="0">
                <a:solidFill>
                  <a:srgbClr val="CCFFCC"/>
                </a:solidFill>
                <a:latin typeface="OCR A Std"/>
                <a:cs typeface="OCR A Std"/>
              </a:rPr>
              <a:t>2.0</a:t>
            </a:r>
            <a:r>
              <a:rPr lang="en-US" sz="4000" dirty="0">
                <a:solidFill>
                  <a:srgbClr val="FFFF00"/>
                </a:solidFill>
                <a:latin typeface="OCR A Std"/>
                <a:cs typeface="OCR A Std"/>
              </a:rPr>
              <a:t>)</a:t>
            </a:r>
          </a:p>
          <a:p>
            <a:pPr marL="0" indent="0">
              <a:buNone/>
            </a:pPr>
            <a:r>
              <a:rPr lang="en-US" sz="4800" dirty="0">
                <a:solidFill>
                  <a:srgbClr val="FFFF00"/>
                </a:solidFill>
                <a:latin typeface="OCR A Std"/>
                <a:cs typeface="OCR A Std"/>
              </a:rPr>
              <a:t>   </a:t>
            </a:r>
            <a:endParaRPr lang="en-US" sz="4800" dirty="0">
              <a:solidFill>
                <a:schemeClr val="bg1"/>
              </a:solidFill>
              <a:latin typeface="OCR A Std"/>
              <a:cs typeface="OCR A Std"/>
            </a:endParaRPr>
          </a:p>
        </p:txBody>
      </p:sp>
      <p:pic>
        <p:nvPicPr>
          <p:cNvPr id="4" name="Picture 3" descr="Screen Shot 2015-11-21 at 12.46.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059" y="3561548"/>
            <a:ext cx="7192928" cy="1886934"/>
          </a:xfrm>
          <a:prstGeom prst="rect">
            <a:avLst/>
          </a:prstGeom>
        </p:spPr>
      </p:pic>
      <p:sp>
        <p:nvSpPr>
          <p:cNvPr id="5" name="TextBox 4"/>
          <p:cNvSpPr txBox="1"/>
          <p:nvPr/>
        </p:nvSpPr>
        <p:spPr>
          <a:xfrm>
            <a:off x="0" y="5595101"/>
            <a:ext cx="914400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hlinkClick r:id="rId3"/>
              </a:rPr>
              <a:t>https://medium.com/i-data/paris-and-beirut-data-suggests-how-social-media-shapes-the-coverage-738e9d336c9f#.ekue7d2fi</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460761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77543"/>
            <a:ext cx="8686800" cy="5062523"/>
          </a:xfrm>
        </p:spPr>
        <p:txBody>
          <a:bodyPr>
            <a:normAutofit/>
          </a:bodyPr>
          <a:lstStyle/>
          <a:p>
            <a:pPr marL="0" indent="0" algn="ctr">
              <a:lnSpc>
                <a:spcPct val="100000"/>
              </a:lnSpc>
              <a:buNone/>
            </a:pPr>
            <a:r>
              <a:rPr lang="en-US" sz="3600" dirty="0">
                <a:solidFill>
                  <a:srgbClr val="FFFFFF"/>
                </a:solidFill>
                <a:latin typeface="OCR A Std"/>
                <a:cs typeface="OCR A Std"/>
              </a:rPr>
              <a:t>7. Mediums of storage have changed profoundly</a:t>
            </a:r>
            <a:r>
              <a:rPr lang="en-US" sz="3600" dirty="0">
                <a:solidFill>
                  <a:srgbClr val="FF0000"/>
                </a:solidFill>
                <a:latin typeface="OCR A Std"/>
                <a:cs typeface="OCR A Std"/>
              </a:rPr>
              <a:t>:</a:t>
            </a:r>
          </a:p>
          <a:p>
            <a:pPr marL="0" indent="0" algn="ctr">
              <a:lnSpc>
                <a:spcPct val="100000"/>
              </a:lnSpc>
              <a:buNone/>
            </a:pPr>
            <a:r>
              <a:rPr lang="en-US" sz="3600" dirty="0">
                <a:solidFill>
                  <a:srgbClr val="FF0000"/>
                </a:solidFill>
                <a:latin typeface="OCR A Std"/>
                <a:cs typeface="OCR A Std"/>
              </a:rPr>
              <a:t>a</a:t>
            </a:r>
            <a:r>
              <a:rPr lang="en-US" sz="3600" dirty="0">
                <a:solidFill>
                  <a:schemeClr val="bg1"/>
                </a:solidFill>
                <a:latin typeface="OCR A Std"/>
                <a:cs typeface="OCR A Std"/>
              </a:rPr>
              <a:t>.</a:t>
            </a:r>
            <a:r>
              <a:rPr lang="en-US" sz="3600" dirty="0">
                <a:solidFill>
                  <a:srgbClr val="FFFF00"/>
                </a:solidFill>
                <a:latin typeface="OCR A Std"/>
                <a:cs typeface="OCR A Std"/>
              </a:rPr>
              <a:t> From Apps &amp; DVD’s (</a:t>
            </a:r>
            <a:r>
              <a:rPr lang="en-US" sz="3600" dirty="0">
                <a:solidFill>
                  <a:srgbClr val="FFFFFF"/>
                </a:solidFill>
                <a:latin typeface="OCR A Std"/>
                <a:cs typeface="OCR A Std"/>
              </a:rPr>
              <a:t>1.0</a:t>
            </a:r>
            <a:r>
              <a:rPr lang="en-US" sz="3600" dirty="0">
                <a:solidFill>
                  <a:srgbClr val="FFFF00"/>
                </a:solidFill>
                <a:latin typeface="OCR A Std"/>
                <a:cs typeface="OCR A Std"/>
              </a:rPr>
              <a:t>) </a:t>
            </a:r>
            <a:r>
              <a:rPr lang="en-US" sz="3600" dirty="0">
                <a:solidFill>
                  <a:srgbClr val="FF0000"/>
                </a:solidFill>
                <a:latin typeface="OCR A Std"/>
                <a:cs typeface="OCR A Std"/>
              </a:rPr>
              <a:t>to</a:t>
            </a:r>
            <a:r>
              <a:rPr lang="en-US" sz="3600" dirty="0">
                <a:solidFill>
                  <a:srgbClr val="FFFF00"/>
                </a:solidFill>
                <a:latin typeface="OCR A Std"/>
                <a:cs typeface="OCR A Std"/>
              </a:rPr>
              <a:t>    </a:t>
            </a:r>
          </a:p>
          <a:p>
            <a:pPr marL="0" indent="0" algn="ctr">
              <a:lnSpc>
                <a:spcPct val="100000"/>
              </a:lnSpc>
              <a:buNone/>
            </a:pPr>
            <a:r>
              <a:rPr lang="en-US" sz="3600" dirty="0">
                <a:solidFill>
                  <a:srgbClr val="FFFF00"/>
                </a:solidFill>
                <a:latin typeface="OCR A Std"/>
                <a:cs typeface="OCR A Std"/>
              </a:rPr>
              <a:t>The “</a:t>
            </a:r>
            <a:r>
              <a:rPr lang="en-US" sz="3600" dirty="0">
                <a:solidFill>
                  <a:schemeClr val="bg1"/>
                </a:solidFill>
                <a:latin typeface="OCR A Std"/>
                <a:cs typeface="OCR A Std"/>
              </a:rPr>
              <a:t>Cloud</a:t>
            </a:r>
            <a:r>
              <a:rPr lang="en-US" sz="3600" dirty="0">
                <a:solidFill>
                  <a:srgbClr val="FFFF00"/>
                </a:solidFill>
                <a:latin typeface="OCR A Std"/>
                <a:cs typeface="OCR A Std"/>
              </a:rPr>
              <a:t>”(</a:t>
            </a:r>
            <a:r>
              <a:rPr lang="en-US" sz="3600" dirty="0">
                <a:solidFill>
                  <a:srgbClr val="CCFFCC"/>
                </a:solidFill>
                <a:latin typeface="OCR A Std"/>
                <a:cs typeface="OCR A Std"/>
              </a:rPr>
              <a:t>2.0</a:t>
            </a:r>
            <a:r>
              <a:rPr lang="en-US" sz="3600" dirty="0">
                <a:solidFill>
                  <a:srgbClr val="FFFF00"/>
                </a:solidFill>
                <a:latin typeface="OCR A Std"/>
                <a:cs typeface="OCR A Std"/>
              </a:rPr>
              <a:t>)</a:t>
            </a:r>
          </a:p>
          <a:p>
            <a:pPr marL="0" indent="0" algn="ctr">
              <a:lnSpc>
                <a:spcPct val="100000"/>
              </a:lnSpc>
              <a:buNone/>
            </a:pPr>
            <a:r>
              <a:rPr lang="en-US" sz="3600" dirty="0">
                <a:solidFill>
                  <a:srgbClr val="FF0000"/>
                </a:solidFill>
                <a:latin typeface="OCR A Std"/>
                <a:cs typeface="OCR A Std"/>
              </a:rPr>
              <a:t>b</a:t>
            </a:r>
            <a:r>
              <a:rPr lang="en-US" sz="3600" dirty="0">
                <a:solidFill>
                  <a:srgbClr val="FFFF00"/>
                </a:solidFill>
                <a:latin typeface="OCR A Std"/>
                <a:cs typeface="OCR A Std"/>
              </a:rPr>
              <a:t>. Ephemeral Data (</a:t>
            </a:r>
            <a:r>
              <a:rPr lang="en-US" sz="3600" dirty="0">
                <a:solidFill>
                  <a:srgbClr val="FFFFFF"/>
                </a:solidFill>
                <a:latin typeface="OCR A Std"/>
                <a:cs typeface="OCR A Std"/>
              </a:rPr>
              <a:t>1.0</a:t>
            </a:r>
            <a:r>
              <a:rPr lang="en-US" sz="3600" dirty="0">
                <a:solidFill>
                  <a:srgbClr val="FFFF00"/>
                </a:solidFill>
                <a:latin typeface="OCR A Std"/>
                <a:cs typeface="OCR A Std"/>
              </a:rPr>
              <a:t>) </a:t>
            </a:r>
            <a:r>
              <a:rPr lang="en-US" sz="3600" dirty="0">
                <a:solidFill>
                  <a:srgbClr val="FF0000"/>
                </a:solidFill>
                <a:latin typeface="OCR A Std"/>
                <a:cs typeface="OCR A Std"/>
              </a:rPr>
              <a:t>to</a:t>
            </a:r>
            <a:r>
              <a:rPr lang="en-US" sz="3600" dirty="0">
                <a:solidFill>
                  <a:srgbClr val="FFFF00"/>
                </a:solidFill>
                <a:latin typeface="OCR A Std"/>
                <a:cs typeface="OCR A Std"/>
              </a:rPr>
              <a:t>    </a:t>
            </a:r>
          </a:p>
          <a:p>
            <a:pPr marL="0" indent="0" algn="ctr">
              <a:lnSpc>
                <a:spcPct val="100000"/>
              </a:lnSpc>
              <a:buNone/>
            </a:pPr>
            <a:r>
              <a:rPr lang="en-US" sz="3600" dirty="0">
                <a:solidFill>
                  <a:srgbClr val="FFFF00"/>
                </a:solidFill>
                <a:latin typeface="OCR A Std"/>
                <a:cs typeface="OCR A Std"/>
              </a:rPr>
              <a:t>Infinite Storage of All Data</a:t>
            </a:r>
            <a:r>
              <a:rPr lang="en-US" sz="3600" dirty="0">
                <a:solidFill>
                  <a:srgbClr val="FFFFFF"/>
                </a:solidFill>
                <a:latin typeface="OCR A Std"/>
                <a:cs typeface="OCR A Std"/>
              </a:rPr>
              <a:t>*</a:t>
            </a:r>
            <a:r>
              <a:rPr lang="en-US" sz="3600" dirty="0">
                <a:solidFill>
                  <a:srgbClr val="FFFF00"/>
                </a:solidFill>
                <a:latin typeface="OCR A Std"/>
                <a:cs typeface="OCR A Std"/>
              </a:rPr>
              <a:t> (</a:t>
            </a:r>
            <a:r>
              <a:rPr lang="en-US" sz="3600" dirty="0">
                <a:solidFill>
                  <a:srgbClr val="CCFFCC"/>
                </a:solidFill>
                <a:latin typeface="OCR A Std"/>
                <a:cs typeface="OCR A Std"/>
              </a:rPr>
              <a:t>2.0</a:t>
            </a:r>
            <a:r>
              <a:rPr lang="en-US" sz="3600" dirty="0">
                <a:solidFill>
                  <a:srgbClr val="FFFF00"/>
                </a:solidFill>
                <a:latin typeface="OCR A Std"/>
                <a:cs typeface="OCR A Std"/>
              </a:rPr>
              <a:t>)</a:t>
            </a:r>
          </a:p>
          <a:p>
            <a:pPr marL="0" indent="0" algn="ctr">
              <a:buNone/>
            </a:pPr>
            <a:endParaRPr lang="en-US" sz="4000" dirty="0">
              <a:solidFill>
                <a:srgbClr val="FFFF00"/>
              </a:solidFill>
              <a:latin typeface="OCR A Std"/>
              <a:cs typeface="OCR A Std"/>
            </a:endParaRPr>
          </a:p>
          <a:p>
            <a:pPr marL="0" indent="0">
              <a:buNone/>
            </a:pPr>
            <a:endParaRPr lang="en-US" sz="4800" dirty="0">
              <a:solidFill>
                <a:srgbClr val="FFFF00"/>
              </a:solidFill>
              <a:latin typeface="OCR A Std"/>
              <a:cs typeface="OCR A Std"/>
            </a:endParaRPr>
          </a:p>
          <a:p>
            <a:pPr marL="0" indent="0">
              <a:buNone/>
            </a:pPr>
            <a:endParaRPr lang="en-US" sz="3200" dirty="0">
              <a:solidFill>
                <a:srgbClr val="FFFFFF"/>
              </a:solidFill>
              <a:latin typeface="OCR A Std"/>
              <a:cs typeface="OCR A Std"/>
            </a:endParaRPr>
          </a:p>
          <a:p>
            <a:pPr marL="0" indent="0">
              <a:buNone/>
            </a:pPr>
            <a:endParaRPr lang="en-US" sz="2800" dirty="0">
              <a:solidFill>
                <a:srgbClr val="FFFFFF"/>
              </a:solidFill>
              <a:latin typeface="OCR A Std"/>
              <a:cs typeface="OCR A Std"/>
            </a:endParaRPr>
          </a:p>
        </p:txBody>
      </p:sp>
      <p:pic>
        <p:nvPicPr>
          <p:cNvPr id="4" name="Content Placeholder 3" descr="440px-Cumulus_clouds_panorama.jpg"/>
          <p:cNvPicPr>
            <a:picLocks noChangeAspect="1"/>
          </p:cNvPicPr>
          <p:nvPr/>
        </p:nvPicPr>
        <p:blipFill rotWithShape="1">
          <a:blip r:embed="rId2">
            <a:extLst>
              <a:ext uri="{28A0092B-C50C-407E-A947-70E740481C1C}">
                <a14:useLocalDpi xmlns:a14="http://schemas.microsoft.com/office/drawing/2010/main" val="0"/>
              </a:ext>
            </a:extLst>
          </a:blip>
          <a:srcRect t="18121" b="28356"/>
          <a:stretch/>
        </p:blipFill>
        <p:spPr>
          <a:xfrm>
            <a:off x="457200" y="4519363"/>
            <a:ext cx="8229600" cy="1321404"/>
          </a:xfrm>
          <a:prstGeom prst="rect">
            <a:avLst/>
          </a:prstGeom>
        </p:spPr>
      </p:pic>
    </p:spTree>
    <p:extLst>
      <p:ext uri="{BB962C8B-B14F-4D97-AF65-F5344CB8AC3E}">
        <p14:creationId xmlns:p14="http://schemas.microsoft.com/office/powerpoint/2010/main" val="4864339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906" y="50525"/>
            <a:ext cx="7257894" cy="1016000"/>
          </a:xfrm>
        </p:spPr>
        <p:txBody>
          <a:bodyPr>
            <a:normAutofit/>
          </a:bodyPr>
          <a:lstStyle/>
          <a:p>
            <a:r>
              <a:rPr lang="en-US" sz="4800" b="1" dirty="0">
                <a:solidFill>
                  <a:schemeClr val="bg1"/>
                </a:solidFill>
                <a:latin typeface="+mn-lt"/>
              </a:rPr>
              <a:t>IMPLICATIONS</a:t>
            </a:r>
          </a:p>
        </p:txBody>
      </p:sp>
      <p:pic>
        <p:nvPicPr>
          <p:cNvPr id="4" name="Content Placeholder 3" descr="Screen Shot 2015-12-01 at 9.39.42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37" r="-173"/>
          <a:stretch/>
        </p:blipFill>
        <p:spPr>
          <a:xfrm>
            <a:off x="1428906" y="1066525"/>
            <a:ext cx="6649376" cy="4759036"/>
          </a:xfrm>
        </p:spPr>
      </p:pic>
    </p:spTree>
    <p:extLst>
      <p:ext uri="{BB962C8B-B14F-4D97-AF65-F5344CB8AC3E}">
        <p14:creationId xmlns:p14="http://schemas.microsoft.com/office/powerpoint/2010/main" val="42400959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944" y="50525"/>
            <a:ext cx="7328855" cy="1016000"/>
          </a:xfrm>
        </p:spPr>
        <p:txBody>
          <a:bodyPr>
            <a:normAutofit/>
          </a:bodyPr>
          <a:lstStyle/>
          <a:p>
            <a:r>
              <a:rPr lang="en-US" sz="4800" b="1" dirty="0">
                <a:solidFill>
                  <a:schemeClr val="bg1"/>
                </a:solidFill>
                <a:latin typeface="+mn-lt"/>
              </a:rPr>
              <a:t>IMPLICATIONS</a:t>
            </a:r>
          </a:p>
        </p:txBody>
      </p:sp>
      <p:pic>
        <p:nvPicPr>
          <p:cNvPr id="4" name="Content Placeholder 3" descr="Screen Shot 2015-12-01 at 2.28.54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39" r="-764"/>
          <a:stretch/>
        </p:blipFill>
        <p:spPr>
          <a:xfrm>
            <a:off x="1357945" y="1066525"/>
            <a:ext cx="6421649" cy="4688589"/>
          </a:xfrm>
        </p:spPr>
      </p:pic>
      <p:sp>
        <p:nvSpPr>
          <p:cNvPr id="5" name="TextBox 4"/>
          <p:cNvSpPr txBox="1"/>
          <p:nvPr/>
        </p:nvSpPr>
        <p:spPr>
          <a:xfrm>
            <a:off x="4425635" y="5755114"/>
            <a:ext cx="28392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hlinkClick r:id="rId3"/>
              </a:rPr>
              <a:t>https://nsa.gov1.info/data/</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37926020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1 at 12.14.57 AM.png"/>
          <p:cNvPicPr>
            <a:picLocks noGrp="1" noChangeAspect="1"/>
          </p:cNvPicPr>
          <p:nvPr>
            <p:ph sz="quarter" idx="10"/>
          </p:nvPr>
        </p:nvPicPr>
        <p:blipFill>
          <a:blip r:embed="rId2">
            <a:extLst>
              <a:ext uri="{28A0092B-C50C-407E-A947-70E740481C1C}">
                <a14:useLocalDpi xmlns:a14="http://schemas.microsoft.com/office/drawing/2010/main" val="0"/>
              </a:ext>
            </a:extLst>
          </a:blip>
          <a:srcRect t="14040" b="14040"/>
          <a:stretch>
            <a:fillRect/>
          </a:stretch>
        </p:blipFill>
        <p:spPr>
          <a:xfrm>
            <a:off x="457200" y="185738"/>
            <a:ext cx="8229600" cy="5707062"/>
          </a:xfrm>
        </p:spPr>
      </p:pic>
    </p:spTree>
    <p:extLst>
      <p:ext uri="{BB962C8B-B14F-4D97-AF65-F5344CB8AC3E}">
        <p14:creationId xmlns:p14="http://schemas.microsoft.com/office/powerpoint/2010/main" val="27848467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46825"/>
            <a:ext cx="8686800" cy="5062523"/>
          </a:xfrm>
        </p:spPr>
        <p:txBody>
          <a:bodyPr>
            <a:normAutofit/>
          </a:bodyPr>
          <a:lstStyle/>
          <a:p>
            <a:pPr marL="0" indent="0" algn="ctr">
              <a:buNone/>
            </a:pPr>
            <a:endParaRPr lang="en-US" sz="4800" dirty="0">
              <a:solidFill>
                <a:srgbClr val="FFFFFF"/>
              </a:solidFill>
              <a:latin typeface="OCR A Std"/>
              <a:cs typeface="OCR A Std"/>
            </a:endParaRPr>
          </a:p>
          <a:p>
            <a:pPr marL="0" indent="0" algn="ctr">
              <a:buNone/>
            </a:pPr>
            <a:r>
              <a:rPr lang="en-US" sz="4800" dirty="0">
                <a:solidFill>
                  <a:srgbClr val="FFFFFF"/>
                </a:solidFill>
                <a:latin typeface="OCR A Std"/>
                <a:cs typeface="OCR A Std"/>
              </a:rPr>
              <a:t>8. </a:t>
            </a:r>
            <a:r>
              <a:rPr lang="en-US" sz="4800" dirty="0">
                <a:solidFill>
                  <a:srgbClr val="FFFF00"/>
                </a:solidFill>
                <a:latin typeface="OCR A Std"/>
                <a:cs typeface="OCR A Std"/>
              </a:rPr>
              <a:t>Privacy (</a:t>
            </a:r>
            <a:r>
              <a:rPr lang="en-US" sz="4800" dirty="0">
                <a:solidFill>
                  <a:srgbClr val="FFFFFF"/>
                </a:solidFill>
                <a:latin typeface="OCR A Std"/>
                <a:cs typeface="OCR A Std"/>
              </a:rPr>
              <a:t>1.0</a:t>
            </a:r>
            <a:r>
              <a:rPr lang="en-US" sz="4800" dirty="0">
                <a:solidFill>
                  <a:srgbClr val="FFFF00"/>
                </a:solidFill>
                <a:latin typeface="OCR A Std"/>
                <a:cs typeface="OCR A Std"/>
              </a:rPr>
              <a:t>)     </a:t>
            </a:r>
          </a:p>
          <a:p>
            <a:pPr marL="0" indent="0" algn="ctr">
              <a:buNone/>
            </a:pPr>
            <a:r>
              <a:rPr lang="en-US" sz="4800" dirty="0">
                <a:solidFill>
                  <a:srgbClr val="FF0000"/>
                </a:solidFill>
                <a:latin typeface="OCR A Std"/>
                <a:cs typeface="OCR A Std"/>
              </a:rPr>
              <a:t>to</a:t>
            </a:r>
            <a:r>
              <a:rPr lang="en-US" sz="4800" dirty="0">
                <a:solidFill>
                  <a:srgbClr val="FFFF00"/>
                </a:solidFill>
                <a:latin typeface="OCR A Std"/>
                <a:cs typeface="OCR A Std"/>
              </a:rPr>
              <a:t>    </a:t>
            </a:r>
          </a:p>
          <a:p>
            <a:pPr marL="0" indent="0" algn="ctr">
              <a:buNone/>
            </a:pPr>
            <a:r>
              <a:rPr lang="en-US" sz="4800" dirty="0">
                <a:solidFill>
                  <a:srgbClr val="FFFF00"/>
                </a:solidFill>
                <a:latin typeface="OCR A Std"/>
                <a:cs typeface="OCR A Std"/>
              </a:rPr>
              <a:t> Surveillance</a:t>
            </a:r>
            <a:r>
              <a:rPr lang="en-US" sz="4800" dirty="0">
                <a:solidFill>
                  <a:srgbClr val="FFFFFF"/>
                </a:solidFill>
                <a:latin typeface="OCR A Std"/>
                <a:cs typeface="OCR A Std"/>
              </a:rPr>
              <a:t>*</a:t>
            </a:r>
            <a:r>
              <a:rPr lang="en-US" sz="4800" dirty="0">
                <a:solidFill>
                  <a:srgbClr val="FFFF00"/>
                </a:solidFill>
                <a:latin typeface="OCR A Std"/>
                <a:cs typeface="OCR A Std"/>
              </a:rPr>
              <a:t>(</a:t>
            </a:r>
            <a:r>
              <a:rPr lang="en-US" sz="4800" dirty="0">
                <a:solidFill>
                  <a:srgbClr val="CCFFCC"/>
                </a:solidFill>
                <a:latin typeface="OCR A Std"/>
                <a:cs typeface="OCR A Std"/>
              </a:rPr>
              <a:t>2.0</a:t>
            </a:r>
            <a:r>
              <a:rPr lang="en-US" sz="4800" dirty="0">
                <a:solidFill>
                  <a:srgbClr val="FFFF00"/>
                </a:solidFill>
                <a:latin typeface="OCR A Std"/>
                <a:cs typeface="OCR A Std"/>
              </a:rPr>
              <a:t>)</a:t>
            </a:r>
          </a:p>
          <a:p>
            <a:pPr marL="0" indent="0" algn="ctr">
              <a:buNone/>
            </a:pPr>
            <a:endParaRPr lang="en-US" sz="3200" dirty="0">
              <a:solidFill>
                <a:srgbClr val="FFFFFF"/>
              </a:solidFill>
              <a:latin typeface="OCR A Std"/>
              <a:cs typeface="OCR A Std"/>
            </a:endParaRPr>
          </a:p>
          <a:p>
            <a:pPr marL="0" indent="0" algn="ctr">
              <a:buNone/>
            </a:pPr>
            <a:endParaRPr lang="en-US" sz="2800" dirty="0">
              <a:solidFill>
                <a:srgbClr val="FFFFFF"/>
              </a:solidFill>
              <a:latin typeface="OCR A Std"/>
              <a:cs typeface="OCR A Std"/>
            </a:endParaRPr>
          </a:p>
          <a:p>
            <a:pPr marL="0" indent="0" algn="ctr">
              <a:buNone/>
            </a:pPr>
            <a:r>
              <a:rPr lang="en-US" sz="2800" dirty="0">
                <a:solidFill>
                  <a:srgbClr val="FFFFFF"/>
                </a:solidFill>
                <a:latin typeface="OCR A Std"/>
                <a:cs typeface="OCR A Std"/>
              </a:rPr>
              <a:t>*Including </a:t>
            </a:r>
            <a:r>
              <a:rPr lang="en-US" sz="2800" dirty="0">
                <a:solidFill>
                  <a:srgbClr val="FFFF00"/>
                </a:solidFill>
                <a:latin typeface="OCR A Std"/>
                <a:cs typeface="OCR A Std"/>
              </a:rPr>
              <a:t>governmental</a:t>
            </a:r>
            <a:r>
              <a:rPr lang="en-US" sz="2800" dirty="0">
                <a:solidFill>
                  <a:srgbClr val="FFFFFF"/>
                </a:solidFill>
                <a:latin typeface="OCR A Std"/>
                <a:cs typeface="OCR A Std"/>
              </a:rPr>
              <a:t> </a:t>
            </a:r>
            <a:r>
              <a:rPr lang="en-US" sz="2800" dirty="0">
                <a:solidFill>
                  <a:srgbClr val="FF0000"/>
                </a:solidFill>
                <a:latin typeface="OCR A Std"/>
                <a:cs typeface="OCR A Std"/>
              </a:rPr>
              <a:t>&amp;</a:t>
            </a:r>
            <a:r>
              <a:rPr lang="en-US" sz="2800" dirty="0">
                <a:solidFill>
                  <a:srgbClr val="FFFFFF"/>
                </a:solidFill>
                <a:latin typeface="OCR A Std"/>
                <a:cs typeface="OCR A Std"/>
              </a:rPr>
              <a:t> </a:t>
            </a:r>
            <a:r>
              <a:rPr lang="en-US" sz="2800" dirty="0">
                <a:solidFill>
                  <a:srgbClr val="FFFF00"/>
                </a:solidFill>
                <a:latin typeface="OCR A Std"/>
                <a:cs typeface="OCR A Std"/>
              </a:rPr>
              <a:t>commercial</a:t>
            </a:r>
            <a:r>
              <a:rPr lang="en-US" sz="2800" dirty="0">
                <a:solidFill>
                  <a:srgbClr val="FFFFFF"/>
                </a:solidFill>
                <a:latin typeface="OCR A Std"/>
                <a:cs typeface="OCR A Std"/>
              </a:rPr>
              <a:t> forms of surveillance</a:t>
            </a:r>
          </a:p>
        </p:txBody>
      </p:sp>
    </p:spTree>
    <p:extLst>
      <p:ext uri="{BB962C8B-B14F-4D97-AF65-F5344CB8AC3E}">
        <p14:creationId xmlns:p14="http://schemas.microsoft.com/office/powerpoint/2010/main" val="12528104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072" y="50525"/>
            <a:ext cx="7806728" cy="1016000"/>
          </a:xfrm>
        </p:spPr>
        <p:txBody>
          <a:bodyPr>
            <a:normAutofit/>
          </a:bodyPr>
          <a:lstStyle/>
          <a:p>
            <a:r>
              <a:rPr lang="en-US" sz="4800" b="1" dirty="0">
                <a:solidFill>
                  <a:schemeClr val="bg1"/>
                </a:solidFill>
                <a:latin typeface="+mn-lt"/>
              </a:rPr>
              <a:t>IMPLICATIONS</a:t>
            </a:r>
          </a:p>
        </p:txBody>
      </p:sp>
      <p:pic>
        <p:nvPicPr>
          <p:cNvPr id="4" name="Content Placeholder 3" descr="Screen Shot 2015-12-01 at 11.40.18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62" r="-123"/>
          <a:stretch/>
        </p:blipFill>
        <p:spPr>
          <a:xfrm>
            <a:off x="880072" y="1066525"/>
            <a:ext cx="7217057" cy="4846485"/>
          </a:xfrm>
        </p:spPr>
      </p:pic>
    </p:spTree>
    <p:extLst>
      <p:ext uri="{BB962C8B-B14F-4D97-AF65-F5344CB8AC3E}">
        <p14:creationId xmlns:p14="http://schemas.microsoft.com/office/powerpoint/2010/main" val="10965368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2525"/>
            <a:ext cx="8229600" cy="5613609"/>
          </a:xfrm>
        </p:spPr>
        <p:txBody>
          <a:bodyPr>
            <a:normAutofit/>
          </a:bodyPr>
          <a:lstStyle/>
          <a:p>
            <a:pPr marL="0" indent="0" algn="ctr">
              <a:buNone/>
            </a:pPr>
            <a:r>
              <a:rPr lang="en-US" sz="4400" dirty="0">
                <a:solidFill>
                  <a:schemeClr val="bg1"/>
                </a:solidFill>
                <a:latin typeface="OCR A Std"/>
                <a:cs typeface="OCR A Std"/>
              </a:rPr>
              <a:t>9. </a:t>
            </a:r>
            <a:r>
              <a:rPr lang="en-US" sz="4400" dirty="0">
                <a:solidFill>
                  <a:srgbClr val="FFFF00"/>
                </a:solidFill>
                <a:latin typeface="OCR A Std"/>
                <a:cs typeface="OCR A Std"/>
              </a:rPr>
              <a:t>1.0 </a:t>
            </a:r>
            <a:r>
              <a:rPr lang="en-US" sz="4400" dirty="0">
                <a:solidFill>
                  <a:srgbClr val="FFFF00"/>
                </a:solidFill>
                <a:latin typeface="OCR A Std"/>
                <a:cs typeface="OCR A Std"/>
                <a:sym typeface="Wingdings"/>
              </a:rPr>
              <a:t> Subliminal Influences </a:t>
            </a:r>
          </a:p>
          <a:p>
            <a:pPr marL="0" indent="0" algn="ctr">
              <a:buNone/>
            </a:pPr>
            <a:r>
              <a:rPr lang="en-US" sz="4400" dirty="0">
                <a:solidFill>
                  <a:srgbClr val="FF0000"/>
                </a:solidFill>
                <a:latin typeface="OCR A Std"/>
                <a:cs typeface="OCR A Std"/>
                <a:sym typeface="Wingdings"/>
              </a:rPr>
              <a:t>to</a:t>
            </a:r>
          </a:p>
          <a:p>
            <a:pPr marL="0" indent="0" algn="ctr">
              <a:buNone/>
            </a:pPr>
            <a:r>
              <a:rPr lang="en-US" sz="4400" dirty="0">
                <a:solidFill>
                  <a:schemeClr val="tx2">
                    <a:lumMod val="40000"/>
                    <a:lumOff val="60000"/>
                  </a:schemeClr>
                </a:solidFill>
                <a:latin typeface="OCR A Std"/>
                <a:cs typeface="OCR A Std"/>
                <a:sym typeface="Wingdings"/>
              </a:rPr>
              <a:t>2.0  Brain-Games</a:t>
            </a:r>
            <a:endParaRPr lang="en-US" sz="4400" dirty="0">
              <a:solidFill>
                <a:schemeClr val="tx2">
                  <a:lumMod val="40000"/>
                  <a:lumOff val="60000"/>
                </a:schemeClr>
              </a:solidFill>
              <a:latin typeface="OCR A Std"/>
              <a:cs typeface="OCR A Std"/>
            </a:endParaRPr>
          </a:p>
        </p:txBody>
      </p:sp>
      <p:pic>
        <p:nvPicPr>
          <p:cNvPr id="5" name="Content Placeholder 3" descr="Screen Shot 2014-10-22 at 12.59.47 AM.png"/>
          <p:cNvPicPr>
            <a:picLocks noChangeAspect="1"/>
          </p:cNvPicPr>
          <p:nvPr/>
        </p:nvPicPr>
        <p:blipFill rotWithShape="1">
          <a:blip r:embed="rId2" cstate="print">
            <a:extLst>
              <a:ext uri="{28A0092B-C50C-407E-A947-70E740481C1C}">
                <a14:useLocalDpi xmlns:a14="http://schemas.microsoft.com/office/drawing/2010/main"/>
              </a:ext>
            </a:extLst>
          </a:blip>
          <a:srcRect l="-426" r="458"/>
          <a:stretch/>
        </p:blipFill>
        <p:spPr>
          <a:xfrm>
            <a:off x="2286981" y="2466285"/>
            <a:ext cx="4570038" cy="3363831"/>
          </a:xfrm>
          <a:prstGeom prst="rect">
            <a:avLst/>
          </a:prstGeom>
        </p:spPr>
      </p:pic>
    </p:spTree>
    <p:extLst>
      <p:ext uri="{BB962C8B-B14F-4D97-AF65-F5344CB8AC3E}">
        <p14:creationId xmlns:p14="http://schemas.microsoft.com/office/powerpoint/2010/main" val="13827221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XaAVPQUMAAKujm.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00" r="-573"/>
          <a:stretch/>
        </p:blipFill>
        <p:spPr>
          <a:xfrm>
            <a:off x="739711" y="201836"/>
            <a:ext cx="7738974" cy="5680451"/>
          </a:xfrm>
        </p:spPr>
      </p:pic>
    </p:spTree>
    <p:extLst>
      <p:ext uri="{BB962C8B-B14F-4D97-AF65-F5344CB8AC3E}">
        <p14:creationId xmlns:p14="http://schemas.microsoft.com/office/powerpoint/2010/main" val="1999846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0D068D-389A-5245-81AA-A8D42363E05A}"/>
              </a:ext>
            </a:extLst>
          </p:cNvPr>
          <p:cNvPicPr>
            <a:picLocks noGrp="1" noChangeAspect="1"/>
          </p:cNvPicPr>
          <p:nvPr>
            <p:ph sz="quarter" idx="10"/>
          </p:nvPr>
        </p:nvPicPr>
        <p:blipFill>
          <a:blip r:embed="rId2"/>
          <a:stretch>
            <a:fillRect/>
          </a:stretch>
        </p:blipFill>
        <p:spPr>
          <a:xfrm>
            <a:off x="465513" y="2622434"/>
            <a:ext cx="8296102" cy="806566"/>
          </a:xfrm>
        </p:spPr>
      </p:pic>
    </p:spTree>
    <p:extLst>
      <p:ext uri="{BB962C8B-B14F-4D97-AF65-F5344CB8AC3E}">
        <p14:creationId xmlns:p14="http://schemas.microsoft.com/office/powerpoint/2010/main" val="25617750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6244" y="50525"/>
            <a:ext cx="7170556" cy="1016000"/>
          </a:xfrm>
        </p:spPr>
        <p:txBody>
          <a:bodyPr>
            <a:normAutofit/>
          </a:bodyPr>
          <a:lstStyle/>
          <a:p>
            <a:r>
              <a:rPr lang="en-US" sz="4800" b="1" dirty="0">
                <a:solidFill>
                  <a:schemeClr val="bg1"/>
                </a:solidFill>
                <a:latin typeface="+mn-lt"/>
              </a:rPr>
              <a:t>IMPLICATIONS</a:t>
            </a:r>
          </a:p>
        </p:txBody>
      </p:sp>
      <p:pic>
        <p:nvPicPr>
          <p:cNvPr id="4" name="Content Placeholder 3" descr="Screen Shot 2015-11-29 at 3.00.0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524" r="-368"/>
          <a:stretch/>
        </p:blipFill>
        <p:spPr>
          <a:xfrm>
            <a:off x="1516244" y="1066525"/>
            <a:ext cx="6078323" cy="4826642"/>
          </a:xfrm>
        </p:spPr>
      </p:pic>
    </p:spTree>
    <p:extLst>
      <p:ext uri="{BB962C8B-B14F-4D97-AF65-F5344CB8AC3E}">
        <p14:creationId xmlns:p14="http://schemas.microsoft.com/office/powerpoint/2010/main" val="9412302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767"/>
            <a:ext cx="8229600" cy="1016000"/>
          </a:xfrm>
        </p:spPr>
        <p:txBody>
          <a:bodyPr/>
          <a:lstStyle/>
          <a:p>
            <a:r>
              <a:rPr lang="en-US" b="1" dirty="0">
                <a:solidFill>
                  <a:srgbClr val="FFFFFF"/>
                </a:solidFill>
                <a:latin typeface="+mn-lt"/>
              </a:rPr>
              <a:t> </a:t>
            </a:r>
            <a:r>
              <a:rPr lang="en-US" b="1" dirty="0">
                <a:solidFill>
                  <a:srgbClr val="FFFF00"/>
                </a:solidFill>
                <a:latin typeface="+mn-lt"/>
              </a:rPr>
              <a:t>And someday</a:t>
            </a:r>
            <a:r>
              <a:rPr lang="en-US" b="1" dirty="0">
                <a:solidFill>
                  <a:srgbClr val="FFFFFF"/>
                </a:solidFill>
                <a:latin typeface="+mn-lt"/>
              </a:rPr>
              <a:t>?</a:t>
            </a:r>
            <a:r>
              <a:rPr lang="en-US" b="1" dirty="0">
                <a:solidFill>
                  <a:srgbClr val="FFFF00"/>
                </a:solidFill>
                <a:latin typeface="+mn-lt"/>
              </a:rPr>
              <a:t>…</a:t>
            </a:r>
          </a:p>
        </p:txBody>
      </p:sp>
      <p:pic>
        <p:nvPicPr>
          <p:cNvPr id="4" name="Content Placeholder 3" descr="Screen Shot 2014-08-09 at 4.08.14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54" r="-407"/>
          <a:stretch/>
        </p:blipFill>
        <p:spPr>
          <a:xfrm>
            <a:off x="592827" y="971826"/>
            <a:ext cx="7939313" cy="4696325"/>
          </a:xfrm>
        </p:spPr>
      </p:pic>
      <p:sp>
        <p:nvSpPr>
          <p:cNvPr id="3" name="Rectangle 2"/>
          <p:cNvSpPr/>
          <p:nvPr/>
        </p:nvSpPr>
        <p:spPr>
          <a:xfrm>
            <a:off x="592827" y="5668151"/>
            <a:ext cx="8457159" cy="58477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hlinkClick r:id="rId3"/>
              </a:rPr>
              <a:t>http://motherboard.vice.com/read/we-need-a-legal-framework-for-biohacking-our-brains</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956850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49391"/>
            <a:ext cx="8686800" cy="5770243"/>
          </a:xfrm>
        </p:spPr>
        <p:txBody>
          <a:bodyPr>
            <a:normAutofit/>
          </a:bodyPr>
          <a:lstStyle/>
          <a:p>
            <a:pPr marL="0" indent="0">
              <a:buNone/>
            </a:pPr>
            <a:r>
              <a:rPr lang="en-US" sz="3600" dirty="0">
                <a:solidFill>
                  <a:schemeClr val="bg1"/>
                </a:solidFill>
                <a:latin typeface="OCR A Std"/>
                <a:cs typeface="OCR A Std"/>
              </a:rPr>
              <a:t>10. Does much “smaller” world of </a:t>
            </a:r>
            <a:r>
              <a:rPr lang="en-US" sz="3600" dirty="0">
                <a:solidFill>
                  <a:srgbClr val="FFFF00"/>
                </a:solidFill>
                <a:latin typeface="OCR A Std"/>
                <a:cs typeface="OCR A Std"/>
              </a:rPr>
              <a:t>2.0 </a:t>
            </a:r>
            <a:r>
              <a:rPr lang="en-US" sz="3600" dirty="0">
                <a:solidFill>
                  <a:schemeClr val="bg1"/>
                </a:solidFill>
                <a:latin typeface="OCR A Std"/>
                <a:cs typeface="OCR A Std"/>
              </a:rPr>
              <a:t>means that </a:t>
            </a:r>
            <a:r>
              <a:rPr lang="en-US" sz="3600" dirty="0">
                <a:solidFill>
                  <a:srgbClr val="FFFF00"/>
                </a:solidFill>
                <a:latin typeface="OCR A Std"/>
                <a:cs typeface="OCR A Std"/>
              </a:rPr>
              <a:t>domestic content protections </a:t>
            </a:r>
            <a:r>
              <a:rPr lang="en-US" sz="3600" dirty="0">
                <a:solidFill>
                  <a:schemeClr val="tx2">
                    <a:lumMod val="40000"/>
                    <a:lumOff val="60000"/>
                  </a:schemeClr>
                </a:solidFill>
                <a:latin typeface="OCR A Std"/>
                <a:cs typeface="OCR A Std"/>
              </a:rPr>
              <a:t>seem less relevant</a:t>
            </a:r>
            <a:r>
              <a:rPr lang="en-US" sz="3600" dirty="0">
                <a:solidFill>
                  <a:srgbClr val="FFFF00"/>
                </a:solidFill>
                <a:latin typeface="OCR A Std"/>
                <a:cs typeface="OCR A Std"/>
              </a:rPr>
              <a:t> </a:t>
            </a:r>
            <a:r>
              <a:rPr lang="en-US" sz="3600" dirty="0">
                <a:solidFill>
                  <a:schemeClr val="bg1"/>
                </a:solidFill>
                <a:latin typeface="OCR A Std"/>
                <a:cs typeface="OCR A Std"/>
              </a:rPr>
              <a:t>while</a:t>
            </a:r>
            <a:r>
              <a:rPr lang="en-US" sz="3600" dirty="0">
                <a:solidFill>
                  <a:srgbClr val="8EB4E3"/>
                </a:solidFill>
                <a:latin typeface="OCR A Std"/>
                <a:cs typeface="OCR A Std"/>
              </a:rPr>
              <a:t> </a:t>
            </a:r>
            <a:r>
              <a:rPr lang="en-US" sz="3600" dirty="0">
                <a:solidFill>
                  <a:srgbClr val="FFFF00"/>
                </a:solidFill>
                <a:latin typeface="OCR A Std"/>
                <a:cs typeface="OCR A Std"/>
              </a:rPr>
              <a:t>content non-interference</a:t>
            </a:r>
            <a:r>
              <a:rPr lang="en-US" sz="3600" dirty="0">
                <a:solidFill>
                  <a:schemeClr val="bg1"/>
                </a:solidFill>
                <a:latin typeface="OCR A Std"/>
                <a:cs typeface="OCR A Std"/>
              </a:rPr>
              <a:t> </a:t>
            </a:r>
            <a:r>
              <a:rPr lang="en-US" sz="3600" dirty="0">
                <a:solidFill>
                  <a:srgbClr val="8EB4E3"/>
                </a:solidFill>
                <a:latin typeface="OCR A Std"/>
                <a:cs typeface="OCR A Std"/>
              </a:rPr>
              <a:t>is elevated in importance </a:t>
            </a:r>
            <a:r>
              <a:rPr lang="en-US" sz="3600" dirty="0">
                <a:solidFill>
                  <a:schemeClr val="bg1"/>
                </a:solidFill>
                <a:latin typeface="OCR A Std"/>
                <a:cs typeface="OCR A Std"/>
              </a:rPr>
              <a:t>(from both </a:t>
            </a:r>
            <a:r>
              <a:rPr lang="en-US" sz="3600" dirty="0">
                <a:solidFill>
                  <a:srgbClr val="FF0000"/>
                </a:solidFill>
                <a:latin typeface="OCR A Std"/>
                <a:cs typeface="OCR A Std"/>
              </a:rPr>
              <a:t>privacy</a:t>
            </a:r>
            <a:r>
              <a:rPr lang="en-US" sz="3600" dirty="0">
                <a:solidFill>
                  <a:schemeClr val="bg1"/>
                </a:solidFill>
                <a:latin typeface="OCR A Std"/>
                <a:cs typeface="OCR A Std"/>
              </a:rPr>
              <a:t> &amp; </a:t>
            </a:r>
            <a:r>
              <a:rPr lang="en-US" sz="3600" dirty="0">
                <a:solidFill>
                  <a:srgbClr val="FF0000"/>
                </a:solidFill>
                <a:latin typeface="OCR A Std"/>
                <a:cs typeface="OCR A Std"/>
              </a:rPr>
              <a:t>net-neutrality </a:t>
            </a:r>
            <a:r>
              <a:rPr lang="en-US" sz="3600" dirty="0">
                <a:solidFill>
                  <a:schemeClr val="bg1"/>
                </a:solidFill>
                <a:latin typeface="OCR A Std"/>
                <a:cs typeface="OCR A Std"/>
              </a:rPr>
              <a:t>perspectives)</a:t>
            </a:r>
            <a:r>
              <a:rPr lang="en-US" sz="3600" dirty="0">
                <a:solidFill>
                  <a:srgbClr val="FF0000"/>
                </a:solidFill>
                <a:latin typeface="OCR A Std"/>
                <a:cs typeface="OCR A Std"/>
              </a:rPr>
              <a:t>?</a:t>
            </a:r>
          </a:p>
        </p:txBody>
      </p:sp>
      <p:pic>
        <p:nvPicPr>
          <p:cNvPr id="4" name="Picture 3" descr="sear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608" y="4654708"/>
            <a:ext cx="914400" cy="914400"/>
          </a:xfrm>
          <a:prstGeom prst="rect">
            <a:avLst/>
          </a:prstGeom>
        </p:spPr>
      </p:pic>
      <p:pic>
        <p:nvPicPr>
          <p:cNvPr id="5" name="Content Placeholder 3" descr="imgres-1.png"/>
          <p:cNvPicPr>
            <a:picLocks noChangeAspect="1"/>
          </p:cNvPicPr>
          <p:nvPr/>
        </p:nvPicPr>
        <p:blipFill rotWithShape="1">
          <a:blip r:embed="rId3">
            <a:extLst>
              <a:ext uri="{28A0092B-C50C-407E-A947-70E740481C1C}">
                <a14:useLocalDpi xmlns:a14="http://schemas.microsoft.com/office/drawing/2010/main" val="0"/>
              </a:ext>
            </a:extLst>
          </a:blip>
          <a:srcRect l="1693" r="2028"/>
          <a:stretch/>
        </p:blipFill>
        <p:spPr>
          <a:xfrm>
            <a:off x="4450185" y="4400133"/>
            <a:ext cx="3627016" cy="1751905"/>
          </a:xfrm>
          <a:prstGeom prst="rect">
            <a:avLst/>
          </a:prstGeom>
        </p:spPr>
      </p:pic>
    </p:spTree>
    <p:extLst>
      <p:ext uri="{BB962C8B-B14F-4D97-AF65-F5344CB8AC3E}">
        <p14:creationId xmlns:p14="http://schemas.microsoft.com/office/powerpoint/2010/main" val="23475733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50576"/>
          </a:xfrm>
        </p:spPr>
        <p:txBody>
          <a:bodyPr>
            <a:noAutofit/>
          </a:bodyPr>
          <a:lstStyle/>
          <a:p>
            <a:pPr algn="ctr"/>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637662"/>
            <a:ext cx="4090574" cy="4175125"/>
          </a:xfrm>
        </p:spPr>
      </p:pic>
    </p:spTree>
    <p:extLst>
      <p:ext uri="{BB962C8B-B14F-4D97-AF65-F5344CB8AC3E}">
        <p14:creationId xmlns:p14="http://schemas.microsoft.com/office/powerpoint/2010/main" val="41117823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801882"/>
          </a:xfrm>
        </p:spPr>
        <p:txBody>
          <a:bodyPr>
            <a:normAutofit fontScale="90000"/>
          </a:bodyPr>
          <a:lstStyle/>
          <a:p>
            <a:pPr algn="ctr"/>
            <a:br>
              <a:rPr lang="en-US" b="1" dirty="0">
                <a:solidFill>
                  <a:srgbClr val="FFFF00"/>
                </a:solidFill>
              </a:rPr>
            </a:br>
            <a:r>
              <a:rPr lang="en-US" b="1" dirty="0">
                <a:solidFill>
                  <a:srgbClr val="FFFF00"/>
                </a:solidFill>
              </a:rPr>
              <a:t>Starting Point </a:t>
            </a:r>
            <a:r>
              <a:rPr lang="en-US" b="1" dirty="0">
                <a:solidFill>
                  <a:schemeClr val="bg1"/>
                </a:solidFill>
              </a:rPr>
              <a:t>3</a:t>
            </a:r>
            <a:r>
              <a:rPr lang="en-US" b="1" dirty="0">
                <a:solidFill>
                  <a:srgbClr val="FF0000"/>
                </a:solidFill>
              </a:rPr>
              <a:t>:</a:t>
            </a:r>
            <a:r>
              <a:rPr lang="en-US" b="1" dirty="0">
                <a:solidFill>
                  <a:schemeClr val="bg1"/>
                </a:solidFill>
              </a:rPr>
              <a:t> </a:t>
            </a:r>
            <a:br>
              <a:rPr lang="en-US" b="1" dirty="0">
                <a:solidFill>
                  <a:schemeClr val="bg1"/>
                </a:solidFill>
              </a:rPr>
            </a:br>
            <a:r>
              <a:rPr lang="en-US" b="1" dirty="0">
                <a:solidFill>
                  <a:srgbClr val="FFFF00"/>
                </a:solidFill>
                <a:latin typeface="Apple Chancery"/>
                <a:cs typeface="Apple Chancery"/>
              </a:rPr>
              <a:t>Undercurrents</a:t>
            </a:r>
            <a:r>
              <a:rPr lang="en-US" dirty="0">
                <a:solidFill>
                  <a:srgbClr val="FFFF00"/>
                </a:solidFill>
                <a:latin typeface="Apple Chancery"/>
                <a:cs typeface="Apple Chancery"/>
              </a:rPr>
              <a:t> of </a:t>
            </a:r>
            <a:r>
              <a:rPr lang="en-US" dirty="0">
                <a:solidFill>
                  <a:srgbClr val="FF0000"/>
                </a:solidFill>
                <a:latin typeface="Apple Chancery"/>
                <a:cs typeface="Apple Chancery"/>
              </a:rPr>
              <a:t>Sovereignty</a:t>
            </a:r>
            <a:r>
              <a:rPr lang="en-US" dirty="0">
                <a:solidFill>
                  <a:srgbClr val="FFFF00"/>
                </a:solidFill>
                <a:latin typeface="Apple Chancery"/>
                <a:cs typeface="Apple Chancery"/>
              </a:rPr>
              <a:t> </a:t>
            </a:r>
            <a:r>
              <a:rPr lang="en-US" dirty="0">
                <a:solidFill>
                  <a:schemeClr val="bg1"/>
                </a:solidFill>
                <a:latin typeface="Apple Chancery"/>
                <a:cs typeface="Apple Chancery"/>
              </a:rPr>
              <a:t>&amp;</a:t>
            </a:r>
            <a:r>
              <a:rPr lang="en-US" dirty="0">
                <a:solidFill>
                  <a:srgbClr val="FFFF00"/>
                </a:solidFill>
                <a:latin typeface="Apple Chancery"/>
                <a:cs typeface="Apple Chancery"/>
              </a:rPr>
              <a:t> </a:t>
            </a:r>
            <a:r>
              <a:rPr lang="en-US" dirty="0">
                <a:solidFill>
                  <a:srgbClr val="FF0000"/>
                </a:solidFill>
                <a:latin typeface="Apple Chancery"/>
                <a:cs typeface="Apple Chancery"/>
              </a:rPr>
              <a:t>Culture </a:t>
            </a:r>
            <a:r>
              <a:rPr lang="en-US" dirty="0">
                <a:solidFill>
                  <a:schemeClr val="bg1"/>
                </a:solidFill>
                <a:latin typeface="Apple Chancery"/>
                <a:cs typeface="Apple Chancery"/>
              </a:rPr>
              <a:t>in</a:t>
            </a:r>
            <a:r>
              <a:rPr lang="en-US" dirty="0">
                <a:solidFill>
                  <a:srgbClr val="FF0000"/>
                </a:solidFill>
                <a:latin typeface="Apple Chancery"/>
                <a:cs typeface="Apple Chancery"/>
              </a:rPr>
              <a:t> Canad</a:t>
            </a:r>
            <a:r>
              <a:rPr lang="en-US" dirty="0">
                <a:solidFill>
                  <a:schemeClr val="bg1"/>
                </a:solidFill>
                <a:latin typeface="Apple Chancery"/>
                <a:cs typeface="Apple Chancery"/>
              </a:rPr>
              <a:t>ian</a:t>
            </a:r>
            <a:r>
              <a:rPr lang="en-US" dirty="0">
                <a:solidFill>
                  <a:srgbClr val="FF0000"/>
                </a:solidFill>
                <a:latin typeface="Apple Chancery"/>
                <a:cs typeface="Apple Chancery"/>
              </a:rPr>
              <a:t> </a:t>
            </a:r>
            <a:r>
              <a:rPr lang="en-US" dirty="0">
                <a:solidFill>
                  <a:schemeClr val="bg1"/>
                </a:solidFill>
                <a:latin typeface="Apple Chancery"/>
                <a:cs typeface="Apple Chancery"/>
              </a:rPr>
              <a:t>Com</a:t>
            </a:r>
            <a:r>
              <a:rPr lang="en-US" dirty="0">
                <a:solidFill>
                  <a:srgbClr val="FF0000"/>
                </a:solidFill>
                <a:latin typeface="Apple Chancery"/>
                <a:cs typeface="Apple Chancery"/>
              </a:rPr>
              <a:t>mun</a:t>
            </a:r>
            <a:r>
              <a:rPr lang="en-US" dirty="0">
                <a:solidFill>
                  <a:schemeClr val="bg1"/>
                </a:solidFill>
                <a:latin typeface="Apple Chancery"/>
                <a:cs typeface="Apple Chancery"/>
              </a:rPr>
              <a:t>ication</a:t>
            </a:r>
            <a:r>
              <a:rPr lang="en-US" dirty="0">
                <a:solidFill>
                  <a:srgbClr val="FF0000"/>
                </a:solidFill>
                <a:latin typeface="Apple Chancery"/>
                <a:cs typeface="Apple Chancery"/>
              </a:rPr>
              <a:t>s Law</a:t>
            </a:r>
            <a:br>
              <a:rPr lang="en-US" dirty="0">
                <a:solidFill>
                  <a:srgbClr val="FFFF00"/>
                </a:solidFill>
                <a:latin typeface="Apple Chancery"/>
                <a:cs typeface="Apple Chancery"/>
              </a:rPr>
            </a:br>
            <a:endParaRPr lang="en-US" b="1" dirty="0">
              <a:solidFill>
                <a:schemeClr val="bg1"/>
              </a:solidFill>
            </a:endParaRPr>
          </a:p>
        </p:txBody>
      </p:sp>
      <p:pic>
        <p:nvPicPr>
          <p:cNvPr id="4" name="Content Placeholder 3" descr="F1_start_light_sequence_animation.gif"/>
          <p:cNvPicPr>
            <a:picLocks noGrp="1" noChangeAspect="1"/>
          </p:cNvPicPr>
          <p:nvPr>
            <p:ph sz="quarter" idx="10"/>
          </p:nvPr>
        </p:nvPicPr>
        <p:blipFill>
          <a:blip r:embed="rId2">
            <a:extLst>
              <a:ext uri="{28A0092B-C50C-407E-A947-70E740481C1C}">
                <a14:useLocalDpi xmlns:a14="http://schemas.microsoft.com/office/drawing/2010/main" val="0"/>
              </a:ext>
            </a:extLst>
          </a:blip>
          <a:srcRect l="-31953" r="-31953"/>
          <a:stretch>
            <a:fillRect/>
          </a:stretch>
        </p:blipFill>
        <p:spPr>
          <a:xfrm>
            <a:off x="1509304" y="2598821"/>
            <a:ext cx="6125392" cy="3213940"/>
          </a:xfrm>
        </p:spPr>
      </p:pic>
    </p:spTree>
    <p:extLst>
      <p:ext uri="{BB962C8B-B14F-4D97-AF65-F5344CB8AC3E}">
        <p14:creationId xmlns:p14="http://schemas.microsoft.com/office/powerpoint/2010/main" val="11337527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2BCA3D-63DF-1D40-A875-2B228AEBCB8B}"/>
              </a:ext>
            </a:extLst>
          </p:cNvPr>
          <p:cNvPicPr>
            <a:picLocks noChangeAspect="1"/>
          </p:cNvPicPr>
          <p:nvPr/>
        </p:nvPicPr>
        <p:blipFill>
          <a:blip r:embed="rId2"/>
          <a:stretch>
            <a:fillRect/>
          </a:stretch>
        </p:blipFill>
        <p:spPr>
          <a:xfrm>
            <a:off x="1353754" y="135467"/>
            <a:ext cx="6740380" cy="5487793"/>
          </a:xfrm>
          <a:prstGeom prst="rect">
            <a:avLst/>
          </a:prstGeom>
        </p:spPr>
      </p:pic>
    </p:spTree>
    <p:extLst>
      <p:ext uri="{BB962C8B-B14F-4D97-AF65-F5344CB8AC3E}">
        <p14:creationId xmlns:p14="http://schemas.microsoft.com/office/powerpoint/2010/main" val="31453537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1606.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19" r="958"/>
          <a:stretch/>
        </p:blipFill>
        <p:spPr>
          <a:xfrm>
            <a:off x="1027154" y="434468"/>
            <a:ext cx="7003318" cy="5291666"/>
          </a:xfrm>
        </p:spPr>
      </p:pic>
    </p:spTree>
    <p:extLst>
      <p:ext uri="{BB962C8B-B14F-4D97-AF65-F5344CB8AC3E}">
        <p14:creationId xmlns:p14="http://schemas.microsoft.com/office/powerpoint/2010/main" val="11825086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669569"/>
          </a:xfrm>
        </p:spPr>
        <p:txBody>
          <a:bodyPr>
            <a:noAutofit/>
          </a:bodyPr>
          <a:lstStyle/>
          <a:p>
            <a:pPr algn="ctr"/>
            <a:r>
              <a:rPr lang="en-US" sz="4400" b="1" dirty="0">
                <a:solidFill>
                  <a:srgbClr val="FFFF00"/>
                </a:solidFill>
                <a:latin typeface="+mn-lt"/>
              </a:rPr>
              <a:t>Does </a:t>
            </a:r>
            <a:r>
              <a:rPr lang="en-US" sz="4400" b="1" dirty="0">
                <a:solidFill>
                  <a:srgbClr val="FF0000"/>
                </a:solidFill>
                <a:latin typeface="+mn-lt"/>
              </a:rPr>
              <a:t>sovereignty</a:t>
            </a:r>
            <a:r>
              <a:rPr lang="en-US" sz="4400" b="1" dirty="0">
                <a:solidFill>
                  <a:srgbClr val="FFFF00"/>
                </a:solidFill>
                <a:latin typeface="+mn-lt"/>
              </a:rPr>
              <a:t> make sense</a:t>
            </a:r>
            <a:r>
              <a:rPr lang="en-US" sz="4400" b="1" dirty="0">
                <a:solidFill>
                  <a:schemeClr val="bg1"/>
                </a:solidFill>
                <a:latin typeface="+mn-lt"/>
              </a:rPr>
              <a:t>?</a:t>
            </a:r>
            <a:r>
              <a:rPr lang="en-US" sz="4400" b="1" dirty="0">
                <a:solidFill>
                  <a:srgbClr val="FFFF00"/>
                </a:solidFill>
                <a:latin typeface="+mn-lt"/>
              </a:rPr>
              <a:t> Does </a:t>
            </a:r>
            <a:r>
              <a:rPr lang="en-US" sz="4400" b="1" dirty="0">
                <a:solidFill>
                  <a:srgbClr val="FF0000"/>
                </a:solidFill>
                <a:latin typeface="+mn-lt"/>
              </a:rPr>
              <a:t>culture</a:t>
            </a:r>
            <a:r>
              <a:rPr lang="en-US" sz="4400" b="1" dirty="0">
                <a:solidFill>
                  <a:srgbClr val="FFFF00"/>
                </a:solidFill>
                <a:latin typeface="+mn-lt"/>
              </a:rPr>
              <a:t> make sense</a:t>
            </a:r>
            <a:r>
              <a:rPr lang="en-US" sz="4400" b="1" dirty="0">
                <a:solidFill>
                  <a:schemeClr val="bg1"/>
                </a:solidFill>
                <a:latin typeface="+mn-lt"/>
              </a:rPr>
              <a:t>?</a:t>
            </a:r>
          </a:p>
        </p:txBody>
      </p:sp>
      <p:pic>
        <p:nvPicPr>
          <p:cNvPr id="4" name="Content Placeholder 3" descr="IMG_1599.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67" r="309"/>
          <a:stretch/>
        </p:blipFill>
        <p:spPr>
          <a:xfrm>
            <a:off x="1811525" y="1669569"/>
            <a:ext cx="5621330" cy="4192638"/>
          </a:xfrm>
        </p:spPr>
      </p:pic>
      <p:sp>
        <p:nvSpPr>
          <p:cNvPr id="3" name="TextBox 2">
            <a:extLst>
              <a:ext uri="{FF2B5EF4-FFF2-40B4-BE49-F238E27FC236}">
                <a16:creationId xmlns:a16="http://schemas.microsoft.com/office/drawing/2014/main" id="{6F3727B5-7188-3D48-9265-B9558E4EE415}"/>
              </a:ext>
            </a:extLst>
          </p:cNvPr>
          <p:cNvSpPr txBox="1"/>
          <p:nvPr/>
        </p:nvSpPr>
        <p:spPr>
          <a:xfrm>
            <a:off x="4206240" y="5862207"/>
            <a:ext cx="430983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George Street, St. John’s Newfoundland</a:t>
            </a:r>
          </a:p>
        </p:txBody>
      </p:sp>
    </p:spTree>
    <p:extLst>
      <p:ext uri="{BB962C8B-B14F-4D97-AF65-F5344CB8AC3E}">
        <p14:creationId xmlns:p14="http://schemas.microsoft.com/office/powerpoint/2010/main" val="7841277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04.45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85" r="-378"/>
          <a:stretch/>
        </p:blipFill>
        <p:spPr>
          <a:xfrm>
            <a:off x="174681" y="765631"/>
            <a:ext cx="8733541" cy="4877531"/>
          </a:xfrm>
        </p:spPr>
      </p:pic>
    </p:spTree>
    <p:extLst>
      <p:ext uri="{BB962C8B-B14F-4D97-AF65-F5344CB8AC3E}">
        <p14:creationId xmlns:p14="http://schemas.microsoft.com/office/powerpoint/2010/main" val="41976633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90935"/>
            <a:ext cx="8229600" cy="5266048"/>
          </a:xfrm>
        </p:spPr>
        <p:txBody>
          <a:bodyPr>
            <a:normAutofit/>
          </a:bodyPr>
          <a:lstStyle/>
          <a:p>
            <a:pPr marL="0" indent="0">
              <a:buNone/>
            </a:pPr>
            <a:r>
              <a:rPr lang="en-CA" sz="3600" b="1" dirty="0">
                <a:solidFill>
                  <a:srgbClr val="FFFF00"/>
                </a:solidFill>
                <a:latin typeface="+mn-lt"/>
              </a:rPr>
              <a:t>4.</a:t>
            </a:r>
            <a:r>
              <a:rPr lang="en-CA" sz="3600" dirty="0">
                <a:latin typeface="+mn-lt"/>
              </a:rPr>
              <a:t> </a:t>
            </a:r>
            <a:r>
              <a:rPr lang="en-CA" sz="3600" dirty="0">
                <a:solidFill>
                  <a:schemeClr val="bg1"/>
                </a:solidFill>
                <a:latin typeface="+mn-lt"/>
              </a:rPr>
              <a:t>This Act does not apply in respect of broadcasting by a broadcasting undertaking.</a:t>
            </a:r>
          </a:p>
          <a:p>
            <a:pPr marL="0" indent="0">
              <a:buNone/>
            </a:pPr>
            <a:endParaRPr lang="en-CA" sz="3600" dirty="0">
              <a:latin typeface="+mn-lt"/>
            </a:endParaRPr>
          </a:p>
          <a:p>
            <a:pPr marL="0" indent="0">
              <a:buNone/>
            </a:pPr>
            <a:r>
              <a:rPr lang="en-CA" sz="3600" b="1" dirty="0">
                <a:solidFill>
                  <a:srgbClr val="FFFF00"/>
                </a:solidFill>
                <a:latin typeface="+mn-lt"/>
              </a:rPr>
              <a:t>36.</a:t>
            </a:r>
            <a:r>
              <a:rPr lang="en-CA" sz="3600" dirty="0">
                <a:latin typeface="+mn-lt"/>
              </a:rPr>
              <a:t> </a:t>
            </a:r>
            <a:r>
              <a:rPr lang="en-CA" sz="3600" dirty="0">
                <a:solidFill>
                  <a:srgbClr val="FFFFFF"/>
                </a:solidFill>
                <a:latin typeface="+mn-lt"/>
              </a:rPr>
              <a:t>Except where the Commission approves otherwise, a </a:t>
            </a:r>
            <a:r>
              <a:rPr lang="en-CA" sz="3600" dirty="0">
                <a:solidFill>
                  <a:srgbClr val="FF0000"/>
                </a:solidFill>
                <a:latin typeface="+mn-lt"/>
              </a:rPr>
              <a:t>Canadian carrier </a:t>
            </a:r>
            <a:r>
              <a:rPr lang="en-CA" sz="3600" dirty="0">
                <a:solidFill>
                  <a:srgbClr val="FFFF00"/>
                </a:solidFill>
                <a:latin typeface="+mn-lt"/>
              </a:rPr>
              <a:t>shall not control the content or influence the meaning or purpose of telecommunications</a:t>
            </a:r>
            <a:r>
              <a:rPr lang="en-CA" sz="3600" dirty="0">
                <a:solidFill>
                  <a:srgbClr val="FFFFFF"/>
                </a:solidFill>
                <a:latin typeface="+mn-lt"/>
              </a:rPr>
              <a:t> carried by it for the public.</a:t>
            </a:r>
          </a:p>
          <a:p>
            <a:pPr marL="0" indent="0">
              <a:buNone/>
            </a:pPr>
            <a:endParaRPr lang="en-CA" dirty="0"/>
          </a:p>
          <a:p>
            <a:pPr marL="0" indent="0">
              <a:buNone/>
            </a:pPr>
            <a:endParaRPr lang="en-US" dirty="0"/>
          </a:p>
        </p:txBody>
      </p:sp>
    </p:spTree>
    <p:extLst>
      <p:ext uri="{BB962C8B-B14F-4D97-AF65-F5344CB8AC3E}">
        <p14:creationId xmlns:p14="http://schemas.microsoft.com/office/powerpoint/2010/main" val="3583527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15044"/>
          </a:xfrm>
        </p:spPr>
        <p:txBody>
          <a:bodyPr>
            <a:normAutofit/>
          </a:bodyPr>
          <a:lstStyle/>
          <a:p>
            <a:pPr algn="ctr"/>
            <a:r>
              <a:rPr lang="en-US" sz="4400" b="1" dirty="0">
                <a:solidFill>
                  <a:srgbClr val="FFFF00"/>
                </a:solidFill>
              </a:rPr>
              <a:t>Anything </a:t>
            </a:r>
            <a:r>
              <a:rPr lang="en-US" sz="4400" b="1" dirty="0">
                <a:solidFill>
                  <a:schemeClr val="bg1"/>
                </a:solidFill>
              </a:rPr>
              <a:t>&amp;</a:t>
            </a:r>
            <a:r>
              <a:rPr lang="en-US" sz="4400" b="1" dirty="0">
                <a:solidFill>
                  <a:srgbClr val="FFFF00"/>
                </a:solidFill>
              </a:rPr>
              <a:t> everything </a:t>
            </a:r>
            <a:r>
              <a:rPr lang="en-US" sz="4400" b="1" dirty="0">
                <a:solidFill>
                  <a:srgbClr val="92D050"/>
                </a:solidFill>
              </a:rPr>
              <a:t>can be done via email</a:t>
            </a:r>
            <a:r>
              <a:rPr lang="en-US" sz="4400" b="1" dirty="0">
                <a:solidFill>
                  <a:srgbClr val="FFFF00"/>
                </a:solidFill>
              </a:rPr>
              <a:t> if you prefer</a:t>
            </a:r>
          </a:p>
        </p:txBody>
      </p:sp>
      <p:pic>
        <p:nvPicPr>
          <p:cNvPr id="6" name="Content Placeholder 5"/>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864426" y="2066307"/>
            <a:ext cx="5415147" cy="3384467"/>
          </a:xfrm>
        </p:spPr>
      </p:pic>
    </p:spTree>
    <p:extLst>
      <p:ext uri="{BB962C8B-B14F-4D97-AF65-F5344CB8AC3E}">
        <p14:creationId xmlns:p14="http://schemas.microsoft.com/office/powerpoint/2010/main" val="15199128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58"/>
            <a:ext cx="8686800" cy="1016000"/>
          </a:xfrm>
        </p:spPr>
        <p:txBody>
          <a:bodyPr>
            <a:normAutofit fontScale="90000"/>
          </a:bodyPr>
          <a:lstStyle/>
          <a:p>
            <a:br>
              <a:rPr lang="en-US" dirty="0"/>
            </a:br>
            <a:r>
              <a:rPr lang="en-CA" b="1" dirty="0">
                <a:solidFill>
                  <a:srgbClr val="FFFF00"/>
                </a:solidFill>
              </a:rPr>
              <a:t>Canadian Telecommunications Policy</a:t>
            </a:r>
            <a:br>
              <a:rPr lang="en-CA" dirty="0"/>
            </a:br>
            <a:endParaRPr lang="en-US" dirty="0"/>
          </a:p>
        </p:txBody>
      </p:sp>
      <p:sp>
        <p:nvSpPr>
          <p:cNvPr id="3" name="Content Placeholder 2"/>
          <p:cNvSpPr>
            <a:spLocks noGrp="1"/>
          </p:cNvSpPr>
          <p:nvPr>
            <p:ph sz="quarter" idx="10"/>
          </p:nvPr>
        </p:nvSpPr>
        <p:spPr>
          <a:xfrm>
            <a:off x="457199" y="1022658"/>
            <a:ext cx="8577741" cy="4920376"/>
          </a:xfrm>
        </p:spPr>
        <p:txBody>
          <a:bodyPr>
            <a:normAutofit/>
          </a:bodyPr>
          <a:lstStyle/>
          <a:p>
            <a:pPr marL="0" indent="0">
              <a:buNone/>
            </a:pPr>
            <a:r>
              <a:rPr lang="en-CA" sz="3200" b="1" dirty="0">
                <a:solidFill>
                  <a:srgbClr val="CCFFCC"/>
                </a:solidFill>
              </a:rPr>
              <a:t>Objectives</a:t>
            </a:r>
            <a:endParaRPr lang="en-CA" sz="3200" dirty="0">
              <a:solidFill>
                <a:srgbClr val="CCFFCC"/>
              </a:solidFill>
            </a:endParaRPr>
          </a:p>
          <a:p>
            <a:pPr marL="0" indent="0">
              <a:buNone/>
            </a:pPr>
            <a:r>
              <a:rPr lang="en-CA" sz="3200" b="1" dirty="0">
                <a:solidFill>
                  <a:srgbClr val="FF0000"/>
                </a:solidFill>
              </a:rPr>
              <a:t>7</a:t>
            </a:r>
            <a:r>
              <a:rPr lang="en-CA" sz="3200" dirty="0">
                <a:solidFill>
                  <a:srgbClr val="FFFFFF"/>
                </a:solidFill>
              </a:rPr>
              <a:t> It is hereby affirmed that telecommunications performs an </a:t>
            </a:r>
            <a:r>
              <a:rPr lang="en-CA" sz="3200" dirty="0">
                <a:solidFill>
                  <a:srgbClr val="FFFF00"/>
                </a:solidFill>
              </a:rPr>
              <a:t>essential role in the maintenance of Canada’s identity and sovereignty </a:t>
            </a:r>
            <a:r>
              <a:rPr lang="en-CA" sz="3200" dirty="0">
                <a:solidFill>
                  <a:srgbClr val="FFFFFF"/>
                </a:solidFill>
              </a:rPr>
              <a:t>and that the </a:t>
            </a:r>
            <a:r>
              <a:rPr lang="en-CA" sz="3200" dirty="0">
                <a:solidFill>
                  <a:srgbClr val="CCFFCC"/>
                </a:solidFill>
              </a:rPr>
              <a:t>Canadian telecommunications policy has as its objectives</a:t>
            </a:r>
          </a:p>
          <a:p>
            <a:pPr marL="0" indent="0">
              <a:buNone/>
            </a:pPr>
            <a:r>
              <a:rPr lang="en-CA" sz="3200" b="1" dirty="0">
                <a:solidFill>
                  <a:srgbClr val="FFFFFF"/>
                </a:solidFill>
              </a:rPr>
              <a:t>(a)</a:t>
            </a:r>
            <a:r>
              <a:rPr lang="en-CA" sz="3200" dirty="0">
                <a:solidFill>
                  <a:srgbClr val="FFFFFF"/>
                </a:solidFill>
              </a:rPr>
              <a:t> to facilitate the orderly development throughout Canada</a:t>
            </a:r>
            <a:r>
              <a:rPr lang="en-CA" sz="3200" dirty="0">
                <a:solidFill>
                  <a:schemeClr val="bg1"/>
                </a:solidFill>
              </a:rPr>
              <a:t> of </a:t>
            </a:r>
            <a:r>
              <a:rPr lang="en-CA" sz="3200" dirty="0">
                <a:solidFill>
                  <a:srgbClr val="FFFF00"/>
                </a:solidFill>
              </a:rPr>
              <a:t>a telecommunications system that serves to safeguard, enrich and strengthen the </a:t>
            </a:r>
            <a:r>
              <a:rPr lang="en-CA" sz="3200" dirty="0">
                <a:solidFill>
                  <a:srgbClr val="FF0000"/>
                </a:solidFill>
              </a:rPr>
              <a:t>social and economic fabric </a:t>
            </a:r>
            <a:r>
              <a:rPr lang="en-CA" sz="3200" dirty="0">
                <a:solidFill>
                  <a:srgbClr val="FFFF00"/>
                </a:solidFill>
              </a:rPr>
              <a:t>of Canada and its regions</a:t>
            </a:r>
            <a:r>
              <a:rPr lang="en-CA" sz="3200" dirty="0">
                <a:solidFill>
                  <a:srgbClr val="FFFFFF"/>
                </a:solidFill>
              </a:rPr>
              <a:t>;</a:t>
            </a:r>
          </a:p>
          <a:p>
            <a:pPr marL="0" indent="0">
              <a:buNone/>
            </a:pPr>
            <a:endParaRPr lang="en-US" dirty="0"/>
          </a:p>
        </p:txBody>
      </p:sp>
    </p:spTree>
    <p:extLst>
      <p:ext uri="{BB962C8B-B14F-4D97-AF65-F5344CB8AC3E}">
        <p14:creationId xmlns:p14="http://schemas.microsoft.com/office/powerpoint/2010/main" val="29780238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48887"/>
            <a:ext cx="8548658" cy="5736522"/>
          </a:xfrm>
        </p:spPr>
        <p:txBody>
          <a:bodyPr>
            <a:normAutofit/>
          </a:bodyPr>
          <a:lstStyle/>
          <a:p>
            <a:pPr marL="0" indent="0">
              <a:lnSpc>
                <a:spcPct val="90000"/>
              </a:lnSpc>
              <a:buNone/>
            </a:pPr>
            <a:r>
              <a:rPr lang="en-CA" sz="2800" b="1" dirty="0">
                <a:solidFill>
                  <a:schemeClr val="bg1"/>
                </a:solidFill>
              </a:rPr>
              <a:t>(b)</a:t>
            </a:r>
            <a:r>
              <a:rPr lang="en-CA" sz="2800" dirty="0">
                <a:solidFill>
                  <a:schemeClr val="bg1"/>
                </a:solidFill>
              </a:rPr>
              <a:t> to render reliable and affordable telecommunications </a:t>
            </a:r>
            <a:r>
              <a:rPr lang="en-CA" sz="2800" dirty="0">
                <a:solidFill>
                  <a:srgbClr val="FFFF00"/>
                </a:solidFill>
              </a:rPr>
              <a:t>services</a:t>
            </a:r>
            <a:r>
              <a:rPr lang="en-CA" sz="2800" dirty="0">
                <a:solidFill>
                  <a:schemeClr val="bg1"/>
                </a:solidFill>
              </a:rPr>
              <a:t> of high quality </a:t>
            </a:r>
            <a:r>
              <a:rPr lang="en-CA" sz="2800" dirty="0">
                <a:solidFill>
                  <a:srgbClr val="FFFF00"/>
                </a:solidFill>
              </a:rPr>
              <a:t>accessible to Canadians </a:t>
            </a:r>
            <a:r>
              <a:rPr lang="en-CA" sz="2800" dirty="0">
                <a:solidFill>
                  <a:srgbClr val="FF0000"/>
                </a:solidFill>
              </a:rPr>
              <a:t>in both urban and rural areas</a:t>
            </a:r>
            <a:r>
              <a:rPr lang="en-CA" sz="2800" dirty="0">
                <a:solidFill>
                  <a:srgbClr val="FFFF00"/>
                </a:solidFill>
              </a:rPr>
              <a:t> in all regions of Canada</a:t>
            </a:r>
            <a:r>
              <a:rPr lang="en-CA" sz="2800" dirty="0">
                <a:solidFill>
                  <a:schemeClr val="bg1"/>
                </a:solidFill>
              </a:rPr>
              <a:t>;</a:t>
            </a:r>
          </a:p>
          <a:p>
            <a:pPr marL="0" indent="0">
              <a:lnSpc>
                <a:spcPct val="90000"/>
              </a:lnSpc>
              <a:buNone/>
            </a:pPr>
            <a:r>
              <a:rPr lang="en-CA" sz="2800" b="1" dirty="0">
                <a:solidFill>
                  <a:schemeClr val="bg1"/>
                </a:solidFill>
              </a:rPr>
              <a:t>(c)</a:t>
            </a:r>
            <a:r>
              <a:rPr lang="en-CA" sz="2800" dirty="0">
                <a:solidFill>
                  <a:schemeClr val="bg1"/>
                </a:solidFill>
              </a:rPr>
              <a:t> to enhance the efficiency and competitiveness, at the national and international levels, of Canadian telecommunications;</a:t>
            </a:r>
          </a:p>
          <a:p>
            <a:pPr marL="0" indent="0">
              <a:lnSpc>
                <a:spcPct val="90000"/>
              </a:lnSpc>
              <a:buNone/>
            </a:pPr>
            <a:r>
              <a:rPr lang="en-CA" sz="2800" b="1" dirty="0">
                <a:solidFill>
                  <a:schemeClr val="bg1"/>
                </a:solidFill>
              </a:rPr>
              <a:t>(d)</a:t>
            </a:r>
            <a:r>
              <a:rPr lang="en-CA" sz="2800" dirty="0">
                <a:solidFill>
                  <a:schemeClr val="bg1"/>
                </a:solidFill>
              </a:rPr>
              <a:t> </a:t>
            </a:r>
            <a:r>
              <a:rPr lang="en-CA" sz="2800" dirty="0">
                <a:solidFill>
                  <a:srgbClr val="FFFF00"/>
                </a:solidFill>
              </a:rPr>
              <a:t>to promote the </a:t>
            </a:r>
            <a:r>
              <a:rPr lang="en-CA" sz="2800" dirty="0">
                <a:solidFill>
                  <a:srgbClr val="FF0000"/>
                </a:solidFill>
              </a:rPr>
              <a:t>ownership</a:t>
            </a:r>
            <a:r>
              <a:rPr lang="en-CA" sz="2800" dirty="0">
                <a:solidFill>
                  <a:srgbClr val="FFFF00"/>
                </a:solidFill>
              </a:rPr>
              <a:t> and control of Canadian carriers </a:t>
            </a:r>
            <a:r>
              <a:rPr lang="en-CA" sz="2800" dirty="0">
                <a:solidFill>
                  <a:srgbClr val="FF0000"/>
                </a:solidFill>
              </a:rPr>
              <a:t>by Canadians</a:t>
            </a:r>
            <a:r>
              <a:rPr lang="en-CA" sz="2800" dirty="0">
                <a:solidFill>
                  <a:schemeClr val="bg1"/>
                </a:solidFill>
              </a:rPr>
              <a:t>;</a:t>
            </a:r>
          </a:p>
          <a:p>
            <a:pPr marL="0" indent="0">
              <a:lnSpc>
                <a:spcPct val="90000"/>
              </a:lnSpc>
              <a:buNone/>
            </a:pPr>
            <a:r>
              <a:rPr lang="en-CA" sz="2800" b="1" dirty="0">
                <a:solidFill>
                  <a:schemeClr val="bg1"/>
                </a:solidFill>
              </a:rPr>
              <a:t>(e)</a:t>
            </a:r>
            <a:r>
              <a:rPr lang="en-CA" sz="2800" dirty="0">
                <a:solidFill>
                  <a:schemeClr val="bg1"/>
                </a:solidFill>
              </a:rPr>
              <a:t> </a:t>
            </a:r>
            <a:r>
              <a:rPr lang="en-CA" sz="2800" dirty="0">
                <a:solidFill>
                  <a:srgbClr val="FFFF00"/>
                </a:solidFill>
              </a:rPr>
              <a:t>to promote the use of Canadian transmission facilities for telecommunications within Canada</a:t>
            </a:r>
            <a:r>
              <a:rPr lang="en-CA" sz="2800" dirty="0">
                <a:solidFill>
                  <a:schemeClr val="bg1"/>
                </a:solidFill>
              </a:rPr>
              <a:t> and between Canada and points outside Canada;</a:t>
            </a:r>
          </a:p>
          <a:p>
            <a:pPr marL="0" indent="0">
              <a:buNone/>
            </a:pPr>
            <a:endParaRPr lang="en-US" dirty="0"/>
          </a:p>
        </p:txBody>
      </p:sp>
    </p:spTree>
    <p:extLst>
      <p:ext uri="{BB962C8B-B14F-4D97-AF65-F5344CB8AC3E}">
        <p14:creationId xmlns:p14="http://schemas.microsoft.com/office/powerpoint/2010/main" val="921078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358715"/>
            <a:ext cx="8451717" cy="5574624"/>
          </a:xfrm>
        </p:spPr>
        <p:txBody>
          <a:bodyPr>
            <a:normAutofit fontScale="92500"/>
          </a:bodyPr>
          <a:lstStyle/>
          <a:p>
            <a:pPr marL="0" indent="0">
              <a:buNone/>
            </a:pPr>
            <a:r>
              <a:rPr lang="en-CA" sz="3500" b="1" dirty="0">
                <a:solidFill>
                  <a:schemeClr val="bg1"/>
                </a:solidFill>
              </a:rPr>
              <a:t>(f)</a:t>
            </a:r>
            <a:r>
              <a:rPr lang="en-CA" sz="3500" dirty="0">
                <a:solidFill>
                  <a:schemeClr val="bg1"/>
                </a:solidFill>
              </a:rPr>
              <a:t> to foster increased </a:t>
            </a:r>
            <a:r>
              <a:rPr lang="en-CA" sz="3500" dirty="0">
                <a:solidFill>
                  <a:srgbClr val="FFFF00"/>
                </a:solidFill>
              </a:rPr>
              <a:t>reliance on market forces</a:t>
            </a:r>
            <a:r>
              <a:rPr lang="en-CA" sz="3500" dirty="0">
                <a:solidFill>
                  <a:schemeClr val="bg1"/>
                </a:solidFill>
              </a:rPr>
              <a:t> for the provision of telecommunications services and to ensure that regulation, where required, is efficient and effective;</a:t>
            </a:r>
          </a:p>
          <a:p>
            <a:pPr marL="0" indent="0">
              <a:buNone/>
            </a:pPr>
            <a:r>
              <a:rPr lang="en-CA" sz="3500" b="1" dirty="0">
                <a:solidFill>
                  <a:schemeClr val="bg1"/>
                </a:solidFill>
              </a:rPr>
              <a:t>(g)</a:t>
            </a:r>
            <a:r>
              <a:rPr lang="en-CA" sz="3500" dirty="0">
                <a:solidFill>
                  <a:schemeClr val="bg1"/>
                </a:solidFill>
              </a:rPr>
              <a:t> to stimulate research and development in Canada in the field of telecommunications and to encourage innovation in the provision of telecommunications services;</a:t>
            </a:r>
          </a:p>
          <a:p>
            <a:pPr marL="0" indent="0">
              <a:buNone/>
            </a:pPr>
            <a:r>
              <a:rPr lang="en-CA" sz="3500" b="1" dirty="0">
                <a:solidFill>
                  <a:schemeClr val="bg1"/>
                </a:solidFill>
              </a:rPr>
              <a:t>(h)</a:t>
            </a:r>
            <a:r>
              <a:rPr lang="en-CA" sz="3500" dirty="0">
                <a:solidFill>
                  <a:schemeClr val="bg1"/>
                </a:solidFill>
              </a:rPr>
              <a:t> to </a:t>
            </a:r>
            <a:r>
              <a:rPr lang="en-CA" sz="3500" dirty="0">
                <a:solidFill>
                  <a:srgbClr val="FFFF00"/>
                </a:solidFill>
              </a:rPr>
              <a:t>respond to the economic and social requirements of users </a:t>
            </a:r>
            <a:r>
              <a:rPr lang="en-CA" sz="3500" dirty="0">
                <a:solidFill>
                  <a:schemeClr val="bg1"/>
                </a:solidFill>
              </a:rPr>
              <a:t>of telecommunications services; and</a:t>
            </a:r>
          </a:p>
          <a:p>
            <a:pPr marL="0" indent="0">
              <a:buNone/>
            </a:pPr>
            <a:r>
              <a:rPr lang="en-CA" sz="3500" b="1" dirty="0">
                <a:solidFill>
                  <a:schemeClr val="bg1"/>
                </a:solidFill>
              </a:rPr>
              <a:t>(</a:t>
            </a:r>
            <a:r>
              <a:rPr lang="en-CA" sz="3500" b="1" dirty="0" err="1">
                <a:solidFill>
                  <a:schemeClr val="bg1"/>
                </a:solidFill>
              </a:rPr>
              <a:t>i</a:t>
            </a:r>
            <a:r>
              <a:rPr lang="en-CA" sz="3500" b="1" dirty="0">
                <a:solidFill>
                  <a:schemeClr val="bg1"/>
                </a:solidFill>
              </a:rPr>
              <a:t>)</a:t>
            </a:r>
            <a:r>
              <a:rPr lang="en-CA" sz="3500" dirty="0">
                <a:solidFill>
                  <a:schemeClr val="bg1"/>
                </a:solidFill>
              </a:rPr>
              <a:t> </a:t>
            </a:r>
            <a:r>
              <a:rPr lang="en-CA" sz="3500" dirty="0">
                <a:solidFill>
                  <a:srgbClr val="FFFF00"/>
                </a:solidFill>
              </a:rPr>
              <a:t>to contribute to the </a:t>
            </a:r>
            <a:r>
              <a:rPr lang="en-CA" sz="3500" dirty="0">
                <a:solidFill>
                  <a:srgbClr val="FF0000"/>
                </a:solidFill>
              </a:rPr>
              <a:t>protection of the privacy </a:t>
            </a:r>
            <a:r>
              <a:rPr lang="en-CA" sz="3500" dirty="0">
                <a:solidFill>
                  <a:srgbClr val="FFFF00"/>
                </a:solidFill>
              </a:rPr>
              <a:t>of persons</a:t>
            </a:r>
            <a:r>
              <a:rPr lang="en-CA" sz="3500" dirty="0">
                <a:solidFill>
                  <a:schemeClr val="bg1"/>
                </a:solidFill>
              </a:rPr>
              <a:t>.</a:t>
            </a:r>
          </a:p>
          <a:p>
            <a:pPr marL="0" indent="0">
              <a:buNone/>
            </a:pPr>
            <a:endParaRPr lang="en-US" dirty="0"/>
          </a:p>
        </p:txBody>
      </p:sp>
    </p:spTree>
    <p:extLst>
      <p:ext uri="{BB962C8B-B14F-4D97-AF65-F5344CB8AC3E}">
        <p14:creationId xmlns:p14="http://schemas.microsoft.com/office/powerpoint/2010/main" val="22563763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17.53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28" r="-900"/>
          <a:stretch/>
        </p:blipFill>
        <p:spPr>
          <a:xfrm>
            <a:off x="1213908" y="261435"/>
            <a:ext cx="6686425" cy="5240612"/>
          </a:xfrm>
        </p:spPr>
      </p:pic>
      <p:sp>
        <p:nvSpPr>
          <p:cNvPr id="5" name="TextBox 4"/>
          <p:cNvSpPr txBox="1"/>
          <p:nvPr/>
        </p:nvSpPr>
        <p:spPr>
          <a:xfrm>
            <a:off x="690994" y="5550304"/>
            <a:ext cx="796774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hlinkClick r:id="rId3"/>
              </a:rPr>
              <a:t>https://www.ic.gc.ca/eic/site/smt-gst.nsf/eng/sf09920.html</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3656433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21.15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671" r="-183"/>
          <a:stretch/>
        </p:blipFill>
        <p:spPr>
          <a:xfrm>
            <a:off x="840397" y="560218"/>
            <a:ext cx="7507177" cy="5165916"/>
          </a:xfrm>
        </p:spPr>
      </p:pic>
    </p:spTree>
    <p:extLst>
      <p:ext uri="{BB962C8B-B14F-4D97-AF65-F5344CB8AC3E}">
        <p14:creationId xmlns:p14="http://schemas.microsoft.com/office/powerpoint/2010/main" val="242257571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60218"/>
            <a:ext cx="8509882" cy="4587024"/>
          </a:xfrm>
        </p:spPr>
        <p:txBody>
          <a:bodyPr>
            <a:normAutofit/>
          </a:bodyPr>
          <a:lstStyle/>
          <a:p>
            <a:pPr marL="0" indent="0" algn="ctr">
              <a:buNone/>
            </a:pPr>
            <a:r>
              <a:rPr lang="en-US" sz="7200" dirty="0">
                <a:solidFill>
                  <a:schemeClr val="bg1"/>
                </a:solidFill>
                <a:latin typeface="+mn-lt"/>
              </a:rPr>
              <a:t>In Telecom the</a:t>
            </a:r>
          </a:p>
          <a:p>
            <a:pPr marL="0" indent="0" algn="ctr">
              <a:buNone/>
            </a:pPr>
            <a:r>
              <a:rPr lang="en-US" sz="7200" dirty="0">
                <a:solidFill>
                  <a:schemeClr val="bg1"/>
                </a:solidFill>
                <a:latin typeface="+mn-lt"/>
              </a:rPr>
              <a:t> issue seems to be </a:t>
            </a:r>
          </a:p>
          <a:p>
            <a:pPr marL="0" indent="0" algn="ctr">
              <a:buNone/>
            </a:pPr>
            <a:r>
              <a:rPr lang="en-US" sz="7200" b="1" dirty="0">
                <a:solidFill>
                  <a:srgbClr val="FF0000"/>
                </a:solidFill>
                <a:latin typeface="+mn-lt"/>
              </a:rPr>
              <a:t>SOVERIGNTY</a:t>
            </a:r>
            <a:r>
              <a:rPr lang="en-US" sz="7200" b="1" dirty="0">
                <a:solidFill>
                  <a:srgbClr val="CCFFCC"/>
                </a:solidFill>
                <a:latin typeface="+mn-lt"/>
              </a:rPr>
              <a:t>/</a:t>
            </a:r>
          </a:p>
          <a:p>
            <a:pPr marL="0" indent="0" algn="ctr">
              <a:buNone/>
            </a:pPr>
            <a:r>
              <a:rPr lang="en-US" sz="7200" b="1" dirty="0">
                <a:solidFill>
                  <a:schemeClr val="bg1"/>
                </a:solidFill>
                <a:latin typeface="+mn-lt"/>
              </a:rPr>
              <a:t>(</a:t>
            </a:r>
            <a:r>
              <a:rPr lang="en-US" sz="7200" b="1" dirty="0">
                <a:solidFill>
                  <a:srgbClr val="FFFF00"/>
                </a:solidFill>
              </a:rPr>
              <a:t>OWNERSHIP</a:t>
            </a:r>
            <a:r>
              <a:rPr lang="en-US" sz="7200" b="1" dirty="0">
                <a:solidFill>
                  <a:srgbClr val="FFFFFF"/>
                </a:solidFill>
              </a:rPr>
              <a:t>)</a:t>
            </a:r>
            <a:endParaRPr lang="en-US" sz="7200" b="1" dirty="0">
              <a:solidFill>
                <a:srgbClr val="FFFFFF"/>
              </a:solidFill>
              <a:latin typeface="+mn-lt"/>
            </a:endParaRPr>
          </a:p>
        </p:txBody>
      </p:sp>
      <p:pic>
        <p:nvPicPr>
          <p:cNvPr id="4" name="Picture 3" descr="Flag_of_Canada.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2416" y="5231055"/>
            <a:ext cx="1768056" cy="884028"/>
          </a:xfrm>
          <a:prstGeom prst="rect">
            <a:avLst/>
          </a:prstGeom>
        </p:spPr>
      </p:pic>
    </p:spTree>
    <p:extLst>
      <p:ext uri="{BB962C8B-B14F-4D97-AF65-F5344CB8AC3E}">
        <p14:creationId xmlns:p14="http://schemas.microsoft.com/office/powerpoint/2010/main" val="22255215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29.2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147" r="-1830"/>
          <a:stretch/>
        </p:blipFill>
        <p:spPr>
          <a:xfrm>
            <a:off x="383840" y="485522"/>
            <a:ext cx="8316772" cy="5371329"/>
          </a:xfrm>
        </p:spPr>
      </p:pic>
    </p:spTree>
    <p:extLst>
      <p:ext uri="{BB962C8B-B14F-4D97-AF65-F5344CB8AC3E}">
        <p14:creationId xmlns:p14="http://schemas.microsoft.com/office/powerpoint/2010/main" val="23633313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643" y="0"/>
            <a:ext cx="8033157" cy="765905"/>
          </a:xfrm>
        </p:spPr>
        <p:txBody>
          <a:bodyPr>
            <a:normAutofit fontScale="90000"/>
          </a:bodyPr>
          <a:lstStyle/>
          <a:p>
            <a:r>
              <a:rPr lang="en-US" sz="4800" b="1" dirty="0">
                <a:solidFill>
                  <a:srgbClr val="FFFF00"/>
                </a:solidFill>
                <a:latin typeface="+mn-lt"/>
              </a:rPr>
              <a:t>Huh?</a:t>
            </a:r>
          </a:p>
        </p:txBody>
      </p:sp>
      <p:sp>
        <p:nvSpPr>
          <p:cNvPr id="3" name="Content Placeholder 2"/>
          <p:cNvSpPr>
            <a:spLocks noGrp="1"/>
          </p:cNvSpPr>
          <p:nvPr>
            <p:ph sz="quarter" idx="10"/>
          </p:nvPr>
        </p:nvSpPr>
        <p:spPr>
          <a:xfrm>
            <a:off x="457200" y="814380"/>
            <a:ext cx="8686800" cy="5603709"/>
          </a:xfrm>
        </p:spPr>
        <p:txBody>
          <a:bodyPr>
            <a:normAutofit/>
          </a:bodyPr>
          <a:lstStyle/>
          <a:p>
            <a:pPr marL="0" indent="0">
              <a:buNone/>
            </a:pPr>
            <a:r>
              <a:rPr lang="en-CA" sz="2800" dirty="0">
                <a:solidFill>
                  <a:srgbClr val="CCFFCC"/>
                </a:solidFill>
              </a:rPr>
              <a:t>Broadcasting Policy for Canada</a:t>
            </a:r>
          </a:p>
          <a:p>
            <a:pPr marL="0" indent="0">
              <a:buNone/>
            </a:pPr>
            <a:r>
              <a:rPr lang="en-CA" sz="2800" b="1" dirty="0">
                <a:solidFill>
                  <a:srgbClr val="FF0000"/>
                </a:solidFill>
              </a:rPr>
              <a:t>3</a:t>
            </a:r>
            <a:r>
              <a:rPr lang="en-CA" sz="2800" dirty="0">
                <a:solidFill>
                  <a:srgbClr val="FFFFFF"/>
                </a:solidFill>
              </a:rPr>
              <a:t> </a:t>
            </a:r>
            <a:r>
              <a:rPr lang="en-CA" sz="2800" b="1" dirty="0">
                <a:solidFill>
                  <a:srgbClr val="FFFFFF"/>
                </a:solidFill>
              </a:rPr>
              <a:t>(1)</a:t>
            </a:r>
            <a:r>
              <a:rPr lang="en-CA" sz="2800" dirty="0">
                <a:solidFill>
                  <a:srgbClr val="FFFFFF"/>
                </a:solidFill>
              </a:rPr>
              <a:t> It is hereby declared as the broadcasting policy for Canada that</a:t>
            </a:r>
          </a:p>
          <a:p>
            <a:pPr marL="400050" lvl="1" indent="0">
              <a:buNone/>
            </a:pPr>
            <a:r>
              <a:rPr lang="en-CA" sz="2800" b="1" dirty="0">
                <a:solidFill>
                  <a:srgbClr val="FFFFFF"/>
                </a:solidFill>
              </a:rPr>
              <a:t>(a)</a:t>
            </a:r>
            <a:r>
              <a:rPr lang="en-CA" sz="2800" dirty="0">
                <a:solidFill>
                  <a:srgbClr val="FFFFFF"/>
                </a:solidFill>
              </a:rPr>
              <a:t> the Canadian broadcasting system shall be effectively owned and </a:t>
            </a:r>
            <a:r>
              <a:rPr lang="en-CA" sz="2800" dirty="0">
                <a:solidFill>
                  <a:srgbClr val="FFFF00"/>
                </a:solidFill>
              </a:rPr>
              <a:t>controlled by Canadians</a:t>
            </a:r>
            <a:r>
              <a:rPr lang="en-CA" sz="2800" dirty="0">
                <a:solidFill>
                  <a:srgbClr val="FFFFFF"/>
                </a:solidFill>
              </a:rPr>
              <a:t>;</a:t>
            </a:r>
          </a:p>
          <a:p>
            <a:pPr marL="400050" lvl="1" indent="0">
              <a:buNone/>
            </a:pPr>
            <a:r>
              <a:rPr lang="en-CA" sz="2800" b="1" dirty="0">
                <a:solidFill>
                  <a:srgbClr val="FFFFFF"/>
                </a:solidFill>
              </a:rPr>
              <a:t>(b)</a:t>
            </a:r>
            <a:r>
              <a:rPr lang="en-CA" sz="2800" dirty="0">
                <a:solidFill>
                  <a:srgbClr val="FFFFFF"/>
                </a:solidFill>
              </a:rPr>
              <a:t> the Canadian broadcasting system, operating primarily in the English and French languages and comprising public, private and community elements, </a:t>
            </a:r>
            <a:r>
              <a:rPr lang="en-CA" sz="2800" dirty="0">
                <a:solidFill>
                  <a:srgbClr val="FF0000"/>
                </a:solidFill>
              </a:rPr>
              <a:t>makes use of radio frequencies </a:t>
            </a:r>
            <a:r>
              <a:rPr lang="en-CA" sz="2800" dirty="0">
                <a:solidFill>
                  <a:srgbClr val="FFFFFF"/>
                </a:solidFill>
              </a:rPr>
              <a:t>that are public property and </a:t>
            </a:r>
            <a:r>
              <a:rPr lang="en-CA" sz="2800" dirty="0">
                <a:solidFill>
                  <a:srgbClr val="CCFFCC"/>
                </a:solidFill>
              </a:rPr>
              <a:t>provides, through its programming, a public service essential to the maintenance and enhancement of national identity and cultural sovereignty</a:t>
            </a:r>
            <a:r>
              <a:rPr lang="en-CA" sz="2800" dirty="0">
                <a:solidFill>
                  <a:srgbClr val="FFFFFF"/>
                </a:solidFill>
              </a:rPr>
              <a:t>;</a:t>
            </a:r>
          </a:p>
          <a:p>
            <a:pPr marL="0" indent="0">
              <a:buNone/>
            </a:pPr>
            <a:endParaRPr lang="en-US" dirty="0"/>
          </a:p>
        </p:txBody>
      </p:sp>
    </p:spTree>
    <p:extLst>
      <p:ext uri="{BB962C8B-B14F-4D97-AF65-F5344CB8AC3E}">
        <p14:creationId xmlns:p14="http://schemas.microsoft.com/office/powerpoint/2010/main" val="31338531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99258" y="681644"/>
            <a:ext cx="8545484" cy="5746140"/>
          </a:xfrm>
        </p:spPr>
        <p:txBody>
          <a:bodyPr>
            <a:normAutofit/>
          </a:bodyPr>
          <a:lstStyle/>
          <a:p>
            <a:pPr marL="0" indent="0">
              <a:buNone/>
            </a:pPr>
            <a:r>
              <a:rPr lang="en-CA" sz="2000" b="1" dirty="0">
                <a:solidFill>
                  <a:schemeClr val="bg1"/>
                </a:solidFill>
              </a:rPr>
              <a:t>(c)</a:t>
            </a:r>
            <a:r>
              <a:rPr lang="en-CA" sz="2000" dirty="0">
                <a:solidFill>
                  <a:schemeClr val="bg1"/>
                </a:solidFill>
              </a:rPr>
              <a:t> </a:t>
            </a:r>
            <a:r>
              <a:rPr lang="en-CA" sz="2000" dirty="0">
                <a:solidFill>
                  <a:srgbClr val="FFFF00"/>
                </a:solidFill>
              </a:rPr>
              <a:t>English and French language broadcasting</a:t>
            </a:r>
            <a:r>
              <a:rPr lang="en-CA" sz="2000" dirty="0">
                <a:solidFill>
                  <a:schemeClr val="bg1"/>
                </a:solidFill>
              </a:rPr>
              <a:t>, while sharing common aspects, operate under different conditions and </a:t>
            </a:r>
            <a:r>
              <a:rPr lang="en-CA" sz="2000" dirty="0">
                <a:solidFill>
                  <a:srgbClr val="FFFF00"/>
                </a:solidFill>
              </a:rPr>
              <a:t>may have different requirements</a:t>
            </a:r>
            <a:r>
              <a:rPr lang="en-CA" sz="2000" dirty="0">
                <a:solidFill>
                  <a:schemeClr val="bg1"/>
                </a:solidFill>
              </a:rPr>
              <a:t>;</a:t>
            </a:r>
          </a:p>
          <a:p>
            <a:pPr marL="0" indent="0">
              <a:buNone/>
            </a:pPr>
            <a:r>
              <a:rPr lang="en-CA" sz="2000" b="1" dirty="0">
                <a:solidFill>
                  <a:schemeClr val="bg1"/>
                </a:solidFill>
              </a:rPr>
              <a:t>(d)</a:t>
            </a:r>
            <a:r>
              <a:rPr lang="en-CA" sz="2000" dirty="0">
                <a:solidFill>
                  <a:schemeClr val="bg1"/>
                </a:solidFill>
              </a:rPr>
              <a:t> the Canadian </a:t>
            </a:r>
            <a:r>
              <a:rPr lang="en-CA" sz="2000" dirty="0">
                <a:solidFill>
                  <a:srgbClr val="CCFFCC"/>
                </a:solidFill>
              </a:rPr>
              <a:t>broadcasting system should</a:t>
            </a:r>
          </a:p>
          <a:p>
            <a:pPr marL="400050" lvl="1" indent="0">
              <a:buNone/>
            </a:pPr>
            <a:r>
              <a:rPr lang="en-CA" sz="2000" b="1" dirty="0">
                <a:solidFill>
                  <a:schemeClr val="bg1"/>
                </a:solidFill>
              </a:rPr>
              <a:t>(</a:t>
            </a:r>
            <a:r>
              <a:rPr lang="en-CA" sz="2000" b="1" dirty="0" err="1">
                <a:solidFill>
                  <a:schemeClr val="bg1"/>
                </a:solidFill>
              </a:rPr>
              <a:t>i</a:t>
            </a:r>
            <a:r>
              <a:rPr lang="en-CA" sz="2000" b="1" dirty="0">
                <a:solidFill>
                  <a:schemeClr val="bg1"/>
                </a:solidFill>
              </a:rPr>
              <a:t>)</a:t>
            </a:r>
            <a:r>
              <a:rPr lang="en-CA" sz="2000" dirty="0">
                <a:solidFill>
                  <a:schemeClr val="bg1"/>
                </a:solidFill>
              </a:rPr>
              <a:t> serve </a:t>
            </a:r>
            <a:r>
              <a:rPr lang="en-CA" sz="2000" dirty="0">
                <a:solidFill>
                  <a:srgbClr val="CCFFCC"/>
                </a:solidFill>
              </a:rPr>
              <a:t>to safeguard, enrich and strengthen the cultural, political, social and economic fabric of Canada</a:t>
            </a:r>
            <a:r>
              <a:rPr lang="en-CA" sz="2000" dirty="0">
                <a:solidFill>
                  <a:schemeClr val="bg1"/>
                </a:solidFill>
              </a:rPr>
              <a:t>,</a:t>
            </a:r>
          </a:p>
          <a:p>
            <a:pPr marL="400050" lvl="1" indent="0">
              <a:buNone/>
            </a:pPr>
            <a:r>
              <a:rPr lang="en-CA" sz="2000" b="1" dirty="0">
                <a:solidFill>
                  <a:schemeClr val="bg1"/>
                </a:solidFill>
              </a:rPr>
              <a:t>(ii)</a:t>
            </a:r>
            <a:r>
              <a:rPr lang="en-CA" sz="2000" dirty="0">
                <a:solidFill>
                  <a:schemeClr val="bg1"/>
                </a:solidFill>
              </a:rPr>
              <a:t> </a:t>
            </a:r>
            <a:r>
              <a:rPr lang="en-CA" sz="2000" dirty="0">
                <a:solidFill>
                  <a:srgbClr val="FFFF00"/>
                </a:solidFill>
              </a:rPr>
              <a:t>encourage the </a:t>
            </a:r>
            <a:r>
              <a:rPr lang="en-CA" sz="2000" dirty="0">
                <a:solidFill>
                  <a:srgbClr val="FF0000"/>
                </a:solidFill>
              </a:rPr>
              <a:t>development of Canadian expression </a:t>
            </a:r>
            <a:r>
              <a:rPr lang="en-CA" sz="2000" dirty="0">
                <a:solidFill>
                  <a:srgbClr val="FFFF00"/>
                </a:solidFill>
              </a:rPr>
              <a:t>by providing a wide range of programming that reflects Canadian attitudes, opinions, ideas, values and artistic creativity</a:t>
            </a:r>
            <a:r>
              <a:rPr lang="en-CA" sz="2000" dirty="0">
                <a:solidFill>
                  <a:schemeClr val="bg1"/>
                </a:solidFill>
              </a:rPr>
              <a:t>, by displaying Canadian talent in entertainment programming and by offering information and analysis concerning Canada and other countries from a Canadian point of view,</a:t>
            </a:r>
          </a:p>
          <a:p>
            <a:pPr marL="400050" lvl="1" indent="0">
              <a:buNone/>
            </a:pPr>
            <a:r>
              <a:rPr lang="en-CA" sz="2000" b="1" dirty="0">
                <a:solidFill>
                  <a:schemeClr val="bg1"/>
                </a:solidFill>
              </a:rPr>
              <a:t>(iii)</a:t>
            </a:r>
            <a:r>
              <a:rPr lang="en-CA" sz="2000" dirty="0">
                <a:solidFill>
                  <a:schemeClr val="bg1"/>
                </a:solidFill>
              </a:rPr>
              <a:t> through its programming and the employment opportunities arising out of its operations, serve the needs and interests, and reflect the circumstances and aspirations, of Canadian men, women and children, including equal rights, the linguistic duality and multicultural and multiracial nature of Canadian society and the special place of aboriginal peoples within that society, and</a:t>
            </a:r>
          </a:p>
          <a:p>
            <a:pPr marL="400050" lvl="1" indent="0">
              <a:buNone/>
            </a:pPr>
            <a:r>
              <a:rPr lang="en-CA" sz="2000" b="1" dirty="0">
                <a:solidFill>
                  <a:schemeClr val="bg1"/>
                </a:solidFill>
              </a:rPr>
              <a:t>(iv)</a:t>
            </a:r>
            <a:r>
              <a:rPr lang="en-CA" sz="2000" dirty="0">
                <a:solidFill>
                  <a:schemeClr val="bg1"/>
                </a:solidFill>
              </a:rPr>
              <a:t> be readily adaptable to scientific and technological change;</a:t>
            </a:r>
          </a:p>
          <a:p>
            <a:pPr marL="0" indent="0">
              <a:buNone/>
            </a:pPr>
            <a:endParaRPr lang="en-CA" dirty="0"/>
          </a:p>
          <a:p>
            <a:pPr marL="0" indent="0">
              <a:buNone/>
            </a:pPr>
            <a:endParaRPr lang="en-US" dirty="0"/>
          </a:p>
        </p:txBody>
      </p:sp>
    </p:spTree>
    <p:extLst>
      <p:ext uri="{BB962C8B-B14F-4D97-AF65-F5344CB8AC3E}">
        <p14:creationId xmlns:p14="http://schemas.microsoft.com/office/powerpoint/2010/main" val="35290739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48990" y="548640"/>
            <a:ext cx="8445875" cy="5203768"/>
          </a:xfrm>
        </p:spPr>
        <p:txBody>
          <a:bodyPr>
            <a:normAutofit/>
          </a:bodyPr>
          <a:lstStyle/>
          <a:p>
            <a:pPr marL="0" indent="0">
              <a:lnSpc>
                <a:spcPct val="90000"/>
              </a:lnSpc>
              <a:buNone/>
            </a:pPr>
            <a:r>
              <a:rPr lang="en-CA" sz="2800" b="1" dirty="0">
                <a:solidFill>
                  <a:schemeClr val="bg1"/>
                </a:solidFill>
              </a:rPr>
              <a:t>(e)</a:t>
            </a:r>
            <a:r>
              <a:rPr lang="en-CA" sz="2800" dirty="0">
                <a:solidFill>
                  <a:schemeClr val="bg1"/>
                </a:solidFill>
              </a:rPr>
              <a:t> </a:t>
            </a:r>
            <a:r>
              <a:rPr lang="en-CA" sz="2800" dirty="0">
                <a:solidFill>
                  <a:srgbClr val="FFFF00"/>
                </a:solidFill>
              </a:rPr>
              <a:t>each element of the Canadian broadcasting system shall contribute in an appropriate </a:t>
            </a:r>
            <a:r>
              <a:rPr lang="en-CA" sz="2800" dirty="0">
                <a:solidFill>
                  <a:schemeClr val="bg1"/>
                </a:solidFill>
              </a:rPr>
              <a:t>manner to the creation and presentation of Canadian programming;</a:t>
            </a:r>
          </a:p>
          <a:p>
            <a:pPr marL="0" indent="0">
              <a:lnSpc>
                <a:spcPct val="90000"/>
              </a:lnSpc>
              <a:buNone/>
            </a:pPr>
            <a:r>
              <a:rPr lang="en-CA" sz="2800" b="1" dirty="0">
                <a:solidFill>
                  <a:schemeClr val="bg1"/>
                </a:solidFill>
              </a:rPr>
              <a:t>(f)</a:t>
            </a:r>
            <a:r>
              <a:rPr lang="en-CA" sz="2800" dirty="0">
                <a:solidFill>
                  <a:schemeClr val="bg1"/>
                </a:solidFill>
              </a:rPr>
              <a:t> </a:t>
            </a:r>
            <a:r>
              <a:rPr lang="en-CA" sz="2800" dirty="0">
                <a:solidFill>
                  <a:srgbClr val="CCFFCC"/>
                </a:solidFill>
              </a:rPr>
              <a:t>each broadcasting undertaking shall make maximum use, and in no case </a:t>
            </a:r>
            <a:r>
              <a:rPr lang="en-CA" sz="2800" dirty="0">
                <a:solidFill>
                  <a:srgbClr val="FF0000"/>
                </a:solidFill>
              </a:rPr>
              <a:t>less than predominant use, of Canadian creative</a:t>
            </a:r>
            <a:r>
              <a:rPr lang="en-CA" sz="2800" dirty="0">
                <a:solidFill>
                  <a:srgbClr val="CCFFCC"/>
                </a:solidFill>
              </a:rPr>
              <a:t> and other resources in the creation and presentation of programming</a:t>
            </a:r>
            <a:r>
              <a:rPr lang="en-CA" sz="2800" dirty="0">
                <a:solidFill>
                  <a:schemeClr val="bg1"/>
                </a:solidFill>
              </a:rPr>
              <a:t>, unless the nature of the service provided by the undertaking, such as specialized content or format or the use of languages other than French and English, renders that use impracticable, in which case the undertaking shall make the greatest practicable use of those resources;</a:t>
            </a:r>
          </a:p>
          <a:p>
            <a:pPr marL="0" indent="0">
              <a:buNone/>
            </a:pPr>
            <a:endParaRPr lang="en-US" dirty="0"/>
          </a:p>
        </p:txBody>
      </p:sp>
    </p:spTree>
    <p:extLst>
      <p:ext uri="{BB962C8B-B14F-4D97-AF65-F5344CB8AC3E}">
        <p14:creationId xmlns:p14="http://schemas.microsoft.com/office/powerpoint/2010/main" val="3401020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798E-8E8D-394D-9FF1-2ADD6F806507}"/>
              </a:ext>
            </a:extLst>
          </p:cNvPr>
          <p:cNvSpPr>
            <a:spLocks noGrp="1"/>
          </p:cNvSpPr>
          <p:nvPr>
            <p:ph type="title"/>
          </p:nvPr>
        </p:nvSpPr>
        <p:spPr>
          <a:xfrm>
            <a:off x="457200" y="182215"/>
            <a:ext cx="8229600" cy="1016000"/>
          </a:xfrm>
        </p:spPr>
        <p:txBody>
          <a:bodyPr>
            <a:normAutofit/>
          </a:bodyPr>
          <a:lstStyle/>
          <a:p>
            <a:pPr algn="ctr"/>
            <a:r>
              <a:rPr lang="en-US" sz="4400" b="1" dirty="0">
                <a:solidFill>
                  <a:srgbClr val="FFFF00"/>
                </a:solidFill>
              </a:rPr>
              <a:t>Socrates</a:t>
            </a:r>
            <a:endParaRPr lang="en-US" sz="4400" b="1" dirty="0">
              <a:solidFill>
                <a:srgbClr val="FF0000"/>
              </a:solidFill>
            </a:endParaRPr>
          </a:p>
        </p:txBody>
      </p:sp>
      <p:pic>
        <p:nvPicPr>
          <p:cNvPr id="10" name="Content Placeholder 9" descr="A statue of a person&#10;&#10;Description automatically generated">
            <a:extLst>
              <a:ext uri="{FF2B5EF4-FFF2-40B4-BE49-F238E27FC236}">
                <a16:creationId xmlns:a16="http://schemas.microsoft.com/office/drawing/2014/main" id="{05F6BC3F-2ED8-8943-BDEC-111D1BC89E87}"/>
              </a:ext>
            </a:extLst>
          </p:cNvPr>
          <p:cNvPicPr>
            <a:picLocks noGrp="1" noChangeAspect="1"/>
          </p:cNvPicPr>
          <p:nvPr>
            <p:ph sz="quarter" idx="10"/>
          </p:nvPr>
        </p:nvPicPr>
        <p:blipFill>
          <a:blip r:embed="rId2"/>
          <a:stretch>
            <a:fillRect/>
          </a:stretch>
        </p:blipFill>
        <p:spPr>
          <a:xfrm>
            <a:off x="2952355" y="1408113"/>
            <a:ext cx="3239290" cy="4318000"/>
          </a:xfrm>
        </p:spPr>
      </p:pic>
    </p:spTree>
    <p:extLst>
      <p:ext uri="{BB962C8B-B14F-4D97-AF65-F5344CB8AC3E}">
        <p14:creationId xmlns:p14="http://schemas.microsoft.com/office/powerpoint/2010/main" val="20566896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The News?</a:t>
            </a:r>
          </a:p>
        </p:txBody>
      </p:sp>
      <p:sp>
        <p:nvSpPr>
          <p:cNvPr id="3" name="Content Placeholder 2"/>
          <p:cNvSpPr>
            <a:spLocks noGrp="1"/>
          </p:cNvSpPr>
          <p:nvPr>
            <p:ph sz="quarter" idx="10"/>
          </p:nvPr>
        </p:nvSpPr>
        <p:spPr/>
        <p:txBody>
          <a:bodyPr/>
          <a:lstStyle/>
          <a:p>
            <a:pPr marL="0" indent="0">
              <a:buNone/>
            </a:pPr>
            <a:r>
              <a:rPr lang="en-CA" sz="3600" b="1" dirty="0">
                <a:solidFill>
                  <a:schemeClr val="bg1"/>
                </a:solidFill>
              </a:rPr>
              <a:t>(g)</a:t>
            </a:r>
            <a:r>
              <a:rPr lang="en-CA" sz="3600" dirty="0">
                <a:solidFill>
                  <a:schemeClr val="bg1"/>
                </a:solidFill>
              </a:rPr>
              <a:t> the programming originated by broadcasting undertakings should be of </a:t>
            </a:r>
            <a:r>
              <a:rPr lang="en-CA" sz="3600" dirty="0">
                <a:solidFill>
                  <a:srgbClr val="CCFFCC"/>
                </a:solidFill>
              </a:rPr>
              <a:t>high standard</a:t>
            </a:r>
            <a:r>
              <a:rPr lang="en-CA" sz="3600" dirty="0">
                <a:solidFill>
                  <a:schemeClr val="bg1"/>
                </a:solidFill>
              </a:rPr>
              <a:t>;</a:t>
            </a:r>
          </a:p>
          <a:p>
            <a:pPr marL="0" indent="0">
              <a:buNone/>
            </a:pPr>
            <a:r>
              <a:rPr lang="en-CA" sz="3600" b="1" dirty="0">
                <a:solidFill>
                  <a:schemeClr val="bg1"/>
                </a:solidFill>
              </a:rPr>
              <a:t>(h)</a:t>
            </a:r>
            <a:r>
              <a:rPr lang="en-CA" sz="3600" dirty="0">
                <a:solidFill>
                  <a:schemeClr val="bg1"/>
                </a:solidFill>
              </a:rPr>
              <a:t> all persons who are licensed to carry on broadcasting undertakings have a </a:t>
            </a:r>
            <a:r>
              <a:rPr lang="en-CA" sz="3600" dirty="0">
                <a:solidFill>
                  <a:srgbClr val="CCFFCC"/>
                </a:solidFill>
              </a:rPr>
              <a:t>responsibility for the programs they broadcast</a:t>
            </a:r>
            <a:r>
              <a:rPr lang="en-CA" sz="3600" dirty="0">
                <a:solidFill>
                  <a:schemeClr val="bg1"/>
                </a:solidFill>
              </a:rPr>
              <a:t>;</a:t>
            </a:r>
          </a:p>
          <a:p>
            <a:pPr marL="0" indent="0">
              <a:buNone/>
            </a:pPr>
            <a:endParaRPr lang="en-US" dirty="0"/>
          </a:p>
        </p:txBody>
      </p:sp>
    </p:spTree>
    <p:extLst>
      <p:ext uri="{BB962C8B-B14F-4D97-AF65-F5344CB8AC3E}">
        <p14:creationId xmlns:p14="http://schemas.microsoft.com/office/powerpoint/2010/main" val="174079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5905"/>
          </a:xfrm>
        </p:spPr>
        <p:txBody>
          <a:bodyPr/>
          <a:lstStyle/>
          <a:p>
            <a:r>
              <a:rPr lang="en-US" b="1" dirty="0">
                <a:solidFill>
                  <a:schemeClr val="bg1"/>
                </a:solidFill>
              </a:rPr>
              <a:t>The </a:t>
            </a:r>
            <a:r>
              <a:rPr lang="en-US" b="1" dirty="0">
                <a:solidFill>
                  <a:srgbClr val="FF0000"/>
                </a:solidFill>
              </a:rPr>
              <a:t>CBC</a:t>
            </a:r>
          </a:p>
        </p:txBody>
      </p:sp>
      <p:sp>
        <p:nvSpPr>
          <p:cNvPr id="3" name="Content Placeholder 2"/>
          <p:cNvSpPr>
            <a:spLocks noGrp="1"/>
          </p:cNvSpPr>
          <p:nvPr>
            <p:ph sz="quarter" idx="10"/>
          </p:nvPr>
        </p:nvSpPr>
        <p:spPr>
          <a:xfrm>
            <a:off x="457199" y="891939"/>
            <a:ext cx="8229601" cy="5060789"/>
          </a:xfrm>
        </p:spPr>
        <p:txBody>
          <a:bodyPr>
            <a:normAutofit/>
          </a:bodyPr>
          <a:lstStyle/>
          <a:p>
            <a:pPr marL="0" indent="0">
              <a:buNone/>
            </a:pPr>
            <a:r>
              <a:rPr lang="en-CA" b="1" dirty="0">
                <a:solidFill>
                  <a:srgbClr val="FFFFFF"/>
                </a:solidFill>
              </a:rPr>
              <a:t>(</a:t>
            </a:r>
            <a:r>
              <a:rPr lang="en-CA" b="1" dirty="0" err="1">
                <a:solidFill>
                  <a:srgbClr val="FFFFFF"/>
                </a:solidFill>
              </a:rPr>
              <a:t>i</a:t>
            </a:r>
            <a:r>
              <a:rPr lang="en-CA" b="1" dirty="0">
                <a:solidFill>
                  <a:srgbClr val="FFFFFF"/>
                </a:solidFill>
              </a:rPr>
              <a:t>)</a:t>
            </a:r>
            <a:r>
              <a:rPr lang="en-CA" dirty="0">
                <a:solidFill>
                  <a:srgbClr val="FFFFFF"/>
                </a:solidFill>
              </a:rPr>
              <a:t> the programming provided by the </a:t>
            </a:r>
            <a:r>
              <a:rPr lang="en-CA" dirty="0">
                <a:solidFill>
                  <a:srgbClr val="FFFF00"/>
                </a:solidFill>
              </a:rPr>
              <a:t>Canadian broadcasting system should</a:t>
            </a:r>
          </a:p>
          <a:p>
            <a:pPr marL="400050" lvl="1" indent="0">
              <a:buNone/>
            </a:pPr>
            <a:r>
              <a:rPr lang="en-CA" b="1" dirty="0">
                <a:solidFill>
                  <a:srgbClr val="FFFFFF"/>
                </a:solidFill>
              </a:rPr>
              <a:t>(</a:t>
            </a:r>
            <a:r>
              <a:rPr lang="en-CA" b="1" dirty="0" err="1">
                <a:solidFill>
                  <a:srgbClr val="FFFFFF"/>
                </a:solidFill>
              </a:rPr>
              <a:t>i</a:t>
            </a:r>
            <a:r>
              <a:rPr lang="en-CA" b="1" dirty="0">
                <a:solidFill>
                  <a:srgbClr val="FFFFFF"/>
                </a:solidFill>
              </a:rPr>
              <a:t>)</a:t>
            </a:r>
            <a:r>
              <a:rPr lang="en-CA" dirty="0">
                <a:solidFill>
                  <a:srgbClr val="FFFFFF"/>
                </a:solidFill>
              </a:rPr>
              <a:t> be varied and comprehensive, providing a balance of information, enlightenment and entertainment for men, women and children of all ages, interests and tastes,</a:t>
            </a:r>
          </a:p>
          <a:p>
            <a:pPr marL="400050" lvl="1" indent="0">
              <a:buNone/>
            </a:pPr>
            <a:r>
              <a:rPr lang="en-CA" b="1" dirty="0">
                <a:solidFill>
                  <a:srgbClr val="FFFFFF"/>
                </a:solidFill>
              </a:rPr>
              <a:t>(ii)</a:t>
            </a:r>
            <a:r>
              <a:rPr lang="en-CA" dirty="0">
                <a:solidFill>
                  <a:srgbClr val="FFFFFF"/>
                </a:solidFill>
              </a:rPr>
              <a:t> </a:t>
            </a:r>
            <a:r>
              <a:rPr lang="en-CA" dirty="0">
                <a:solidFill>
                  <a:srgbClr val="FFFF00"/>
                </a:solidFill>
              </a:rPr>
              <a:t>be drawn from local, regional, national and international sources</a:t>
            </a:r>
            <a:r>
              <a:rPr lang="en-CA" dirty="0">
                <a:solidFill>
                  <a:srgbClr val="FFFFFF"/>
                </a:solidFill>
              </a:rPr>
              <a:t>,</a:t>
            </a:r>
          </a:p>
          <a:p>
            <a:pPr marL="400050" lvl="1" indent="0">
              <a:buNone/>
            </a:pPr>
            <a:r>
              <a:rPr lang="en-CA" b="1" dirty="0">
                <a:solidFill>
                  <a:srgbClr val="FFFFFF"/>
                </a:solidFill>
              </a:rPr>
              <a:t>(iii)</a:t>
            </a:r>
            <a:r>
              <a:rPr lang="en-CA" dirty="0">
                <a:solidFill>
                  <a:srgbClr val="FFFFFF"/>
                </a:solidFill>
              </a:rPr>
              <a:t> include educational and community programs,</a:t>
            </a:r>
          </a:p>
          <a:p>
            <a:pPr marL="400050" lvl="1" indent="0">
              <a:buNone/>
            </a:pPr>
            <a:r>
              <a:rPr lang="en-CA" b="1" dirty="0">
                <a:solidFill>
                  <a:srgbClr val="FFFFFF"/>
                </a:solidFill>
              </a:rPr>
              <a:t>(iv)</a:t>
            </a:r>
            <a:r>
              <a:rPr lang="en-CA" dirty="0">
                <a:solidFill>
                  <a:srgbClr val="FFFFFF"/>
                </a:solidFill>
              </a:rPr>
              <a:t> provide a reasonable opportunity for the public to be exposed to the expression of differing views on matters of public concern, and</a:t>
            </a:r>
          </a:p>
          <a:p>
            <a:pPr marL="400050" lvl="1" indent="0">
              <a:buNone/>
            </a:pPr>
            <a:r>
              <a:rPr lang="en-CA" b="1" dirty="0">
                <a:solidFill>
                  <a:srgbClr val="FFFFFF"/>
                </a:solidFill>
              </a:rPr>
              <a:t>(v)</a:t>
            </a:r>
            <a:r>
              <a:rPr lang="en-CA" dirty="0">
                <a:solidFill>
                  <a:srgbClr val="FFFFFF"/>
                </a:solidFill>
              </a:rPr>
              <a:t> include a significant contribution from the Canadian independent production sector;</a:t>
            </a:r>
          </a:p>
          <a:p>
            <a:pPr marL="0" indent="0">
              <a:buNone/>
            </a:pPr>
            <a:endParaRPr lang="en-US" dirty="0"/>
          </a:p>
        </p:txBody>
      </p:sp>
    </p:spTree>
    <p:extLst>
      <p:ext uri="{BB962C8B-B14F-4D97-AF65-F5344CB8AC3E}">
        <p14:creationId xmlns:p14="http://schemas.microsoft.com/office/powerpoint/2010/main" val="7653638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a:solidFill>
                  <a:srgbClr val="FFFF00"/>
                </a:solidFill>
              </a:rPr>
              <a:t>Tie-breakers</a:t>
            </a:r>
            <a:r>
              <a:rPr lang="en-US" sz="4400" b="1" dirty="0">
                <a:solidFill>
                  <a:srgbClr val="FF0000"/>
                </a:solidFill>
              </a:rPr>
              <a:t>???</a:t>
            </a:r>
          </a:p>
        </p:txBody>
      </p:sp>
      <p:sp>
        <p:nvSpPr>
          <p:cNvPr id="3" name="Content Placeholder 2"/>
          <p:cNvSpPr>
            <a:spLocks noGrp="1"/>
          </p:cNvSpPr>
          <p:nvPr>
            <p:ph sz="quarter" idx="10"/>
          </p:nvPr>
        </p:nvSpPr>
        <p:spPr>
          <a:xfrm>
            <a:off x="457200" y="1213658"/>
            <a:ext cx="8354291" cy="4472248"/>
          </a:xfrm>
        </p:spPr>
        <p:txBody>
          <a:bodyPr>
            <a:normAutofit/>
          </a:bodyPr>
          <a:lstStyle/>
          <a:p>
            <a:pPr marL="0" indent="0">
              <a:buNone/>
            </a:pPr>
            <a:r>
              <a:rPr lang="en-CA" b="1" dirty="0">
                <a:solidFill>
                  <a:schemeClr val="bg1"/>
                </a:solidFill>
              </a:rPr>
              <a:t>(n)</a:t>
            </a:r>
            <a:r>
              <a:rPr lang="en-CA" dirty="0">
                <a:solidFill>
                  <a:schemeClr val="bg1"/>
                </a:solidFill>
              </a:rPr>
              <a:t> where any </a:t>
            </a:r>
            <a:r>
              <a:rPr lang="en-CA" dirty="0">
                <a:solidFill>
                  <a:srgbClr val="CCFFCC"/>
                </a:solidFill>
              </a:rPr>
              <a:t>conflict arises between the objectives of the Corporation</a:t>
            </a:r>
            <a:r>
              <a:rPr lang="en-CA" dirty="0">
                <a:solidFill>
                  <a:schemeClr val="bg1"/>
                </a:solidFill>
              </a:rPr>
              <a:t> set out in paragraphs (l) and (m) </a:t>
            </a:r>
            <a:r>
              <a:rPr lang="en-CA" dirty="0">
                <a:solidFill>
                  <a:srgbClr val="CCFFCC"/>
                </a:solidFill>
              </a:rPr>
              <a:t>and the interests of any other broadcasting undertaking</a:t>
            </a:r>
            <a:r>
              <a:rPr lang="en-CA" dirty="0">
                <a:solidFill>
                  <a:schemeClr val="bg1"/>
                </a:solidFill>
              </a:rPr>
              <a:t> of the Canadian broadcasting system, it shall be resolved in the public interest, and where the public interest would be equally served by resolving the conflict in favour of either, </a:t>
            </a:r>
            <a:r>
              <a:rPr lang="en-CA" dirty="0">
                <a:solidFill>
                  <a:srgbClr val="CCFFCC"/>
                </a:solidFill>
              </a:rPr>
              <a:t>it shall be resolved in favour of the objectives set out in paragraphs (l) and (m)</a:t>
            </a:r>
            <a:r>
              <a:rPr lang="en-CA" dirty="0">
                <a:solidFill>
                  <a:schemeClr val="bg1"/>
                </a:solidFill>
              </a:rPr>
              <a:t>;</a:t>
            </a:r>
            <a:endParaRPr lang="en-CA" b="1" dirty="0">
              <a:solidFill>
                <a:schemeClr val="bg1"/>
              </a:solidFill>
            </a:endParaRPr>
          </a:p>
          <a:p>
            <a:pPr marL="0" indent="0">
              <a:buNone/>
            </a:pPr>
            <a:r>
              <a:rPr lang="en-CA" b="1" dirty="0">
                <a:solidFill>
                  <a:schemeClr val="bg1"/>
                </a:solidFill>
              </a:rPr>
              <a:t>(2)</a:t>
            </a:r>
            <a:r>
              <a:rPr lang="en-CA" dirty="0">
                <a:solidFill>
                  <a:schemeClr val="bg1"/>
                </a:solidFill>
              </a:rPr>
              <a:t> It is further declared that the </a:t>
            </a:r>
            <a:r>
              <a:rPr lang="en-CA" dirty="0">
                <a:solidFill>
                  <a:srgbClr val="CCFFCC"/>
                </a:solidFill>
              </a:rPr>
              <a:t>Canadian broadcasting system constitutes a single system </a:t>
            </a:r>
            <a:r>
              <a:rPr lang="en-CA" dirty="0">
                <a:solidFill>
                  <a:schemeClr val="bg1"/>
                </a:solidFill>
              </a:rPr>
              <a:t>and that the objectives of the broadcasting policy set out in subsection (1) can best be achieved by providing for </a:t>
            </a:r>
            <a:r>
              <a:rPr lang="en-CA" dirty="0">
                <a:solidFill>
                  <a:srgbClr val="FFFF00"/>
                </a:solidFill>
              </a:rPr>
              <a:t>the regulation and supervision of the Canadian broadcasting system by a single independent public authority</a:t>
            </a:r>
            <a:r>
              <a:rPr lang="en-CA" dirty="0">
                <a:solidFill>
                  <a:schemeClr val="bg1"/>
                </a:solidFill>
              </a:rPr>
              <a:t>.</a:t>
            </a:r>
          </a:p>
          <a:p>
            <a:endParaRPr lang="en-US" dirty="0"/>
          </a:p>
        </p:txBody>
      </p:sp>
    </p:spTree>
    <p:extLst>
      <p:ext uri="{BB962C8B-B14F-4D97-AF65-F5344CB8AC3E}">
        <p14:creationId xmlns:p14="http://schemas.microsoft.com/office/powerpoint/2010/main" val="33917675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399011"/>
            <a:ext cx="8488373" cy="5016454"/>
          </a:xfrm>
        </p:spPr>
        <p:txBody>
          <a:bodyPr>
            <a:normAutofit fontScale="92500" lnSpcReduction="20000"/>
          </a:bodyPr>
          <a:lstStyle/>
          <a:p>
            <a:pPr marL="0" indent="0" algn="ctr">
              <a:lnSpc>
                <a:spcPct val="90000"/>
              </a:lnSpc>
              <a:buNone/>
            </a:pPr>
            <a:r>
              <a:rPr lang="en-US" sz="8600" dirty="0">
                <a:solidFill>
                  <a:schemeClr val="bg1"/>
                </a:solidFill>
                <a:latin typeface="+mn-lt"/>
              </a:rPr>
              <a:t>In Broadcasting the issue seems to be</a:t>
            </a:r>
          </a:p>
          <a:p>
            <a:pPr marL="0" indent="0" algn="ctr">
              <a:lnSpc>
                <a:spcPct val="90000"/>
              </a:lnSpc>
              <a:buNone/>
            </a:pPr>
            <a:r>
              <a:rPr lang="en-US" sz="8600" b="1" dirty="0">
                <a:solidFill>
                  <a:srgbClr val="FF0000"/>
                </a:solidFill>
                <a:latin typeface="+mn-lt"/>
              </a:rPr>
              <a:t>CULTURE </a:t>
            </a:r>
            <a:r>
              <a:rPr lang="en-US" sz="8600" b="1" dirty="0">
                <a:solidFill>
                  <a:schemeClr val="bg1"/>
                </a:solidFill>
              </a:rPr>
              <a:t>(</a:t>
            </a:r>
            <a:r>
              <a:rPr lang="en-US" sz="8600" b="1" dirty="0">
                <a:solidFill>
                  <a:srgbClr val="FFFF00"/>
                </a:solidFill>
              </a:rPr>
              <a:t>OWNERSHIP</a:t>
            </a:r>
            <a:r>
              <a:rPr lang="en-US" sz="8600" b="1" dirty="0">
                <a:solidFill>
                  <a:srgbClr val="FFFFFF"/>
                </a:solidFill>
              </a:rPr>
              <a:t>)</a:t>
            </a:r>
          </a:p>
          <a:p>
            <a:pPr marL="0" indent="0">
              <a:buNone/>
            </a:pPr>
            <a:endParaRPr lang="en-US" sz="9600" b="1" dirty="0">
              <a:solidFill>
                <a:srgbClr val="FF0000"/>
              </a:solidFill>
              <a:latin typeface="+mn-lt"/>
            </a:endParaRPr>
          </a:p>
          <a:p>
            <a:pPr marL="0" indent="0">
              <a:buNone/>
            </a:pPr>
            <a:endParaRPr lang="en-US" sz="9600" b="1" dirty="0">
              <a:solidFill>
                <a:srgbClr val="FF0000"/>
              </a:solidFill>
              <a:latin typeface="+mn-lt"/>
            </a:endParaRPr>
          </a:p>
        </p:txBody>
      </p:sp>
      <p:pic>
        <p:nvPicPr>
          <p:cNvPr id="4" name="Picture 3" descr="Flag_of_Canada.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675" y="5415465"/>
            <a:ext cx="1438015" cy="719008"/>
          </a:xfrm>
          <a:prstGeom prst="rect">
            <a:avLst/>
          </a:prstGeom>
        </p:spPr>
      </p:pic>
    </p:spTree>
    <p:extLst>
      <p:ext uri="{BB962C8B-B14F-4D97-AF65-F5344CB8AC3E}">
        <p14:creationId xmlns:p14="http://schemas.microsoft.com/office/powerpoint/2010/main" val="29541913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41316005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50576"/>
          </a:xfrm>
        </p:spPr>
        <p:txBody>
          <a:bodyPr>
            <a:noAutofit/>
          </a:bodyPr>
          <a:lstStyle/>
          <a:p>
            <a:pPr algn="ctr"/>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637662"/>
            <a:ext cx="4090574" cy="4175125"/>
          </a:xfrm>
        </p:spPr>
      </p:pic>
    </p:spTree>
    <p:extLst>
      <p:ext uri="{BB962C8B-B14F-4D97-AF65-F5344CB8AC3E}">
        <p14:creationId xmlns:p14="http://schemas.microsoft.com/office/powerpoint/2010/main" val="9004429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url.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29" r="-705"/>
          <a:stretch/>
        </p:blipFill>
        <p:spPr>
          <a:xfrm>
            <a:off x="1225784" y="968726"/>
            <a:ext cx="6779212" cy="4473575"/>
          </a:xfrm>
        </p:spPr>
      </p:pic>
    </p:spTree>
    <p:extLst>
      <p:ext uri="{BB962C8B-B14F-4D97-AF65-F5344CB8AC3E}">
        <p14:creationId xmlns:p14="http://schemas.microsoft.com/office/powerpoint/2010/main" val="15662613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339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sp>
        <p:nvSpPr>
          <p:cNvPr id="3" name="Content Placeholder 2"/>
          <p:cNvSpPr>
            <a:spLocks noGrp="1"/>
          </p:cNvSpPr>
          <p:nvPr>
            <p:ph sz="quarter" idx="10"/>
          </p:nvPr>
        </p:nvSpPr>
        <p:spPr>
          <a:xfrm>
            <a:off x="0" y="1498597"/>
            <a:ext cx="9143999" cy="4382250"/>
          </a:xfrm>
        </p:spPr>
        <p:txBody>
          <a:bodyPr>
            <a:normAutofit/>
          </a:bodyPr>
          <a:lstStyle/>
          <a:p>
            <a:pPr marL="0" indent="0" algn="ctr">
              <a:buNone/>
            </a:pPr>
            <a:r>
              <a:rPr lang="en-CA" sz="7200" b="1" i="1" dirty="0">
                <a:solidFill>
                  <a:srgbClr val="FFFF00"/>
                </a:solidFill>
              </a:rPr>
              <a:t>“</a:t>
            </a:r>
            <a:r>
              <a:rPr lang="en-US" sz="7200" b="1" i="1" dirty="0">
                <a:solidFill>
                  <a:srgbClr val="FFFF00"/>
                </a:solidFill>
              </a:rPr>
              <a:t>Communications Policy</a:t>
            </a:r>
            <a:r>
              <a:rPr lang="en-US" sz="7200" b="1" i="1" dirty="0">
                <a:solidFill>
                  <a:schemeClr val="accent5"/>
                </a:solidFill>
              </a:rPr>
              <a:t>:</a:t>
            </a:r>
            <a:r>
              <a:rPr lang="en-US" sz="7200" b="1" i="1" dirty="0">
                <a:solidFill>
                  <a:srgbClr val="FFFF00"/>
                </a:solidFill>
              </a:rPr>
              <a:t> </a:t>
            </a:r>
            <a:r>
              <a:rPr lang="en-US" sz="7200" b="1" i="1" dirty="0">
                <a:solidFill>
                  <a:schemeClr val="bg1"/>
                </a:solidFill>
              </a:rPr>
              <a:t>Origins, Regulation &amp; Cases</a:t>
            </a:r>
            <a:r>
              <a:rPr lang="en-US" sz="7200" b="1" i="1" dirty="0">
                <a:solidFill>
                  <a:srgbClr val="FFFF00"/>
                </a:solidFill>
              </a:rPr>
              <a:t>”</a:t>
            </a:r>
            <a:endParaRPr lang="en-CA" sz="7200" dirty="0">
              <a:solidFill>
                <a:srgbClr val="FFFF00"/>
              </a:solidFill>
            </a:endParaRPr>
          </a:p>
          <a:p>
            <a:pPr marL="0" indent="0">
              <a:buNone/>
            </a:pPr>
            <a:endParaRPr lang="en-US" dirty="0"/>
          </a:p>
        </p:txBody>
      </p:sp>
      <p:pic>
        <p:nvPicPr>
          <p:cNvPr id="5" name="Picture 4">
            <a:extLst>
              <a:ext uri="{FF2B5EF4-FFF2-40B4-BE49-F238E27FC236}">
                <a16:creationId xmlns:a16="http://schemas.microsoft.com/office/drawing/2014/main" id="{9ED66699-0BF4-2042-8DB4-EE91D33A4D2D}"/>
              </a:ext>
            </a:extLst>
          </p:cNvPr>
          <p:cNvPicPr>
            <a:picLocks noChangeAspect="1"/>
          </p:cNvPicPr>
          <p:nvPr/>
        </p:nvPicPr>
        <p:blipFill>
          <a:blip r:embed="rId2"/>
          <a:stretch>
            <a:fillRect/>
          </a:stretch>
        </p:blipFill>
        <p:spPr>
          <a:xfrm>
            <a:off x="6239435" y="4388970"/>
            <a:ext cx="1382059" cy="1849520"/>
          </a:xfrm>
          <a:prstGeom prst="rect">
            <a:avLst/>
          </a:prstGeom>
        </p:spPr>
      </p:pic>
    </p:spTree>
    <p:extLst>
      <p:ext uri="{BB962C8B-B14F-4D97-AF65-F5344CB8AC3E}">
        <p14:creationId xmlns:p14="http://schemas.microsoft.com/office/powerpoint/2010/main" val="26142945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13279800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2648347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 y="326593"/>
            <a:ext cx="9107422" cy="1016000"/>
          </a:xfrm>
        </p:spPr>
        <p:txBody>
          <a:bodyPr>
            <a:normAutofit/>
          </a:bodyPr>
          <a:lstStyle/>
          <a:p>
            <a:pPr algn="ctr"/>
            <a:r>
              <a:rPr lang="en-US" sz="4800" b="1" dirty="0">
                <a:solidFill>
                  <a:srgbClr val="FFFF00"/>
                </a:solidFill>
                <a:latin typeface="+mn-lt"/>
              </a:rPr>
              <a:t>Website issues</a:t>
            </a:r>
            <a:r>
              <a:rPr lang="en-US" sz="4800" b="1" dirty="0">
                <a:solidFill>
                  <a:srgbClr val="FF0000"/>
                </a:solidFill>
                <a:latin typeface="+mn-lt"/>
              </a:rPr>
              <a:t>…</a:t>
            </a:r>
          </a:p>
        </p:txBody>
      </p:sp>
      <p:pic>
        <p:nvPicPr>
          <p:cNvPr id="4" name="Content Placeholder 3" descr="Screen Shot 2015-09-15 at 10.50.5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152" b="-352"/>
          <a:stretch/>
        </p:blipFill>
        <p:spPr>
          <a:xfrm>
            <a:off x="205088" y="2063059"/>
            <a:ext cx="8733824" cy="2731881"/>
          </a:xfrm>
        </p:spPr>
      </p:pic>
    </p:spTree>
    <p:extLst>
      <p:ext uri="{BB962C8B-B14F-4D97-AF65-F5344CB8AC3E}">
        <p14:creationId xmlns:p14="http://schemas.microsoft.com/office/powerpoint/2010/main" val="15732920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69076" y="593766"/>
            <a:ext cx="8229600" cy="5322373"/>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a:solidFill>
                  <a:srgbClr val="FFFF00"/>
                </a:solidFill>
                <a:latin typeface="Apple Chancery" charset="0"/>
                <a:ea typeface="Apple Chancery" charset="0"/>
                <a:cs typeface="Apple Chancery" charset="0"/>
              </a:rPr>
              <a:t>UNTIL </a:t>
            </a:r>
            <a:endParaRPr lang="en-US" sz="10400" dirty="0">
              <a:solidFill>
                <a:srgbClr val="FFFF00"/>
              </a:solidFill>
              <a:latin typeface="Apple Chancery" charset="0"/>
              <a:ea typeface="Apple Chancery" charset="0"/>
              <a:cs typeface="Apple Chancery"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NEXT WEEK</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293068827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39115937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160653182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2317346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07" y="0"/>
            <a:ext cx="8906493" cy="1762298"/>
          </a:xfrm>
        </p:spPr>
        <p:txBody>
          <a:bodyPr>
            <a:normAutofit/>
          </a:bodyPr>
          <a:lstStyle/>
          <a:p>
            <a:pPr algn="ctr"/>
            <a:r>
              <a:rPr lang="en-US" b="1" dirty="0">
                <a:solidFill>
                  <a:srgbClr val="FFFF00"/>
                </a:solidFill>
              </a:rPr>
              <a:t>Office </a:t>
            </a:r>
            <a:r>
              <a:rPr lang="en-US" b="1" dirty="0">
                <a:solidFill>
                  <a:schemeClr val="bg1"/>
                </a:solidFill>
              </a:rPr>
              <a:t>“</a:t>
            </a:r>
            <a:r>
              <a:rPr lang="en-US" b="1" dirty="0">
                <a:solidFill>
                  <a:srgbClr val="FFFF00"/>
                </a:solidFill>
              </a:rPr>
              <a:t>Hours</a:t>
            </a:r>
            <a:r>
              <a:rPr lang="en-US" b="1" dirty="0">
                <a:solidFill>
                  <a:schemeClr val="bg1"/>
                </a:solidFill>
              </a:rPr>
              <a:t>”</a:t>
            </a:r>
            <a:r>
              <a:rPr lang="en-US" b="1" dirty="0">
                <a:solidFill>
                  <a:srgbClr val="FF0000"/>
                </a:solidFill>
              </a:rPr>
              <a:t>:</a:t>
            </a:r>
            <a:r>
              <a:rPr lang="en-US" b="1" dirty="0">
                <a:solidFill>
                  <a:srgbClr val="FFFF00"/>
                </a:solidFill>
              </a:rPr>
              <a:t> </a:t>
            </a:r>
            <a:r>
              <a:rPr lang="en-US" b="1" dirty="0">
                <a:solidFill>
                  <a:schemeClr val="bg1"/>
                </a:solidFill>
              </a:rPr>
              <a:t>Ideally Tuesdays after class but </a:t>
            </a:r>
            <a:r>
              <a:rPr lang="en-US" b="1" dirty="0">
                <a:solidFill>
                  <a:srgbClr val="FFFF00"/>
                </a:solidFill>
              </a:rPr>
              <a:t>am flexible</a:t>
            </a:r>
            <a:r>
              <a:rPr lang="mr-IN" b="1" dirty="0">
                <a:solidFill>
                  <a:srgbClr val="FF0000"/>
                </a:solidFill>
              </a:rPr>
              <a:t>…</a:t>
            </a:r>
            <a:endParaRPr lang="en-US" b="1" dirty="0">
              <a:solidFill>
                <a:srgbClr val="FF0000"/>
              </a:solidFill>
            </a:endParaRPr>
          </a:p>
        </p:txBody>
      </p:sp>
      <p:sp>
        <p:nvSpPr>
          <p:cNvPr id="3" name="Content Placeholder 2"/>
          <p:cNvSpPr>
            <a:spLocks noGrp="1"/>
          </p:cNvSpPr>
          <p:nvPr>
            <p:ph sz="quarter" idx="10"/>
          </p:nvPr>
        </p:nvSpPr>
        <p:spPr>
          <a:xfrm>
            <a:off x="237507" y="2028305"/>
            <a:ext cx="8740238" cy="4463012"/>
          </a:xfrm>
        </p:spPr>
        <p:txBody>
          <a:bodyPr>
            <a:normAutofit/>
          </a:bodyPr>
          <a:lstStyle/>
          <a:p>
            <a:pPr marL="0" indent="0">
              <a:lnSpc>
                <a:spcPct val="100000"/>
              </a:lnSpc>
              <a:buNone/>
            </a:pPr>
            <a:r>
              <a:rPr lang="en-US" sz="3600" dirty="0">
                <a:solidFill>
                  <a:srgbClr val="92D050"/>
                </a:solidFill>
              </a:rPr>
              <a:t>Email me </a:t>
            </a:r>
            <a:r>
              <a:rPr lang="en-US" sz="3600" dirty="0">
                <a:solidFill>
                  <a:schemeClr val="bg1"/>
                </a:solidFill>
              </a:rPr>
              <a:t>: </a:t>
            </a:r>
            <a:r>
              <a:rPr lang="en-US" sz="3600" dirty="0" err="1">
                <a:solidFill>
                  <a:schemeClr val="bg1"/>
                </a:solidFill>
              </a:rPr>
              <a:t>jon.festinger@ubc.ca</a:t>
            </a:r>
            <a:endParaRPr lang="en-US" sz="3600" dirty="0">
              <a:solidFill>
                <a:schemeClr val="bg1"/>
              </a:solidFill>
            </a:endParaRPr>
          </a:p>
          <a:p>
            <a:pPr marL="0" indent="0">
              <a:lnSpc>
                <a:spcPct val="100000"/>
              </a:lnSpc>
              <a:buNone/>
            </a:pPr>
            <a:r>
              <a:rPr lang="en-US" sz="3600" dirty="0">
                <a:solidFill>
                  <a:srgbClr val="92D050"/>
                </a:solidFill>
              </a:rPr>
              <a:t>Skype</a:t>
            </a:r>
            <a:r>
              <a:rPr lang="en-US" sz="3600" dirty="0">
                <a:solidFill>
                  <a:schemeClr val="bg1"/>
                </a:solidFill>
              </a:rPr>
              <a:t>: </a:t>
            </a:r>
            <a:r>
              <a:rPr lang="en-US" sz="3600" dirty="0" err="1">
                <a:solidFill>
                  <a:schemeClr val="bg1"/>
                </a:solidFill>
              </a:rPr>
              <a:t>jon.festinger</a:t>
            </a:r>
            <a:endParaRPr lang="en-US" sz="3600" dirty="0">
              <a:solidFill>
                <a:schemeClr val="bg1"/>
              </a:solidFill>
            </a:endParaRPr>
          </a:p>
          <a:p>
            <a:pPr marL="0" indent="0">
              <a:lnSpc>
                <a:spcPct val="100000"/>
              </a:lnSpc>
              <a:buNone/>
            </a:pPr>
            <a:r>
              <a:rPr lang="en-US" sz="3600" dirty="0">
                <a:solidFill>
                  <a:srgbClr val="92D050"/>
                </a:solidFill>
              </a:rPr>
              <a:t>Phone</a:t>
            </a:r>
            <a:r>
              <a:rPr lang="en-US" sz="3600" dirty="0">
                <a:solidFill>
                  <a:schemeClr val="bg1"/>
                </a:solidFill>
              </a:rPr>
              <a:t>: </a:t>
            </a:r>
          </a:p>
          <a:p>
            <a:pPr marL="0" indent="0">
              <a:lnSpc>
                <a:spcPct val="100000"/>
              </a:lnSpc>
              <a:buNone/>
            </a:pPr>
            <a:r>
              <a:rPr lang="en-US" sz="3600" dirty="0">
                <a:solidFill>
                  <a:schemeClr val="bg1"/>
                </a:solidFill>
              </a:rPr>
              <a:t>o. 604-568-9192</a:t>
            </a:r>
          </a:p>
          <a:p>
            <a:pPr marL="0" indent="0">
              <a:lnSpc>
                <a:spcPct val="100000"/>
              </a:lnSpc>
              <a:buNone/>
            </a:pPr>
            <a:r>
              <a:rPr lang="en-US" sz="3600" dirty="0">
                <a:solidFill>
                  <a:schemeClr val="bg1"/>
                </a:solidFill>
              </a:rPr>
              <a:t>c. 604-837-6426</a:t>
            </a:r>
          </a:p>
          <a:p>
            <a:pPr marL="0" indent="0">
              <a:buNone/>
            </a:pPr>
            <a:endParaRPr lang="en-US" sz="4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120" y="4286992"/>
            <a:ext cx="4022680" cy="1567458"/>
          </a:xfrm>
          <a:prstGeom prst="rect">
            <a:avLst/>
          </a:prstGeom>
        </p:spPr>
      </p:pic>
    </p:spTree>
    <p:extLst>
      <p:ext uri="{BB962C8B-B14F-4D97-AF65-F5344CB8AC3E}">
        <p14:creationId xmlns:p14="http://schemas.microsoft.com/office/powerpoint/2010/main" val="38526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C7BC-E631-A047-82F6-5BF56C544039}"/>
              </a:ext>
            </a:extLst>
          </p:cNvPr>
          <p:cNvSpPr>
            <a:spLocks noGrp="1"/>
          </p:cNvSpPr>
          <p:nvPr>
            <p:ph type="title"/>
          </p:nvPr>
        </p:nvSpPr>
        <p:spPr>
          <a:xfrm>
            <a:off x="457200" y="127087"/>
            <a:ext cx="8229600" cy="1016000"/>
          </a:xfrm>
        </p:spPr>
        <p:txBody>
          <a:bodyPr>
            <a:noAutofit/>
          </a:bodyPr>
          <a:lstStyle/>
          <a:p>
            <a:pPr algn="ctr"/>
            <a:br>
              <a:rPr lang="en-CA" sz="4400" b="1" dirty="0">
                <a:solidFill>
                  <a:srgbClr val="FFFF00"/>
                </a:solidFill>
              </a:rPr>
            </a:br>
            <a:r>
              <a:rPr lang="en-CA" sz="4400" b="1" dirty="0">
                <a:solidFill>
                  <a:srgbClr val="FFFF00"/>
                </a:solidFill>
              </a:rPr>
              <a:t>EVALUATION</a:t>
            </a:r>
            <a:br>
              <a:rPr lang="en-CA" sz="4400" dirty="0">
                <a:solidFill>
                  <a:srgbClr val="FFFF00"/>
                </a:solidFill>
              </a:rPr>
            </a:br>
            <a:endParaRPr lang="en-US" sz="4400" dirty="0">
              <a:solidFill>
                <a:srgbClr val="FFFF00"/>
              </a:solidFill>
            </a:endParaRPr>
          </a:p>
        </p:txBody>
      </p:sp>
      <p:sp>
        <p:nvSpPr>
          <p:cNvPr id="3" name="Content Placeholder 2">
            <a:extLst>
              <a:ext uri="{FF2B5EF4-FFF2-40B4-BE49-F238E27FC236}">
                <a16:creationId xmlns:a16="http://schemas.microsoft.com/office/drawing/2014/main" id="{0583174F-B20A-C641-BDB0-DD9B7CA6762E}"/>
              </a:ext>
            </a:extLst>
          </p:cNvPr>
          <p:cNvSpPr>
            <a:spLocks noGrp="1"/>
          </p:cNvSpPr>
          <p:nvPr>
            <p:ph sz="quarter" idx="10"/>
          </p:nvPr>
        </p:nvSpPr>
        <p:spPr>
          <a:xfrm>
            <a:off x="457200" y="1263535"/>
            <a:ext cx="8229600" cy="4788130"/>
          </a:xfrm>
        </p:spPr>
        <p:txBody>
          <a:bodyPr>
            <a:normAutofit/>
          </a:bodyPr>
          <a:lstStyle/>
          <a:p>
            <a:pPr marL="0" indent="0">
              <a:buNone/>
            </a:pPr>
            <a:r>
              <a:rPr lang="en-CA" sz="2800" b="1" dirty="0">
                <a:solidFill>
                  <a:srgbClr val="FFFF00"/>
                </a:solidFill>
              </a:rPr>
              <a:t>Term paper </a:t>
            </a:r>
            <a:r>
              <a:rPr lang="en-CA" sz="2800" b="1" dirty="0">
                <a:solidFill>
                  <a:schemeClr val="bg1"/>
                </a:solidFill>
              </a:rPr>
              <a:t>= </a:t>
            </a:r>
            <a:r>
              <a:rPr lang="en-CA" sz="2800" b="1" dirty="0">
                <a:solidFill>
                  <a:srgbClr val="FF0000"/>
                </a:solidFill>
              </a:rPr>
              <a:t>60% </a:t>
            </a:r>
            <a:r>
              <a:rPr lang="en-CA" sz="2800" b="1" dirty="0">
                <a:solidFill>
                  <a:schemeClr val="bg1"/>
                </a:solidFill>
              </a:rPr>
              <a:t>of the final grade.</a:t>
            </a:r>
            <a:endParaRPr lang="en-CA" sz="2800" dirty="0">
              <a:solidFill>
                <a:schemeClr val="bg1"/>
              </a:solidFill>
            </a:endParaRPr>
          </a:p>
          <a:p>
            <a:pPr marL="0" indent="0">
              <a:buNone/>
            </a:pPr>
            <a:r>
              <a:rPr lang="en-CA" sz="2800" b="1" dirty="0">
                <a:solidFill>
                  <a:schemeClr val="bg1"/>
                </a:solidFill>
              </a:rPr>
              <a:t>5000-word paper </a:t>
            </a:r>
          </a:p>
          <a:p>
            <a:pPr marL="0" indent="0">
              <a:buNone/>
            </a:pPr>
            <a:r>
              <a:rPr lang="en-CA" sz="2800" b="1" dirty="0">
                <a:solidFill>
                  <a:schemeClr val="bg1"/>
                </a:solidFill>
              </a:rPr>
              <a:t>The paper is due on the last day of the exam period at 4:00 p.m.</a:t>
            </a:r>
            <a:endParaRPr lang="en-CA" sz="2800" dirty="0">
              <a:solidFill>
                <a:schemeClr val="bg1"/>
              </a:solidFill>
            </a:endParaRPr>
          </a:p>
          <a:p>
            <a:pPr marL="0" indent="0">
              <a:buNone/>
            </a:pPr>
            <a:r>
              <a:rPr lang="en-CA" sz="2800" b="1" dirty="0">
                <a:solidFill>
                  <a:srgbClr val="FFFF00"/>
                </a:solidFill>
              </a:rPr>
              <a:t>Class Participation </a:t>
            </a:r>
            <a:r>
              <a:rPr lang="en-CA" sz="2800" b="1" dirty="0">
                <a:solidFill>
                  <a:schemeClr val="bg1"/>
                </a:solidFill>
              </a:rPr>
              <a:t>= </a:t>
            </a:r>
            <a:r>
              <a:rPr lang="en-CA" sz="2800" b="1" dirty="0">
                <a:solidFill>
                  <a:srgbClr val="FF0000"/>
                </a:solidFill>
              </a:rPr>
              <a:t>40% </a:t>
            </a:r>
            <a:r>
              <a:rPr lang="en-CA" sz="2800" b="1" dirty="0">
                <a:solidFill>
                  <a:schemeClr val="bg1"/>
                </a:solidFill>
              </a:rPr>
              <a:t>of the final grade</a:t>
            </a:r>
            <a:endParaRPr lang="en-CA" sz="2800" dirty="0">
              <a:solidFill>
                <a:schemeClr val="bg1"/>
              </a:solidFill>
            </a:endParaRPr>
          </a:p>
          <a:p>
            <a:pPr marL="0" indent="0">
              <a:buNone/>
            </a:pPr>
            <a:r>
              <a:rPr lang="en-CA" sz="2800" dirty="0">
                <a:solidFill>
                  <a:srgbClr val="FF0000"/>
                </a:solidFill>
              </a:rPr>
              <a:t>25% </a:t>
            </a:r>
            <a:r>
              <a:rPr lang="en-CA" sz="2800" dirty="0">
                <a:solidFill>
                  <a:schemeClr val="bg1"/>
                </a:solidFill>
              </a:rPr>
              <a:t>of the mark will be based on group preparation of a Class Discussion, with a Discussion Outline provided to the class—preferably by posting on the course website—a week before.</a:t>
            </a:r>
          </a:p>
          <a:p>
            <a:pPr marL="0" indent="0">
              <a:buNone/>
            </a:pPr>
            <a:r>
              <a:rPr lang="en-CA" sz="2800" dirty="0">
                <a:solidFill>
                  <a:srgbClr val="FF0000"/>
                </a:solidFill>
              </a:rPr>
              <a:t>15% </a:t>
            </a:r>
            <a:r>
              <a:rPr lang="en-CA" sz="2800" dirty="0">
                <a:solidFill>
                  <a:schemeClr val="bg1"/>
                </a:solidFill>
              </a:rPr>
              <a:t>for student participation in other course activities including seminar discussions etc.</a:t>
            </a:r>
          </a:p>
          <a:p>
            <a:endParaRPr lang="en-US" dirty="0"/>
          </a:p>
        </p:txBody>
      </p:sp>
    </p:spTree>
    <p:extLst>
      <p:ext uri="{BB962C8B-B14F-4D97-AF65-F5344CB8AC3E}">
        <p14:creationId xmlns:p14="http://schemas.microsoft.com/office/powerpoint/2010/main" val="4079924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a:bodyPr>
          <a:lstStyle/>
          <a:p>
            <a:pPr algn="ctr"/>
            <a:r>
              <a:rPr lang="en-US" b="1" dirty="0">
                <a:solidFill>
                  <a:srgbClr val="FFFF00"/>
                </a:solidFill>
              </a:rPr>
              <a:t>Paper Confessional </a:t>
            </a:r>
            <a:br>
              <a:rPr lang="en-US" b="1" dirty="0">
                <a:solidFill>
                  <a:srgbClr val="FFFF00"/>
                </a:solidFill>
              </a:rPr>
            </a:br>
            <a:r>
              <a:rPr lang="en-US" sz="3600" b="1" dirty="0">
                <a:solidFill>
                  <a:srgbClr val="FF0000"/>
                </a:solidFill>
              </a:rPr>
              <a:t>(</a:t>
            </a:r>
            <a:r>
              <a:rPr lang="en-US" sz="3600" b="1" dirty="0">
                <a:solidFill>
                  <a:schemeClr val="bg1"/>
                </a:solidFill>
              </a:rPr>
              <a:t>or what I learned one winter holiday</a:t>
            </a:r>
            <a:r>
              <a:rPr lang="en-US" sz="3600" b="1" dirty="0">
                <a:solidFill>
                  <a:srgbClr val="FF0000"/>
                </a:solidFill>
              </a:rPr>
              <a:t>)</a:t>
            </a:r>
          </a:p>
        </p:txBody>
      </p:sp>
      <p:sp>
        <p:nvSpPr>
          <p:cNvPr id="3" name="Content Placeholder 2"/>
          <p:cNvSpPr>
            <a:spLocks noGrp="1"/>
          </p:cNvSpPr>
          <p:nvPr>
            <p:ph sz="quarter" idx="10"/>
          </p:nvPr>
        </p:nvSpPr>
        <p:spPr>
          <a:xfrm>
            <a:off x="201881" y="1408134"/>
            <a:ext cx="8484919" cy="4458276"/>
          </a:xfrm>
        </p:spPr>
        <p:txBody>
          <a:bodyPr>
            <a:normAutofit fontScale="70000" lnSpcReduction="20000"/>
          </a:bodyPr>
          <a:lstStyle/>
          <a:p>
            <a:pPr>
              <a:lnSpc>
                <a:spcPct val="110000"/>
              </a:lnSpc>
            </a:pPr>
            <a:r>
              <a:rPr lang="en-US" sz="4000" dirty="0">
                <a:solidFill>
                  <a:schemeClr val="bg1"/>
                </a:solidFill>
              </a:rPr>
              <a:t>Legal/normative reasoning/argument including footnote/bibliography support &amp; Contribution/Move forward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60</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Presentation including layout, headings, grammar, language/writing skills, “tightness”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25</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Topic/Originality/Degree of Difficultly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15</a:t>
            </a:r>
            <a:r>
              <a:rPr lang="en-US" sz="4000" dirty="0">
                <a:solidFill>
                  <a:schemeClr val="accent5"/>
                </a:solidFill>
              </a:rPr>
              <a:t>%</a:t>
            </a:r>
          </a:p>
          <a:p>
            <a:pPr>
              <a:lnSpc>
                <a:spcPct val="110000"/>
              </a:lnSpc>
            </a:pPr>
            <a:endParaRPr lang="en-US" sz="4000" dirty="0">
              <a:solidFill>
                <a:schemeClr val="accent5"/>
              </a:solidFill>
            </a:endParaRPr>
          </a:p>
          <a:p>
            <a:pPr marL="0" indent="0" algn="ctr">
              <a:lnSpc>
                <a:spcPct val="110000"/>
              </a:lnSpc>
              <a:buNone/>
            </a:pPr>
            <a:r>
              <a:rPr lang="en-US" sz="2600" dirty="0">
                <a:solidFill>
                  <a:srgbClr val="FF0000"/>
                </a:solidFill>
                <a:latin typeface="Times" charset="0"/>
                <a:ea typeface="Times" charset="0"/>
                <a:cs typeface="Times" charset="0"/>
              </a:rPr>
              <a:t>THIS IS NOT A RUBRIC. IT IS A  SELF ASSESSMENT.</a:t>
            </a:r>
          </a:p>
        </p:txBody>
      </p:sp>
    </p:spTree>
    <p:extLst>
      <p:ext uri="{BB962C8B-B14F-4D97-AF65-F5344CB8AC3E}">
        <p14:creationId xmlns:p14="http://schemas.microsoft.com/office/powerpoint/2010/main" val="109580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26"/>
            <a:ext cx="8229600" cy="1016000"/>
          </a:xfrm>
        </p:spPr>
        <p:txBody>
          <a:bodyPr>
            <a:normAutofit/>
          </a:bodyPr>
          <a:lstStyle/>
          <a:p>
            <a:r>
              <a:rPr lang="en-US" sz="4800" b="1" dirty="0">
                <a:solidFill>
                  <a:srgbClr val="FFFF00"/>
                </a:solidFill>
              </a:rPr>
              <a:t>Group Presentations</a:t>
            </a:r>
          </a:p>
        </p:txBody>
      </p:sp>
      <p:sp>
        <p:nvSpPr>
          <p:cNvPr id="3" name="Content Placeholder 2"/>
          <p:cNvSpPr>
            <a:spLocks noGrp="1"/>
          </p:cNvSpPr>
          <p:nvPr>
            <p:ph sz="quarter" idx="10"/>
          </p:nvPr>
        </p:nvSpPr>
        <p:spPr>
          <a:xfrm>
            <a:off x="457200" y="1473200"/>
            <a:ext cx="8229600" cy="4453466"/>
          </a:xfrm>
        </p:spPr>
        <p:txBody>
          <a:bodyPr>
            <a:normAutofit lnSpcReduction="10000"/>
          </a:bodyPr>
          <a:lstStyle/>
          <a:p>
            <a:r>
              <a:rPr lang="en-US" sz="3600" dirty="0">
                <a:solidFill>
                  <a:srgbClr val="CCFFCC"/>
                </a:solidFill>
              </a:rPr>
              <a:t>4</a:t>
            </a:r>
            <a:r>
              <a:rPr lang="en-US" sz="3600" dirty="0">
                <a:solidFill>
                  <a:srgbClr val="FF0000"/>
                </a:solidFill>
              </a:rPr>
              <a:t>-</a:t>
            </a:r>
            <a:r>
              <a:rPr lang="en-US" sz="3600" dirty="0">
                <a:solidFill>
                  <a:srgbClr val="CCFFCC"/>
                </a:solidFill>
              </a:rPr>
              <a:t>6 </a:t>
            </a:r>
            <a:r>
              <a:rPr lang="en-US" sz="3600" dirty="0">
                <a:solidFill>
                  <a:srgbClr val="FF0000"/>
                </a:solidFill>
              </a:rPr>
              <a:t>(</a:t>
            </a:r>
            <a:r>
              <a:rPr lang="en-US" sz="3600" dirty="0">
                <a:solidFill>
                  <a:srgbClr val="00B0F0"/>
                </a:solidFill>
              </a:rPr>
              <a:t>ideally</a:t>
            </a:r>
            <a:r>
              <a:rPr lang="en-US" sz="3600" dirty="0">
                <a:solidFill>
                  <a:srgbClr val="FF0000"/>
                </a:solidFill>
              </a:rPr>
              <a:t>)</a:t>
            </a:r>
            <a:r>
              <a:rPr lang="en-US" sz="3600" dirty="0">
                <a:solidFill>
                  <a:schemeClr val="bg1"/>
                </a:solidFill>
              </a:rPr>
              <a:t> per group </a:t>
            </a:r>
            <a:r>
              <a:rPr lang="en-US" sz="3600" dirty="0">
                <a:solidFill>
                  <a:srgbClr val="FF0000"/>
                </a:solidFill>
              </a:rPr>
              <a:t>if a group</a:t>
            </a:r>
          </a:p>
          <a:p>
            <a:r>
              <a:rPr lang="en-US" sz="3600" dirty="0">
                <a:solidFill>
                  <a:srgbClr val="00B0F0"/>
                </a:solidFill>
              </a:rPr>
              <a:t>5 minutes per person general rule</a:t>
            </a:r>
          </a:p>
          <a:p>
            <a:r>
              <a:rPr lang="en-US" sz="3600" dirty="0">
                <a:solidFill>
                  <a:srgbClr val="CCFFCC"/>
                </a:solidFill>
              </a:rPr>
              <a:t>Sign-up </a:t>
            </a:r>
            <a:r>
              <a:rPr lang="en-US" sz="3600" dirty="0">
                <a:solidFill>
                  <a:schemeClr val="bg1"/>
                </a:solidFill>
              </a:rPr>
              <a:t>by email </a:t>
            </a:r>
          </a:p>
          <a:p>
            <a:r>
              <a:rPr lang="en-US" sz="3600" dirty="0">
                <a:solidFill>
                  <a:srgbClr val="CCFFCC"/>
                </a:solidFill>
              </a:rPr>
              <a:t>Any topic</a:t>
            </a:r>
            <a:r>
              <a:rPr lang="en-US" sz="3600" dirty="0">
                <a:solidFill>
                  <a:schemeClr val="bg1"/>
                </a:solidFill>
              </a:rPr>
              <a:t> </a:t>
            </a:r>
            <a:r>
              <a:rPr lang="mr-IN" sz="3600" dirty="0">
                <a:solidFill>
                  <a:srgbClr val="FF0000"/>
                </a:solidFill>
              </a:rPr>
              <a:t>–</a:t>
            </a:r>
            <a:r>
              <a:rPr lang="en-US" sz="3600" dirty="0">
                <a:solidFill>
                  <a:srgbClr val="FF0000"/>
                </a:solidFill>
              </a:rPr>
              <a:t> </a:t>
            </a:r>
            <a:r>
              <a:rPr lang="en-US" sz="3600" dirty="0">
                <a:solidFill>
                  <a:schemeClr val="bg1"/>
                </a:solidFill>
              </a:rPr>
              <a:t>not constrained by what I’m talking about that week</a:t>
            </a:r>
          </a:p>
          <a:p>
            <a:r>
              <a:rPr lang="en-US" sz="3600" dirty="0">
                <a:solidFill>
                  <a:srgbClr val="CCFFCC"/>
                </a:solidFill>
              </a:rPr>
              <a:t>Can consult</a:t>
            </a:r>
            <a:r>
              <a:rPr lang="en-US" sz="3600" dirty="0">
                <a:solidFill>
                  <a:schemeClr val="bg1"/>
                </a:solidFill>
              </a:rPr>
              <a:t> </a:t>
            </a:r>
            <a:r>
              <a:rPr lang="en-US" sz="3600" dirty="0">
                <a:solidFill>
                  <a:srgbClr val="CCFFCC"/>
                </a:solidFill>
              </a:rPr>
              <a:t>with me </a:t>
            </a:r>
            <a:r>
              <a:rPr lang="en-US" sz="3600" dirty="0">
                <a:solidFill>
                  <a:schemeClr val="bg1"/>
                </a:solidFill>
              </a:rPr>
              <a:t>re the topic you want to take on </a:t>
            </a:r>
          </a:p>
          <a:p>
            <a:r>
              <a:rPr lang="en-US" sz="3600" dirty="0">
                <a:solidFill>
                  <a:srgbClr val="CCFFCC"/>
                </a:solidFill>
              </a:rPr>
              <a:t>Post </a:t>
            </a:r>
            <a:r>
              <a:rPr lang="en-US" sz="3600" dirty="0">
                <a:solidFill>
                  <a:srgbClr val="FF0000"/>
                </a:solidFill>
              </a:rPr>
              <a:t>one thing </a:t>
            </a:r>
            <a:r>
              <a:rPr lang="en-US" sz="3600" dirty="0">
                <a:solidFill>
                  <a:schemeClr val="bg1"/>
                </a:solidFill>
              </a:rPr>
              <a:t>you want us to read or watch</a:t>
            </a:r>
          </a:p>
        </p:txBody>
      </p:sp>
    </p:spTree>
    <p:extLst>
      <p:ext uri="{BB962C8B-B14F-4D97-AF65-F5344CB8AC3E}">
        <p14:creationId xmlns:p14="http://schemas.microsoft.com/office/powerpoint/2010/main" val="663333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FD60C511-0DF4-1747-8DDD-D13F68C963BA}"/>
              </a:ext>
            </a:extLst>
          </p:cNvPr>
          <p:cNvPicPr>
            <a:picLocks noChangeAspect="1"/>
          </p:cNvPicPr>
          <p:nvPr/>
        </p:nvPicPr>
        <p:blipFill>
          <a:blip r:embed="rId2"/>
          <a:stretch>
            <a:fillRect/>
          </a:stretch>
        </p:blipFill>
        <p:spPr>
          <a:xfrm>
            <a:off x="2261819" y="157655"/>
            <a:ext cx="4620362" cy="5612524"/>
          </a:xfrm>
          <a:prstGeom prst="rect">
            <a:avLst/>
          </a:prstGeom>
        </p:spPr>
      </p:pic>
    </p:spTree>
    <p:extLst>
      <p:ext uri="{BB962C8B-B14F-4D97-AF65-F5344CB8AC3E}">
        <p14:creationId xmlns:p14="http://schemas.microsoft.com/office/powerpoint/2010/main" val="1299732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0629" y="1946468"/>
            <a:ext cx="8875231"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288738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932" y="44334"/>
            <a:ext cx="7907867" cy="890647"/>
          </a:xfrm>
        </p:spPr>
        <p:txBody>
          <a:bodyPr>
            <a:normAutofit/>
          </a:bodyPr>
          <a:lstStyle/>
          <a:p>
            <a:r>
              <a:rPr lang="en-US" sz="4800" b="1" dirty="0">
                <a:solidFill>
                  <a:srgbClr val="FFFF00"/>
                </a:solidFill>
                <a:latin typeface="Apple Chancery" panose="03020702040506060504" pitchFamily="66" charset="-79"/>
                <a:cs typeface="Apple Chancery" panose="03020702040506060504" pitchFamily="66" charset="-79"/>
              </a:rPr>
              <a:t>Evaluation</a:t>
            </a:r>
            <a:r>
              <a:rPr lang="en-US" sz="4800" b="1" dirty="0">
                <a:solidFill>
                  <a:srgbClr val="FFFF00"/>
                </a:solidFill>
                <a:latin typeface="+mn-lt"/>
              </a:rPr>
              <a:t> </a:t>
            </a:r>
            <a:r>
              <a:rPr lang="en-US" sz="4800" b="1" dirty="0">
                <a:solidFill>
                  <a:srgbClr val="FFFF00"/>
                </a:solidFill>
                <a:latin typeface="Apple Chancery" panose="03020702040506060504" pitchFamily="66" charset="-79"/>
                <a:cs typeface="Apple Chancery" panose="03020702040506060504" pitchFamily="66" charset="-79"/>
              </a:rPr>
              <a:t>Tips</a:t>
            </a:r>
            <a:endParaRPr lang="en-US" sz="4800" b="1" dirty="0">
              <a:solidFill>
                <a:srgbClr val="4BACC6"/>
              </a:solidFill>
              <a:latin typeface="Apple Chancery" panose="03020702040506060504" pitchFamily="66" charset="-79"/>
              <a:cs typeface="Apple Chancery" panose="03020702040506060504" pitchFamily="66" charset="-79"/>
            </a:endParaRPr>
          </a:p>
        </p:txBody>
      </p:sp>
      <p:sp>
        <p:nvSpPr>
          <p:cNvPr id="3" name="Content Placeholder 2"/>
          <p:cNvSpPr>
            <a:spLocks noGrp="1"/>
          </p:cNvSpPr>
          <p:nvPr>
            <p:ph sz="quarter" idx="10"/>
          </p:nvPr>
        </p:nvSpPr>
        <p:spPr>
          <a:xfrm>
            <a:off x="457200" y="1136073"/>
            <a:ext cx="8518634" cy="4791356"/>
          </a:xfrm>
        </p:spPr>
        <p:txBody>
          <a:bodyPr>
            <a:noAutofit/>
          </a:bodyPr>
          <a:lstStyle/>
          <a:p>
            <a:r>
              <a:rPr lang="en-US" sz="3400" dirty="0">
                <a:solidFill>
                  <a:schemeClr val="accent5"/>
                </a:solidFill>
                <a:latin typeface="+mn-lt"/>
              </a:rPr>
              <a:t>Term paper topics </a:t>
            </a:r>
            <a:r>
              <a:rPr lang="en-US" sz="3400" dirty="0">
                <a:solidFill>
                  <a:schemeClr val="accent3">
                    <a:lumMod val="60000"/>
                    <a:lumOff val="40000"/>
                  </a:schemeClr>
                </a:solidFill>
                <a:latin typeface="+mn-lt"/>
              </a:rPr>
              <a:t>need not </a:t>
            </a:r>
            <a:r>
              <a:rPr lang="en-US" sz="3400" dirty="0">
                <a:solidFill>
                  <a:schemeClr val="accent5"/>
                </a:solidFill>
                <a:latin typeface="+mn-lt"/>
              </a:rPr>
              <a:t>be discussed with me,</a:t>
            </a:r>
            <a:r>
              <a:rPr lang="en-US" sz="3400" dirty="0">
                <a:solidFill>
                  <a:schemeClr val="bg1"/>
                </a:solidFill>
                <a:latin typeface="+mn-lt"/>
              </a:rPr>
              <a:t> </a:t>
            </a:r>
            <a:r>
              <a:rPr lang="en-US" sz="3400" dirty="0">
                <a:solidFill>
                  <a:schemeClr val="accent3">
                    <a:lumMod val="60000"/>
                    <a:lumOff val="40000"/>
                  </a:schemeClr>
                </a:solidFill>
                <a:latin typeface="+mn-lt"/>
              </a:rPr>
              <a:t>but often helpful to you if you do</a:t>
            </a:r>
            <a:r>
              <a:rPr lang="en-US" sz="3400" dirty="0">
                <a:solidFill>
                  <a:schemeClr val="bg1"/>
                </a:solidFill>
                <a:latin typeface="+mn-lt"/>
              </a:rPr>
              <a:t>.</a:t>
            </a:r>
          </a:p>
          <a:p>
            <a:r>
              <a:rPr lang="en-US" sz="3400" dirty="0">
                <a:solidFill>
                  <a:srgbClr val="FF0000"/>
                </a:solidFill>
                <a:latin typeface="+mn-lt"/>
              </a:rPr>
              <a:t>Term paper can be on your presentation topic</a:t>
            </a:r>
            <a:r>
              <a:rPr lang="en-US" sz="3400" dirty="0">
                <a:solidFill>
                  <a:schemeClr val="bg1"/>
                </a:solidFill>
                <a:latin typeface="+mn-lt"/>
              </a:rPr>
              <a:t>.</a:t>
            </a:r>
          </a:p>
          <a:p>
            <a:r>
              <a:rPr lang="en-US" sz="3400" dirty="0">
                <a:solidFill>
                  <a:schemeClr val="bg1"/>
                </a:solidFill>
                <a:latin typeface="+mn-lt"/>
              </a:rPr>
              <a:t>Term papers</a:t>
            </a:r>
            <a:r>
              <a:rPr lang="en-US" sz="3400" dirty="0">
                <a:solidFill>
                  <a:srgbClr val="FF0000"/>
                </a:solidFill>
                <a:latin typeface="+mn-lt"/>
              </a:rPr>
              <a:t>:</a:t>
            </a:r>
            <a:r>
              <a:rPr lang="en-US" sz="3400" dirty="0">
                <a:solidFill>
                  <a:schemeClr val="bg1"/>
                </a:solidFill>
                <a:latin typeface="+mn-lt"/>
              </a:rPr>
              <a:t> </a:t>
            </a:r>
            <a:r>
              <a:rPr lang="en-US" sz="3400" dirty="0">
                <a:solidFill>
                  <a:srgbClr val="FFFF00"/>
                </a:solidFill>
                <a:latin typeface="+mn-lt"/>
              </a:rPr>
              <a:t>Avoid the purely descriptive</a:t>
            </a:r>
          </a:p>
          <a:p>
            <a:r>
              <a:rPr lang="en-US" sz="3400" dirty="0">
                <a:solidFill>
                  <a:schemeClr val="accent3">
                    <a:lumMod val="60000"/>
                    <a:lumOff val="40000"/>
                  </a:schemeClr>
                </a:solidFill>
                <a:latin typeface="+mn-lt"/>
              </a:rPr>
              <a:t>Participation</a:t>
            </a:r>
            <a:r>
              <a:rPr lang="en-US" sz="3400" dirty="0">
                <a:solidFill>
                  <a:schemeClr val="bg1"/>
                </a:solidFill>
                <a:latin typeface="+mn-lt"/>
              </a:rPr>
              <a:t>: In-class or other contributions, including attendance.</a:t>
            </a:r>
          </a:p>
          <a:p>
            <a:r>
              <a:rPr lang="en-US" sz="3400" dirty="0">
                <a:solidFill>
                  <a:srgbClr val="4BACC6"/>
                </a:solidFill>
                <a:latin typeface="+mn-lt"/>
              </a:rPr>
              <a:t>Group presentation need not be on that week’s topic</a:t>
            </a:r>
            <a:endParaRPr lang="en-US" sz="3400" dirty="0">
              <a:solidFill>
                <a:schemeClr val="bg1"/>
              </a:solidFill>
              <a:latin typeface="+mn-lt"/>
            </a:endParaRPr>
          </a:p>
        </p:txBody>
      </p:sp>
    </p:spTree>
    <p:extLst>
      <p:ext uri="{BB962C8B-B14F-4D97-AF65-F5344CB8AC3E}">
        <p14:creationId xmlns:p14="http://schemas.microsoft.com/office/powerpoint/2010/main" val="3625536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770927"/>
          </a:xfrm>
        </p:spPr>
        <p:txBody>
          <a:bodyPr>
            <a:noAutofit/>
          </a:bodyPr>
          <a:lstStyle/>
          <a:p>
            <a:pPr algn="ctr"/>
            <a:r>
              <a:rPr lang="en-US" sz="6800" b="1" dirty="0">
                <a:solidFill>
                  <a:srgbClr val="FFFF00"/>
                </a:solidFill>
                <a:latin typeface="Arial"/>
                <a:cs typeface="Arial"/>
              </a:rPr>
              <a:t>Grades</a:t>
            </a:r>
            <a:r>
              <a:rPr lang="en-US" sz="6800" b="1" dirty="0">
                <a:solidFill>
                  <a:srgbClr val="FF0000"/>
                </a:solidFill>
                <a:latin typeface="Arial"/>
                <a:cs typeface="Arial"/>
              </a:rPr>
              <a:t> (</a:t>
            </a:r>
            <a:r>
              <a:rPr lang="en-US" sz="6800" b="1" dirty="0">
                <a:solidFill>
                  <a:schemeClr val="bg1"/>
                </a:solidFill>
                <a:latin typeface="Arial"/>
                <a:cs typeface="Arial"/>
              </a:rPr>
              <a:t>primarily</a:t>
            </a:r>
            <a:r>
              <a:rPr lang="en-US" sz="6800" b="1" dirty="0">
                <a:solidFill>
                  <a:srgbClr val="FF0000"/>
                </a:solidFill>
                <a:latin typeface="Arial"/>
                <a:cs typeface="Arial"/>
              </a:rPr>
              <a:t>)</a:t>
            </a:r>
          </a:p>
        </p:txBody>
      </p:sp>
      <p:sp>
        <p:nvSpPr>
          <p:cNvPr id="3" name="Content Placeholder 2"/>
          <p:cNvSpPr>
            <a:spLocks noGrp="1"/>
          </p:cNvSpPr>
          <p:nvPr>
            <p:ph sz="quarter" idx="10"/>
          </p:nvPr>
        </p:nvSpPr>
        <p:spPr>
          <a:xfrm>
            <a:off x="457200" y="2314936"/>
            <a:ext cx="8229600" cy="3411197"/>
          </a:xfrm>
        </p:spPr>
        <p:txBody>
          <a:bodyPr>
            <a:normAutofit/>
          </a:bodyPr>
          <a:lstStyle/>
          <a:p>
            <a:pPr marL="0" indent="0" algn="ctr">
              <a:buNone/>
            </a:pPr>
            <a:r>
              <a:rPr lang="en-US" sz="6000" dirty="0">
                <a:solidFill>
                  <a:schemeClr val="bg1"/>
                </a:solidFill>
                <a:latin typeface="Arial"/>
                <a:cs typeface="Arial"/>
              </a:rPr>
              <a:t>Paper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Quality</a:t>
            </a:r>
          </a:p>
          <a:p>
            <a:pPr marL="0" indent="0">
              <a:buNone/>
            </a:pPr>
            <a:endParaRPr lang="en-US" sz="6000" dirty="0">
              <a:solidFill>
                <a:schemeClr val="bg1"/>
              </a:solidFill>
              <a:latin typeface="Arial"/>
              <a:cs typeface="Arial"/>
              <a:sym typeface="Wingdings"/>
            </a:endParaRPr>
          </a:p>
          <a:p>
            <a:pPr marL="0" indent="0" algn="ctr">
              <a:buNone/>
            </a:pPr>
            <a:r>
              <a:rPr lang="en-US" sz="6000" dirty="0">
                <a:solidFill>
                  <a:schemeClr val="bg1"/>
                </a:solidFill>
                <a:latin typeface="Arial"/>
                <a:cs typeface="Arial"/>
                <a:sym typeface="Wingdings"/>
              </a:rPr>
              <a:t>Participation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Effort</a:t>
            </a:r>
            <a:endParaRPr lang="en-US" sz="6000" dirty="0">
              <a:solidFill>
                <a:srgbClr val="CCFFCC"/>
              </a:solidFill>
              <a:latin typeface="Arial"/>
              <a:cs typeface="Arial"/>
            </a:endParaRPr>
          </a:p>
        </p:txBody>
      </p:sp>
    </p:spTree>
    <p:extLst>
      <p:ext uri="{BB962C8B-B14F-4D97-AF65-F5344CB8AC3E}">
        <p14:creationId xmlns:p14="http://schemas.microsoft.com/office/powerpoint/2010/main" val="3509391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170235-919E-174F-968B-91C36147D2C4}"/>
              </a:ext>
            </a:extLst>
          </p:cNvPr>
          <p:cNvSpPr>
            <a:spLocks noGrp="1"/>
          </p:cNvSpPr>
          <p:nvPr>
            <p:ph sz="quarter" idx="10"/>
          </p:nvPr>
        </p:nvSpPr>
        <p:spPr>
          <a:xfrm>
            <a:off x="457200" y="573808"/>
            <a:ext cx="8229600" cy="5123968"/>
          </a:xfrm>
        </p:spPr>
        <p:txBody>
          <a:bodyPr>
            <a:noAutofit/>
          </a:bodyPr>
          <a:lstStyle/>
          <a:p>
            <a:pPr marL="457200" indent="-457200">
              <a:buFont typeface="+mj-lt"/>
              <a:buAutoNum type="arabicPeriod"/>
            </a:pPr>
            <a:r>
              <a:rPr lang="en-US" sz="4000" dirty="0">
                <a:solidFill>
                  <a:srgbClr val="FFFF00"/>
                </a:solidFill>
                <a:latin typeface="Arial Hebrew Scholar" pitchFamily="2" charset="-79"/>
                <a:cs typeface="Arial Hebrew Scholar" pitchFamily="2" charset="-79"/>
              </a:rPr>
              <a:t>Will read</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 drafts</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outlines</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synopsis</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abstracts</a:t>
            </a:r>
            <a:r>
              <a:rPr lang="en-US" sz="4000" dirty="0">
                <a:solidFill>
                  <a:srgbClr val="FF0000"/>
                </a:solidFill>
                <a:latin typeface="Arial Hebrew Scholar" pitchFamily="2" charset="-79"/>
                <a:cs typeface="Arial Hebrew Scholar" pitchFamily="2" charset="-79"/>
              </a:rPr>
              <a:t>…</a:t>
            </a:r>
            <a:r>
              <a:rPr lang="en-US" sz="4000" dirty="0">
                <a:solidFill>
                  <a:srgbClr val="FFFF00"/>
                </a:solidFill>
                <a:latin typeface="Arial Hebrew Scholar" pitchFamily="2" charset="-79"/>
                <a:cs typeface="Arial Hebrew Scholar" pitchFamily="2" charset="-79"/>
              </a:rPr>
              <a:t>etc</a:t>
            </a:r>
            <a:r>
              <a:rPr lang="en-US" sz="4000" dirty="0">
                <a:solidFill>
                  <a:srgbClr val="FF0000"/>
                </a:solidFill>
                <a:latin typeface="Arial Hebrew Scholar" pitchFamily="2" charset="-79"/>
                <a:cs typeface="Arial Hebrew Scholar" pitchFamily="2" charset="-79"/>
              </a:rPr>
              <a:t>. </a:t>
            </a:r>
          </a:p>
          <a:p>
            <a:pPr marL="457200" indent="-457200">
              <a:buFont typeface="+mj-lt"/>
              <a:buAutoNum type="arabicPeriod"/>
            </a:pPr>
            <a:r>
              <a:rPr lang="en-US" sz="4000" dirty="0">
                <a:solidFill>
                  <a:schemeClr val="bg1"/>
                </a:solidFill>
                <a:latin typeface="Arial Hebrew Scholar" pitchFamily="2" charset="-79"/>
                <a:cs typeface="Arial Hebrew Scholar" pitchFamily="2" charset="-79"/>
              </a:rPr>
              <a:t>As late as I can</a:t>
            </a:r>
            <a:r>
              <a:rPr lang="en-US" sz="4000" dirty="0">
                <a:solidFill>
                  <a:srgbClr val="FF0000"/>
                </a:solidFill>
                <a:latin typeface="Arial Hebrew Scholar" pitchFamily="2" charset="-79"/>
                <a:cs typeface="Arial Hebrew Scholar" pitchFamily="2" charset="-79"/>
              </a:rPr>
              <a:t>…</a:t>
            </a:r>
          </a:p>
          <a:p>
            <a:pPr marL="457200" indent="-457200">
              <a:buFont typeface="+mj-lt"/>
              <a:buAutoNum type="arabicPeriod"/>
            </a:pPr>
            <a:r>
              <a:rPr lang="en-US" sz="4000" dirty="0">
                <a:solidFill>
                  <a:srgbClr val="FF0000"/>
                </a:solidFill>
                <a:latin typeface="Arial Hebrew Scholar" pitchFamily="2" charset="-79"/>
                <a:cs typeface="Arial Hebrew Scholar" pitchFamily="2" charset="-79"/>
              </a:rPr>
              <a:t>Due last day of exams by 4</a:t>
            </a:r>
            <a:r>
              <a:rPr lang="en-US" sz="4000" dirty="0">
                <a:solidFill>
                  <a:srgbClr val="FFFF00"/>
                </a:solidFill>
                <a:latin typeface="Arial Hebrew Scholar" pitchFamily="2" charset="-79"/>
                <a:cs typeface="Arial Hebrew Scholar" pitchFamily="2" charset="-79"/>
              </a:rPr>
              <a:t>:</a:t>
            </a:r>
            <a:r>
              <a:rPr lang="en-US" sz="4000" dirty="0">
                <a:solidFill>
                  <a:srgbClr val="FF0000"/>
                </a:solidFill>
                <a:latin typeface="Arial Hebrew Scholar" pitchFamily="2" charset="-79"/>
                <a:cs typeface="Arial Hebrew Scholar" pitchFamily="2" charset="-79"/>
              </a:rPr>
              <a:t>00 PM</a:t>
            </a:r>
            <a:r>
              <a:rPr lang="en-US" sz="4000" dirty="0">
                <a:solidFill>
                  <a:srgbClr val="FFFF00"/>
                </a:solidFill>
                <a:latin typeface="Arial Hebrew Scholar" pitchFamily="2" charset="-79"/>
                <a:cs typeface="Arial Hebrew Scholar" pitchFamily="2" charset="-79"/>
              </a:rPr>
              <a:t>.</a:t>
            </a:r>
          </a:p>
          <a:p>
            <a:pPr marL="457200" indent="-457200">
              <a:buFont typeface="+mj-lt"/>
              <a:buAutoNum type="arabicPeriod"/>
            </a:pPr>
            <a:r>
              <a:rPr lang="en-US" sz="4000" dirty="0">
                <a:solidFill>
                  <a:srgbClr val="FFFF00"/>
                </a:solidFill>
                <a:latin typeface="Arial Hebrew Scholar" pitchFamily="2" charset="-79"/>
                <a:cs typeface="Arial Hebrew Scholar" pitchFamily="2" charset="-79"/>
              </a:rPr>
              <a:t>Send in </a:t>
            </a:r>
            <a:r>
              <a:rPr lang="en-US" sz="4000" dirty="0">
                <a:solidFill>
                  <a:schemeClr val="bg1"/>
                </a:solidFill>
                <a:latin typeface="Arial Hebrew Scholar" pitchFamily="2" charset="-79"/>
                <a:cs typeface="Arial Hebrew Scholar" pitchFamily="2" charset="-79"/>
              </a:rPr>
              <a:t>papers by email</a:t>
            </a:r>
            <a:r>
              <a:rPr lang="en-US" sz="4000" dirty="0">
                <a:solidFill>
                  <a:srgbClr val="FF0000"/>
                </a:solidFill>
                <a:latin typeface="Arial Hebrew Scholar" pitchFamily="2" charset="-79"/>
                <a:cs typeface="Arial Hebrew Scholar" pitchFamily="2" charset="-79"/>
              </a:rPr>
              <a:t>.</a:t>
            </a:r>
          </a:p>
          <a:p>
            <a:pPr marL="457200" indent="-457200">
              <a:buFont typeface="+mj-lt"/>
              <a:buAutoNum type="arabicPeriod"/>
            </a:pPr>
            <a:r>
              <a:rPr lang="en-US" sz="4000" dirty="0">
                <a:solidFill>
                  <a:srgbClr val="FFFF00"/>
                </a:solidFill>
                <a:latin typeface="Arial Hebrew Scholar" pitchFamily="2" charset="-79"/>
                <a:cs typeface="Arial Hebrew Scholar" pitchFamily="2" charset="-79"/>
              </a:rPr>
              <a:t>Make sure </a:t>
            </a:r>
            <a:r>
              <a:rPr lang="en-US" sz="4000" dirty="0">
                <a:solidFill>
                  <a:schemeClr val="bg1"/>
                </a:solidFill>
                <a:latin typeface="Arial Hebrew Scholar" pitchFamily="2" charset="-79"/>
                <a:cs typeface="Arial Hebrew Scholar" pitchFamily="2" charset="-79"/>
              </a:rPr>
              <a:t>you get acknowledgment of receipt</a:t>
            </a:r>
            <a:r>
              <a:rPr lang="en-US" sz="4400" dirty="0">
                <a:solidFill>
                  <a:srgbClr val="FF0000"/>
                </a:solidFill>
                <a:latin typeface="Arial Hebrew Scholar" pitchFamily="2" charset="-79"/>
                <a:cs typeface="Arial Hebrew Scholar" pitchFamily="2" charset="-79"/>
              </a:rPr>
              <a:t>.</a:t>
            </a:r>
          </a:p>
        </p:txBody>
      </p:sp>
    </p:spTree>
    <p:extLst>
      <p:ext uri="{BB962C8B-B14F-4D97-AF65-F5344CB8AC3E}">
        <p14:creationId xmlns:p14="http://schemas.microsoft.com/office/powerpoint/2010/main" val="662988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4E24CF-5DC0-CA44-B38D-12754CA3BA6C}"/>
              </a:ext>
            </a:extLst>
          </p:cNvPr>
          <p:cNvSpPr>
            <a:spLocks noGrp="1"/>
          </p:cNvSpPr>
          <p:nvPr>
            <p:ph type="title"/>
          </p:nvPr>
        </p:nvSpPr>
        <p:spPr>
          <a:xfrm>
            <a:off x="457200" y="115866"/>
            <a:ext cx="8229600" cy="703941"/>
          </a:xfrm>
        </p:spPr>
        <p:txBody>
          <a:bodyPr>
            <a:noAutofit/>
          </a:bodyPr>
          <a:lstStyle/>
          <a:p>
            <a:pPr algn="ctr"/>
            <a:r>
              <a:rPr lang="en-US" b="1" dirty="0">
                <a:solidFill>
                  <a:srgbClr val="FFFF00"/>
                </a:solidFill>
              </a:rPr>
              <a:t>Navigating the Course</a:t>
            </a:r>
            <a:endParaRPr lang="en-US" b="1" dirty="0">
              <a:solidFill>
                <a:srgbClr val="FF0000"/>
              </a:solidFill>
            </a:endParaRPr>
          </a:p>
        </p:txBody>
      </p:sp>
      <p:sp>
        <p:nvSpPr>
          <p:cNvPr id="4" name="Content Placeholder 3">
            <a:extLst>
              <a:ext uri="{FF2B5EF4-FFF2-40B4-BE49-F238E27FC236}">
                <a16:creationId xmlns:a16="http://schemas.microsoft.com/office/drawing/2014/main" id="{69731A81-457B-AE44-BAB2-056D3E26D074}"/>
              </a:ext>
            </a:extLst>
          </p:cNvPr>
          <p:cNvSpPr>
            <a:spLocks noGrp="1"/>
          </p:cNvSpPr>
          <p:nvPr>
            <p:ph sz="quarter" idx="10"/>
          </p:nvPr>
        </p:nvSpPr>
        <p:spPr>
          <a:xfrm>
            <a:off x="457200" y="1219200"/>
            <a:ext cx="8571186" cy="4635062"/>
          </a:xfrm>
        </p:spPr>
        <p:txBody>
          <a:bodyPr>
            <a:noAutofit/>
          </a:bodyPr>
          <a:lstStyle/>
          <a:p>
            <a:pPr marL="0" indent="0">
              <a:lnSpc>
                <a:spcPct val="100000"/>
              </a:lnSpc>
              <a:buNone/>
            </a:pPr>
            <a:r>
              <a:rPr lang="en-US" sz="3600" dirty="0">
                <a:solidFill>
                  <a:srgbClr val="FF0000"/>
                </a:solidFill>
              </a:rPr>
              <a:t>1. </a:t>
            </a:r>
            <a:r>
              <a:rPr lang="en-US" sz="3600" dirty="0">
                <a:solidFill>
                  <a:schemeClr val="bg1"/>
                </a:solidFill>
              </a:rPr>
              <a:t>Old lectures on</a:t>
            </a:r>
            <a:r>
              <a:rPr lang="en-US" sz="3600" dirty="0">
                <a:solidFill>
                  <a:srgbClr val="FF0000"/>
                </a:solidFill>
              </a:rPr>
              <a:t>-</a:t>
            </a:r>
            <a:r>
              <a:rPr lang="en-US" sz="3600" dirty="0">
                <a:solidFill>
                  <a:schemeClr val="bg1"/>
                </a:solidFill>
              </a:rPr>
              <a:t>line could be referenced</a:t>
            </a:r>
            <a:r>
              <a:rPr lang="en-US" sz="3600" dirty="0">
                <a:solidFill>
                  <a:srgbClr val="FF0000"/>
                </a:solidFill>
              </a:rPr>
              <a:t>.</a:t>
            </a:r>
          </a:p>
          <a:p>
            <a:pPr marL="0" indent="0">
              <a:lnSpc>
                <a:spcPct val="100000"/>
              </a:lnSpc>
              <a:buNone/>
            </a:pPr>
            <a:r>
              <a:rPr lang="en-US" sz="3600" dirty="0">
                <a:solidFill>
                  <a:srgbClr val="FF0000"/>
                </a:solidFill>
              </a:rPr>
              <a:t>2. </a:t>
            </a:r>
            <a:r>
              <a:rPr lang="en-US" sz="3600" dirty="0">
                <a:solidFill>
                  <a:schemeClr val="bg1"/>
                </a:solidFill>
              </a:rPr>
              <a:t>Always recorded</a:t>
            </a:r>
            <a:r>
              <a:rPr lang="en-US" sz="3600" dirty="0">
                <a:solidFill>
                  <a:srgbClr val="FF0000"/>
                </a:solidFill>
              </a:rPr>
              <a:t>.</a:t>
            </a:r>
          </a:p>
          <a:p>
            <a:pPr marL="0" indent="0">
              <a:lnSpc>
                <a:spcPct val="100000"/>
              </a:lnSpc>
              <a:buNone/>
            </a:pPr>
            <a:r>
              <a:rPr lang="en-US" sz="3600" dirty="0">
                <a:solidFill>
                  <a:srgbClr val="FF0000"/>
                </a:solidFill>
              </a:rPr>
              <a:t>3. </a:t>
            </a:r>
            <a:r>
              <a:rPr lang="en-US" sz="3600" dirty="0">
                <a:solidFill>
                  <a:schemeClr val="bg1"/>
                </a:solidFill>
              </a:rPr>
              <a:t>No attendance sign</a:t>
            </a:r>
            <a:r>
              <a:rPr lang="en-US" sz="3600" dirty="0">
                <a:solidFill>
                  <a:srgbClr val="FF0000"/>
                </a:solidFill>
              </a:rPr>
              <a:t>-</a:t>
            </a:r>
            <a:r>
              <a:rPr lang="en-US" sz="3600" dirty="0">
                <a:solidFill>
                  <a:schemeClr val="bg1"/>
                </a:solidFill>
              </a:rPr>
              <a:t>up sheet</a:t>
            </a:r>
            <a:r>
              <a:rPr lang="en-US" sz="3600" dirty="0">
                <a:solidFill>
                  <a:srgbClr val="FF0000"/>
                </a:solidFill>
              </a:rPr>
              <a:t>.</a:t>
            </a:r>
          </a:p>
          <a:p>
            <a:pPr marL="0" indent="0">
              <a:lnSpc>
                <a:spcPct val="100000"/>
              </a:lnSpc>
              <a:buNone/>
            </a:pPr>
            <a:r>
              <a:rPr lang="en-US" sz="3600" dirty="0">
                <a:solidFill>
                  <a:srgbClr val="FF0000"/>
                </a:solidFill>
              </a:rPr>
              <a:t>4. </a:t>
            </a:r>
            <a:r>
              <a:rPr lang="en-US" sz="3600" dirty="0">
                <a:solidFill>
                  <a:schemeClr val="bg1"/>
                </a:solidFill>
              </a:rPr>
              <a:t>Increased flexibility on group </a:t>
            </a:r>
            <a:r>
              <a:rPr lang="en-US" sz="3600" dirty="0">
                <a:solidFill>
                  <a:srgbClr val="FFFF00"/>
                </a:solidFill>
              </a:rPr>
              <a:t>(</a:t>
            </a:r>
            <a:r>
              <a:rPr lang="en-US" sz="3600" dirty="0">
                <a:solidFill>
                  <a:schemeClr val="bg1"/>
                </a:solidFill>
              </a:rPr>
              <a:t>or individual</a:t>
            </a:r>
            <a:r>
              <a:rPr lang="en-US" sz="3600" dirty="0">
                <a:solidFill>
                  <a:srgbClr val="FFFF00"/>
                </a:solidFill>
              </a:rPr>
              <a:t>)</a:t>
            </a:r>
            <a:r>
              <a:rPr lang="en-US" sz="3600" dirty="0">
                <a:solidFill>
                  <a:schemeClr val="bg1"/>
                </a:solidFill>
              </a:rPr>
              <a:t> projects re how</a:t>
            </a:r>
            <a:r>
              <a:rPr lang="en-US" sz="3600" dirty="0">
                <a:solidFill>
                  <a:srgbClr val="FF0000"/>
                </a:solidFill>
              </a:rPr>
              <a:t>,</a:t>
            </a:r>
            <a:r>
              <a:rPr lang="en-US" sz="3600" dirty="0">
                <a:solidFill>
                  <a:schemeClr val="bg1"/>
                </a:solidFill>
              </a:rPr>
              <a:t> what </a:t>
            </a:r>
            <a:r>
              <a:rPr lang="en-US" sz="3600" dirty="0">
                <a:solidFill>
                  <a:srgbClr val="FF0000"/>
                </a:solidFill>
              </a:rPr>
              <a:t>&amp;</a:t>
            </a:r>
            <a:r>
              <a:rPr lang="en-US" sz="3600" dirty="0">
                <a:solidFill>
                  <a:schemeClr val="bg1"/>
                </a:solidFill>
              </a:rPr>
              <a:t> when</a:t>
            </a:r>
            <a:r>
              <a:rPr lang="en-US" sz="3600" dirty="0">
                <a:solidFill>
                  <a:srgbClr val="FF0000"/>
                </a:solidFill>
              </a:rPr>
              <a:t>.</a:t>
            </a:r>
          </a:p>
          <a:p>
            <a:pPr marL="0" indent="0">
              <a:lnSpc>
                <a:spcPct val="100000"/>
              </a:lnSpc>
              <a:buNone/>
            </a:pPr>
            <a:r>
              <a:rPr lang="en-US" sz="3600" dirty="0">
                <a:solidFill>
                  <a:srgbClr val="FF0000"/>
                </a:solidFill>
              </a:rPr>
              <a:t>5. </a:t>
            </a:r>
            <a:r>
              <a:rPr lang="en-US" sz="3600" dirty="0">
                <a:solidFill>
                  <a:schemeClr val="bg1"/>
                </a:solidFill>
              </a:rPr>
              <a:t>Directed Study</a:t>
            </a:r>
            <a:r>
              <a:rPr lang="en-US" sz="3600" dirty="0">
                <a:solidFill>
                  <a:srgbClr val="FF0000"/>
                </a:solidFill>
              </a:rPr>
              <a:t>-</a:t>
            </a:r>
            <a:r>
              <a:rPr lang="en-US" sz="3600" dirty="0" err="1">
                <a:solidFill>
                  <a:schemeClr val="bg1"/>
                </a:solidFill>
              </a:rPr>
              <a:t>ish</a:t>
            </a:r>
            <a:r>
              <a:rPr lang="en-US" sz="3600" dirty="0">
                <a:solidFill>
                  <a:schemeClr val="bg1"/>
                </a:solidFill>
              </a:rPr>
              <a:t> goal</a:t>
            </a:r>
            <a:r>
              <a:rPr lang="en-US" sz="3600" dirty="0">
                <a:solidFill>
                  <a:srgbClr val="FF0000"/>
                </a:solidFill>
              </a:rPr>
              <a:t>.</a:t>
            </a:r>
          </a:p>
        </p:txBody>
      </p:sp>
    </p:spTree>
    <p:extLst>
      <p:ext uri="{BB962C8B-B14F-4D97-AF65-F5344CB8AC3E}">
        <p14:creationId xmlns:p14="http://schemas.microsoft.com/office/powerpoint/2010/main" val="3341070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695450" y="878681"/>
            <a:ext cx="5753100" cy="4470400"/>
          </a:xfrm>
        </p:spPr>
      </p:pic>
    </p:spTree>
    <p:extLst>
      <p:ext uri="{BB962C8B-B14F-4D97-AF65-F5344CB8AC3E}">
        <p14:creationId xmlns:p14="http://schemas.microsoft.com/office/powerpoint/2010/main" val="3036151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B3C7CBEB-B2BD-D74F-8E25-3C73B3270501}"/>
              </a:ext>
            </a:extLst>
          </p:cNvPr>
          <p:cNvPicPr>
            <a:picLocks noChangeAspect="1"/>
          </p:cNvPicPr>
          <p:nvPr/>
        </p:nvPicPr>
        <p:blipFill>
          <a:blip r:embed="rId2"/>
          <a:stretch>
            <a:fillRect/>
          </a:stretch>
        </p:blipFill>
        <p:spPr>
          <a:xfrm>
            <a:off x="2654934" y="105103"/>
            <a:ext cx="3834132" cy="5770179"/>
          </a:xfrm>
          <a:prstGeom prst="rect">
            <a:avLst/>
          </a:prstGeom>
        </p:spPr>
      </p:pic>
    </p:spTree>
    <p:extLst>
      <p:ext uri="{BB962C8B-B14F-4D97-AF65-F5344CB8AC3E}">
        <p14:creationId xmlns:p14="http://schemas.microsoft.com/office/powerpoint/2010/main" val="1213458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3882200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450374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D0E5A-3016-C542-B3FE-C16284CC650D}"/>
              </a:ext>
            </a:extLst>
          </p:cNvPr>
          <p:cNvSpPr>
            <a:spLocks noGrp="1"/>
          </p:cNvSpPr>
          <p:nvPr>
            <p:ph sz="quarter" idx="10"/>
          </p:nvPr>
        </p:nvSpPr>
        <p:spPr>
          <a:xfrm>
            <a:off x="457200" y="1336428"/>
            <a:ext cx="8229600" cy="4185144"/>
          </a:xfrm>
        </p:spPr>
        <p:txBody>
          <a:bodyPr/>
          <a:lstStyle/>
          <a:p>
            <a:pPr marL="0" indent="0" algn="ctr">
              <a:buNone/>
            </a:pPr>
            <a:r>
              <a:rPr lang="en-US" sz="9600" dirty="0">
                <a:solidFill>
                  <a:schemeClr val="bg1"/>
                </a:solidFill>
                <a:latin typeface="American Typewriter"/>
                <a:cs typeface="American Typewriter"/>
              </a:rPr>
              <a:t>News of </a:t>
            </a:r>
          </a:p>
          <a:p>
            <a:pPr marL="0" indent="0" algn="ctr">
              <a:buNone/>
            </a:pPr>
            <a:r>
              <a:rPr lang="en-US" sz="9600" dirty="0">
                <a:solidFill>
                  <a:schemeClr val="bg1"/>
                </a:solidFill>
                <a:latin typeface="American Typewriter"/>
                <a:cs typeface="American Typewriter"/>
              </a:rPr>
              <a:t>the Week</a:t>
            </a:r>
          </a:p>
          <a:p>
            <a:pPr marL="0" indent="0">
              <a:buNone/>
            </a:pPr>
            <a:endParaRPr lang="en-US" dirty="0"/>
          </a:p>
        </p:txBody>
      </p:sp>
    </p:spTree>
    <p:extLst>
      <p:ext uri="{BB962C8B-B14F-4D97-AF65-F5344CB8AC3E}">
        <p14:creationId xmlns:p14="http://schemas.microsoft.com/office/powerpoint/2010/main" val="2759638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096373C1-B140-C54A-81B8-FB6AFD9EC44D}"/>
              </a:ext>
            </a:extLst>
          </p:cNvPr>
          <p:cNvPicPr>
            <a:picLocks noChangeAspect="1"/>
          </p:cNvPicPr>
          <p:nvPr/>
        </p:nvPicPr>
        <p:blipFill>
          <a:blip r:embed="rId2"/>
          <a:stretch>
            <a:fillRect/>
          </a:stretch>
        </p:blipFill>
        <p:spPr>
          <a:xfrm>
            <a:off x="1732559" y="252248"/>
            <a:ext cx="5678882" cy="5558535"/>
          </a:xfrm>
          <a:prstGeom prst="rect">
            <a:avLst/>
          </a:prstGeom>
        </p:spPr>
      </p:pic>
    </p:spTree>
    <p:extLst>
      <p:ext uri="{BB962C8B-B14F-4D97-AF65-F5344CB8AC3E}">
        <p14:creationId xmlns:p14="http://schemas.microsoft.com/office/powerpoint/2010/main" val="3435400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C6A7EE9C-66D6-954C-AD5D-F5EE151A6633}"/>
              </a:ext>
            </a:extLst>
          </p:cNvPr>
          <p:cNvPicPr>
            <a:picLocks noChangeAspect="1"/>
          </p:cNvPicPr>
          <p:nvPr/>
        </p:nvPicPr>
        <p:blipFill>
          <a:blip r:embed="rId2"/>
          <a:stretch>
            <a:fillRect/>
          </a:stretch>
        </p:blipFill>
        <p:spPr>
          <a:xfrm>
            <a:off x="2127134" y="199696"/>
            <a:ext cx="4889731" cy="5592936"/>
          </a:xfrm>
          <a:prstGeom prst="rect">
            <a:avLst/>
          </a:prstGeom>
        </p:spPr>
      </p:pic>
    </p:spTree>
    <p:extLst>
      <p:ext uri="{BB962C8B-B14F-4D97-AF65-F5344CB8AC3E}">
        <p14:creationId xmlns:p14="http://schemas.microsoft.com/office/powerpoint/2010/main" val="3905534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47DF3C9D-4847-8B43-83B0-02486387FCEA}"/>
              </a:ext>
            </a:extLst>
          </p:cNvPr>
          <p:cNvPicPr>
            <a:picLocks noChangeAspect="1"/>
          </p:cNvPicPr>
          <p:nvPr/>
        </p:nvPicPr>
        <p:blipFill>
          <a:blip r:embed="rId2"/>
          <a:stretch>
            <a:fillRect/>
          </a:stretch>
        </p:blipFill>
        <p:spPr>
          <a:xfrm>
            <a:off x="1796208" y="220717"/>
            <a:ext cx="5551583" cy="5465379"/>
          </a:xfrm>
          <a:prstGeom prst="rect">
            <a:avLst/>
          </a:prstGeom>
        </p:spPr>
      </p:pic>
    </p:spTree>
    <p:extLst>
      <p:ext uri="{BB962C8B-B14F-4D97-AF65-F5344CB8AC3E}">
        <p14:creationId xmlns:p14="http://schemas.microsoft.com/office/powerpoint/2010/main" val="1437132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C25EE9DF-11C8-0645-959D-8FE9F27B10DF}"/>
              </a:ext>
            </a:extLst>
          </p:cNvPr>
          <p:cNvPicPr>
            <a:picLocks noChangeAspect="1"/>
          </p:cNvPicPr>
          <p:nvPr/>
        </p:nvPicPr>
        <p:blipFill>
          <a:blip r:embed="rId2"/>
          <a:stretch>
            <a:fillRect/>
          </a:stretch>
        </p:blipFill>
        <p:spPr>
          <a:xfrm>
            <a:off x="1027236" y="935421"/>
            <a:ext cx="7089527" cy="4450474"/>
          </a:xfrm>
          <a:prstGeom prst="rect">
            <a:avLst/>
          </a:prstGeom>
        </p:spPr>
      </p:pic>
    </p:spTree>
    <p:extLst>
      <p:ext uri="{BB962C8B-B14F-4D97-AF65-F5344CB8AC3E}">
        <p14:creationId xmlns:p14="http://schemas.microsoft.com/office/powerpoint/2010/main" val="210401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E3888F2B-4382-844B-BBD3-E00214379338}"/>
              </a:ext>
            </a:extLst>
          </p:cNvPr>
          <p:cNvPicPr>
            <a:picLocks noChangeAspect="1"/>
          </p:cNvPicPr>
          <p:nvPr/>
        </p:nvPicPr>
        <p:blipFill>
          <a:blip r:embed="rId2"/>
          <a:stretch>
            <a:fillRect/>
          </a:stretch>
        </p:blipFill>
        <p:spPr>
          <a:xfrm>
            <a:off x="2446986" y="168165"/>
            <a:ext cx="4250028" cy="5654566"/>
          </a:xfrm>
          <a:prstGeom prst="rect">
            <a:avLst/>
          </a:prstGeom>
        </p:spPr>
      </p:pic>
    </p:spTree>
    <p:extLst>
      <p:ext uri="{BB962C8B-B14F-4D97-AF65-F5344CB8AC3E}">
        <p14:creationId xmlns:p14="http://schemas.microsoft.com/office/powerpoint/2010/main" val="206844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9995C2A9-8E09-024D-BD23-741B4935AE97}"/>
              </a:ext>
            </a:extLst>
          </p:cNvPr>
          <p:cNvPicPr>
            <a:picLocks noChangeAspect="1"/>
          </p:cNvPicPr>
          <p:nvPr/>
        </p:nvPicPr>
        <p:blipFill>
          <a:blip r:embed="rId2"/>
          <a:stretch>
            <a:fillRect/>
          </a:stretch>
        </p:blipFill>
        <p:spPr>
          <a:xfrm>
            <a:off x="1482648" y="168165"/>
            <a:ext cx="6178704" cy="5494613"/>
          </a:xfrm>
          <a:prstGeom prst="rect">
            <a:avLst/>
          </a:prstGeom>
        </p:spPr>
      </p:pic>
    </p:spTree>
    <p:extLst>
      <p:ext uri="{BB962C8B-B14F-4D97-AF65-F5344CB8AC3E}">
        <p14:creationId xmlns:p14="http://schemas.microsoft.com/office/powerpoint/2010/main" val="1241345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DE887D7C-ADF9-CD4D-93A2-1AF4524FF668}"/>
              </a:ext>
            </a:extLst>
          </p:cNvPr>
          <p:cNvPicPr>
            <a:picLocks noChangeAspect="1"/>
          </p:cNvPicPr>
          <p:nvPr/>
        </p:nvPicPr>
        <p:blipFill>
          <a:blip r:embed="rId2"/>
          <a:stretch>
            <a:fillRect/>
          </a:stretch>
        </p:blipFill>
        <p:spPr>
          <a:xfrm>
            <a:off x="2837793" y="409903"/>
            <a:ext cx="3468414" cy="5255172"/>
          </a:xfrm>
          <a:prstGeom prst="rect">
            <a:avLst/>
          </a:prstGeom>
        </p:spPr>
      </p:pic>
    </p:spTree>
    <p:extLst>
      <p:ext uri="{BB962C8B-B14F-4D97-AF65-F5344CB8AC3E}">
        <p14:creationId xmlns:p14="http://schemas.microsoft.com/office/powerpoint/2010/main" val="235047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0CBCD0B6-D1C9-4F45-8B9E-D67211821C6B}"/>
              </a:ext>
            </a:extLst>
          </p:cNvPr>
          <p:cNvPicPr>
            <a:picLocks noChangeAspect="1"/>
          </p:cNvPicPr>
          <p:nvPr/>
        </p:nvPicPr>
        <p:blipFill>
          <a:blip r:embed="rId2"/>
          <a:stretch>
            <a:fillRect/>
          </a:stretch>
        </p:blipFill>
        <p:spPr>
          <a:xfrm>
            <a:off x="1964021" y="294290"/>
            <a:ext cx="5215958" cy="5465379"/>
          </a:xfrm>
          <a:prstGeom prst="rect">
            <a:avLst/>
          </a:prstGeom>
        </p:spPr>
      </p:pic>
    </p:spTree>
    <p:extLst>
      <p:ext uri="{BB962C8B-B14F-4D97-AF65-F5344CB8AC3E}">
        <p14:creationId xmlns:p14="http://schemas.microsoft.com/office/powerpoint/2010/main" val="876170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82BE0-BAF6-9443-B7F7-54D51E648282}"/>
              </a:ext>
            </a:extLst>
          </p:cNvPr>
          <p:cNvPicPr>
            <a:picLocks noChangeAspect="1"/>
          </p:cNvPicPr>
          <p:nvPr/>
        </p:nvPicPr>
        <p:blipFill>
          <a:blip r:embed="rId2"/>
          <a:stretch>
            <a:fillRect/>
          </a:stretch>
        </p:blipFill>
        <p:spPr>
          <a:xfrm>
            <a:off x="2071570" y="304800"/>
            <a:ext cx="5000860" cy="5475890"/>
          </a:xfrm>
          <a:prstGeom prst="rect">
            <a:avLst/>
          </a:prstGeom>
        </p:spPr>
      </p:pic>
    </p:spTree>
    <p:extLst>
      <p:ext uri="{BB962C8B-B14F-4D97-AF65-F5344CB8AC3E}">
        <p14:creationId xmlns:p14="http://schemas.microsoft.com/office/powerpoint/2010/main" val="3108863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DFFBC77-5CC2-C14F-AE52-3A6311A2E858}"/>
              </a:ext>
            </a:extLst>
          </p:cNvPr>
          <p:cNvPicPr>
            <a:picLocks noChangeAspect="1"/>
          </p:cNvPicPr>
          <p:nvPr/>
        </p:nvPicPr>
        <p:blipFill>
          <a:blip r:embed="rId2"/>
          <a:stretch>
            <a:fillRect/>
          </a:stretch>
        </p:blipFill>
        <p:spPr>
          <a:xfrm>
            <a:off x="1986366" y="115614"/>
            <a:ext cx="5171267" cy="5718743"/>
          </a:xfrm>
          <a:prstGeom prst="rect">
            <a:avLst/>
          </a:prstGeom>
        </p:spPr>
      </p:pic>
    </p:spTree>
    <p:extLst>
      <p:ext uri="{BB962C8B-B14F-4D97-AF65-F5344CB8AC3E}">
        <p14:creationId xmlns:p14="http://schemas.microsoft.com/office/powerpoint/2010/main" val="2359039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DB390944-950C-0C49-90C2-65059DD3DABC}"/>
              </a:ext>
            </a:extLst>
          </p:cNvPr>
          <p:cNvPicPr>
            <a:picLocks noChangeAspect="1"/>
          </p:cNvPicPr>
          <p:nvPr/>
        </p:nvPicPr>
        <p:blipFill>
          <a:blip r:embed="rId2"/>
          <a:stretch>
            <a:fillRect/>
          </a:stretch>
        </p:blipFill>
        <p:spPr>
          <a:xfrm>
            <a:off x="2227984" y="168166"/>
            <a:ext cx="4688031" cy="5559972"/>
          </a:xfrm>
          <a:prstGeom prst="rect">
            <a:avLst/>
          </a:prstGeom>
        </p:spPr>
      </p:pic>
    </p:spTree>
    <p:extLst>
      <p:ext uri="{BB962C8B-B14F-4D97-AF65-F5344CB8AC3E}">
        <p14:creationId xmlns:p14="http://schemas.microsoft.com/office/powerpoint/2010/main" val="3334677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8A6D795C-11AD-154F-B0C2-F1F361238859}"/>
              </a:ext>
            </a:extLst>
          </p:cNvPr>
          <p:cNvPicPr>
            <a:picLocks noChangeAspect="1"/>
          </p:cNvPicPr>
          <p:nvPr/>
        </p:nvPicPr>
        <p:blipFill>
          <a:blip r:embed="rId2"/>
          <a:stretch>
            <a:fillRect/>
          </a:stretch>
        </p:blipFill>
        <p:spPr>
          <a:xfrm>
            <a:off x="2878840" y="294289"/>
            <a:ext cx="3386320" cy="5559972"/>
          </a:xfrm>
          <a:prstGeom prst="rect">
            <a:avLst/>
          </a:prstGeom>
        </p:spPr>
      </p:pic>
    </p:spTree>
    <p:extLst>
      <p:ext uri="{BB962C8B-B14F-4D97-AF65-F5344CB8AC3E}">
        <p14:creationId xmlns:p14="http://schemas.microsoft.com/office/powerpoint/2010/main" val="3357047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760" y="48801"/>
            <a:ext cx="8012040" cy="1016000"/>
          </a:xfrm>
        </p:spPr>
        <p:txBody>
          <a:bodyPr>
            <a:normAutofit/>
          </a:bodyPr>
          <a:lstStyle/>
          <a:p>
            <a:pPr algn="ctr"/>
            <a:r>
              <a:rPr lang="en-US" sz="4400" b="1" dirty="0">
                <a:solidFill>
                  <a:srgbClr val="FFFF00"/>
                </a:solidFill>
                <a:latin typeface="+mn-lt"/>
              </a:rPr>
              <a:t>Course Website</a:t>
            </a:r>
          </a:p>
        </p:txBody>
      </p:sp>
      <p:sp>
        <p:nvSpPr>
          <p:cNvPr id="3" name="Content Placeholder 2"/>
          <p:cNvSpPr>
            <a:spLocks noGrp="1"/>
          </p:cNvSpPr>
          <p:nvPr>
            <p:ph sz="quarter" idx="10"/>
          </p:nvPr>
        </p:nvSpPr>
        <p:spPr>
          <a:xfrm>
            <a:off x="0" y="1408134"/>
            <a:ext cx="9144000" cy="4318000"/>
          </a:xfrm>
        </p:spPr>
        <p:txBody>
          <a:bodyPr>
            <a:normAutofit/>
          </a:bodyPr>
          <a:lstStyle/>
          <a:p>
            <a:pPr marL="0" indent="0">
              <a:buNone/>
            </a:pPr>
            <a:endParaRPr lang="en-US" sz="4800" dirty="0">
              <a:solidFill>
                <a:schemeClr val="bg1"/>
              </a:solidFill>
              <a:latin typeface="+mn-lt"/>
            </a:endParaRPr>
          </a:p>
          <a:p>
            <a:pPr marL="0" indent="0" algn="ctr">
              <a:buNone/>
            </a:pPr>
            <a:r>
              <a:rPr lang="en-US" sz="4800" dirty="0">
                <a:solidFill>
                  <a:schemeClr val="bg1"/>
                </a:solidFill>
                <a:latin typeface="+mn-lt"/>
                <a:hlinkClick r:id="rId2"/>
              </a:rPr>
              <a:t>http://commlaw.allard.ubc.ca</a:t>
            </a:r>
            <a:endParaRPr lang="en-US" sz="4800" dirty="0">
              <a:solidFill>
                <a:schemeClr val="bg1"/>
              </a:solidFill>
              <a:latin typeface="+mn-lt"/>
            </a:endParaRPr>
          </a:p>
          <a:p>
            <a:pPr marL="0" indent="0" algn="ctr">
              <a:buNone/>
            </a:pPr>
            <a:endParaRPr lang="en-US" sz="4800" dirty="0">
              <a:solidFill>
                <a:schemeClr val="bg1"/>
              </a:solidFill>
              <a:latin typeface="+mn-lt"/>
            </a:endParaRPr>
          </a:p>
          <a:p>
            <a:pPr marL="0" indent="0" algn="ctr">
              <a:buNone/>
            </a:pPr>
            <a:r>
              <a:rPr lang="en-US" sz="6000" dirty="0">
                <a:solidFill>
                  <a:srgbClr val="FF0000"/>
                </a:solidFill>
                <a:latin typeface="+mn-lt"/>
              </a:rPr>
              <a:t>Any Issues</a:t>
            </a:r>
            <a:r>
              <a:rPr lang="en-US" sz="6000" dirty="0">
                <a:solidFill>
                  <a:srgbClr val="FFFF00"/>
                </a:solidFill>
                <a:latin typeface="+mn-lt"/>
              </a:rPr>
              <a:t>?</a:t>
            </a:r>
          </a:p>
          <a:p>
            <a:pPr marL="0" indent="0">
              <a:buNone/>
            </a:pPr>
            <a:endParaRPr lang="en-US" sz="4800" dirty="0">
              <a:solidFill>
                <a:schemeClr val="bg1"/>
              </a:solidFill>
              <a:latin typeface="+mn-lt"/>
            </a:endParaRPr>
          </a:p>
          <a:p>
            <a:pPr marL="0" indent="0">
              <a:buNone/>
            </a:pPr>
            <a:endParaRPr lang="en-US" sz="4800" dirty="0">
              <a:solidFill>
                <a:schemeClr val="bg1"/>
              </a:solidFill>
              <a:latin typeface="+mn-lt"/>
            </a:endParaRPr>
          </a:p>
        </p:txBody>
      </p:sp>
    </p:spTree>
    <p:extLst>
      <p:ext uri="{BB962C8B-B14F-4D97-AF65-F5344CB8AC3E}">
        <p14:creationId xmlns:p14="http://schemas.microsoft.com/office/powerpoint/2010/main" val="1142293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22FD9595-03BA-E44D-9BC6-DEA924A70407}"/>
              </a:ext>
            </a:extLst>
          </p:cNvPr>
          <p:cNvPicPr>
            <a:picLocks noChangeAspect="1"/>
          </p:cNvPicPr>
          <p:nvPr/>
        </p:nvPicPr>
        <p:blipFill>
          <a:blip r:embed="rId2"/>
          <a:stretch>
            <a:fillRect/>
          </a:stretch>
        </p:blipFill>
        <p:spPr>
          <a:xfrm>
            <a:off x="1908138" y="241738"/>
            <a:ext cx="5327723" cy="5580993"/>
          </a:xfrm>
          <a:prstGeom prst="rect">
            <a:avLst/>
          </a:prstGeom>
        </p:spPr>
      </p:pic>
    </p:spTree>
    <p:extLst>
      <p:ext uri="{BB962C8B-B14F-4D97-AF65-F5344CB8AC3E}">
        <p14:creationId xmlns:p14="http://schemas.microsoft.com/office/powerpoint/2010/main" val="3106471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C0F44E7A-04BE-E642-90F2-C082F8134784}"/>
              </a:ext>
            </a:extLst>
          </p:cNvPr>
          <p:cNvPicPr>
            <a:picLocks noChangeAspect="1"/>
          </p:cNvPicPr>
          <p:nvPr/>
        </p:nvPicPr>
        <p:blipFill>
          <a:blip r:embed="rId2"/>
          <a:stretch>
            <a:fillRect/>
          </a:stretch>
        </p:blipFill>
        <p:spPr>
          <a:xfrm>
            <a:off x="2765486" y="262758"/>
            <a:ext cx="3613027" cy="5580993"/>
          </a:xfrm>
          <a:prstGeom prst="rect">
            <a:avLst/>
          </a:prstGeom>
        </p:spPr>
      </p:pic>
    </p:spTree>
    <p:extLst>
      <p:ext uri="{BB962C8B-B14F-4D97-AF65-F5344CB8AC3E}">
        <p14:creationId xmlns:p14="http://schemas.microsoft.com/office/powerpoint/2010/main" val="1557795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EBB271B-30C0-8745-9A05-88A69643192B}"/>
              </a:ext>
            </a:extLst>
          </p:cNvPr>
          <p:cNvPicPr>
            <a:picLocks noChangeAspect="1"/>
          </p:cNvPicPr>
          <p:nvPr/>
        </p:nvPicPr>
        <p:blipFill>
          <a:blip r:embed="rId2"/>
          <a:stretch>
            <a:fillRect/>
          </a:stretch>
        </p:blipFill>
        <p:spPr>
          <a:xfrm>
            <a:off x="2535495" y="200297"/>
            <a:ext cx="4073009" cy="5660571"/>
          </a:xfrm>
          <a:prstGeom prst="rect">
            <a:avLst/>
          </a:prstGeom>
        </p:spPr>
      </p:pic>
    </p:spTree>
    <p:extLst>
      <p:ext uri="{BB962C8B-B14F-4D97-AF65-F5344CB8AC3E}">
        <p14:creationId xmlns:p14="http://schemas.microsoft.com/office/powerpoint/2010/main" val="3225225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D19660FE-BC8B-8549-9D38-7933049C1A41}"/>
              </a:ext>
            </a:extLst>
          </p:cNvPr>
          <p:cNvPicPr>
            <a:picLocks noChangeAspect="1"/>
          </p:cNvPicPr>
          <p:nvPr/>
        </p:nvPicPr>
        <p:blipFill>
          <a:blip r:embed="rId2"/>
          <a:stretch>
            <a:fillRect/>
          </a:stretch>
        </p:blipFill>
        <p:spPr>
          <a:xfrm>
            <a:off x="2112107" y="182880"/>
            <a:ext cx="4919785" cy="5660571"/>
          </a:xfrm>
          <a:prstGeom prst="rect">
            <a:avLst/>
          </a:prstGeom>
        </p:spPr>
      </p:pic>
    </p:spTree>
    <p:extLst>
      <p:ext uri="{BB962C8B-B14F-4D97-AF65-F5344CB8AC3E}">
        <p14:creationId xmlns:p14="http://schemas.microsoft.com/office/powerpoint/2010/main" val="2871376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636C0E2-46A5-D04C-B008-B63AE5CE665D}"/>
              </a:ext>
            </a:extLst>
          </p:cNvPr>
          <p:cNvPicPr>
            <a:picLocks noChangeAspect="1"/>
          </p:cNvPicPr>
          <p:nvPr/>
        </p:nvPicPr>
        <p:blipFill>
          <a:blip r:embed="rId2"/>
          <a:stretch>
            <a:fillRect/>
          </a:stretch>
        </p:blipFill>
        <p:spPr>
          <a:xfrm>
            <a:off x="2633195" y="73572"/>
            <a:ext cx="3877610" cy="5822731"/>
          </a:xfrm>
          <a:prstGeom prst="rect">
            <a:avLst/>
          </a:prstGeom>
        </p:spPr>
      </p:pic>
    </p:spTree>
    <p:extLst>
      <p:ext uri="{BB962C8B-B14F-4D97-AF65-F5344CB8AC3E}">
        <p14:creationId xmlns:p14="http://schemas.microsoft.com/office/powerpoint/2010/main" val="2225795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C75FD044-0ABC-2747-916C-C501D750E030}"/>
              </a:ext>
            </a:extLst>
          </p:cNvPr>
          <p:cNvPicPr>
            <a:picLocks noChangeAspect="1"/>
          </p:cNvPicPr>
          <p:nvPr/>
        </p:nvPicPr>
        <p:blipFill>
          <a:blip r:embed="rId2"/>
          <a:stretch>
            <a:fillRect/>
          </a:stretch>
        </p:blipFill>
        <p:spPr>
          <a:xfrm>
            <a:off x="2474509" y="273268"/>
            <a:ext cx="4194981" cy="5402317"/>
          </a:xfrm>
          <a:prstGeom prst="rect">
            <a:avLst/>
          </a:prstGeom>
        </p:spPr>
      </p:pic>
    </p:spTree>
    <p:extLst>
      <p:ext uri="{BB962C8B-B14F-4D97-AF65-F5344CB8AC3E}">
        <p14:creationId xmlns:p14="http://schemas.microsoft.com/office/powerpoint/2010/main" val="2025564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6A7ADE5C-737C-F149-A6C3-AD58813221DC}"/>
              </a:ext>
            </a:extLst>
          </p:cNvPr>
          <p:cNvPicPr>
            <a:picLocks noChangeAspect="1"/>
          </p:cNvPicPr>
          <p:nvPr/>
        </p:nvPicPr>
        <p:blipFill>
          <a:blip r:embed="rId2"/>
          <a:stretch>
            <a:fillRect/>
          </a:stretch>
        </p:blipFill>
        <p:spPr>
          <a:xfrm>
            <a:off x="2713590" y="168165"/>
            <a:ext cx="3716820" cy="5623034"/>
          </a:xfrm>
          <a:prstGeom prst="rect">
            <a:avLst/>
          </a:prstGeom>
        </p:spPr>
      </p:pic>
    </p:spTree>
    <p:extLst>
      <p:ext uri="{BB962C8B-B14F-4D97-AF65-F5344CB8AC3E}">
        <p14:creationId xmlns:p14="http://schemas.microsoft.com/office/powerpoint/2010/main" val="364319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6EA1AC58-40BA-DC4E-8DA9-0B992F06831C}"/>
              </a:ext>
            </a:extLst>
          </p:cNvPr>
          <p:cNvPicPr>
            <a:picLocks noChangeAspect="1"/>
          </p:cNvPicPr>
          <p:nvPr/>
        </p:nvPicPr>
        <p:blipFill>
          <a:blip r:embed="rId2"/>
          <a:stretch>
            <a:fillRect/>
          </a:stretch>
        </p:blipFill>
        <p:spPr>
          <a:xfrm>
            <a:off x="2997921" y="1510862"/>
            <a:ext cx="3148157" cy="4406463"/>
          </a:xfrm>
          <a:prstGeom prst="rect">
            <a:avLst/>
          </a:prstGeom>
        </p:spPr>
      </p:pic>
      <p:sp>
        <p:nvSpPr>
          <p:cNvPr id="4" name="TextBox 3">
            <a:extLst>
              <a:ext uri="{FF2B5EF4-FFF2-40B4-BE49-F238E27FC236}">
                <a16:creationId xmlns:a16="http://schemas.microsoft.com/office/drawing/2014/main" id="{528B5B5B-463E-8647-9554-176CDF46C3E7}"/>
              </a:ext>
            </a:extLst>
          </p:cNvPr>
          <p:cNvSpPr txBox="1"/>
          <p:nvPr/>
        </p:nvSpPr>
        <p:spPr>
          <a:xfrm>
            <a:off x="491747" y="155892"/>
            <a:ext cx="8160504" cy="1323439"/>
          </a:xfrm>
          <a:prstGeom prst="rect">
            <a:avLst/>
          </a:prstGeom>
          <a:noFill/>
        </p:spPr>
        <p:txBody>
          <a:bodyPr wrap="none" rtlCol="0">
            <a:spAutoFit/>
          </a:bodyPr>
          <a:lstStyle/>
          <a:p>
            <a:r>
              <a:rPr lang="en-US" sz="4000" dirty="0">
                <a:solidFill>
                  <a:schemeClr val="bg1"/>
                </a:solidFill>
              </a:rPr>
              <a:t>What are Apple’s Lawyers saying</a:t>
            </a:r>
            <a:r>
              <a:rPr lang="en-US" sz="4000" dirty="0">
                <a:solidFill>
                  <a:srgbClr val="FF0000"/>
                </a:solidFill>
              </a:rPr>
              <a:t>?</a:t>
            </a:r>
          </a:p>
          <a:p>
            <a:r>
              <a:rPr lang="en-US" sz="4000" dirty="0">
                <a:solidFill>
                  <a:schemeClr val="bg1"/>
                </a:solidFill>
              </a:rPr>
              <a:t>What are Apple’s Directors saying</a:t>
            </a:r>
            <a:r>
              <a:rPr lang="en-US" sz="4000" dirty="0">
                <a:solidFill>
                  <a:srgbClr val="FF0000"/>
                </a:solidFill>
              </a:rPr>
              <a:t>?</a:t>
            </a:r>
          </a:p>
        </p:txBody>
      </p:sp>
    </p:spTree>
    <p:extLst>
      <p:ext uri="{BB962C8B-B14F-4D97-AF65-F5344CB8AC3E}">
        <p14:creationId xmlns:p14="http://schemas.microsoft.com/office/powerpoint/2010/main" val="2076872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23DB33D6-C56D-2847-A889-42E6FD40C8AA}"/>
              </a:ext>
            </a:extLst>
          </p:cNvPr>
          <p:cNvPicPr>
            <a:picLocks noChangeAspect="1"/>
          </p:cNvPicPr>
          <p:nvPr/>
        </p:nvPicPr>
        <p:blipFill>
          <a:blip r:embed="rId2"/>
          <a:stretch>
            <a:fillRect/>
          </a:stretch>
        </p:blipFill>
        <p:spPr>
          <a:xfrm>
            <a:off x="1576250" y="126124"/>
            <a:ext cx="5991500" cy="5728138"/>
          </a:xfrm>
          <a:prstGeom prst="rect">
            <a:avLst/>
          </a:prstGeom>
        </p:spPr>
      </p:pic>
    </p:spTree>
    <p:extLst>
      <p:ext uri="{BB962C8B-B14F-4D97-AF65-F5344CB8AC3E}">
        <p14:creationId xmlns:p14="http://schemas.microsoft.com/office/powerpoint/2010/main" val="32921411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9D3F1-5518-3240-A57B-E7ECAAE608FF}"/>
              </a:ext>
            </a:extLst>
          </p:cNvPr>
          <p:cNvPicPr>
            <a:picLocks noChangeAspect="1"/>
          </p:cNvPicPr>
          <p:nvPr/>
        </p:nvPicPr>
        <p:blipFill>
          <a:blip r:embed="rId2"/>
          <a:stretch>
            <a:fillRect/>
          </a:stretch>
        </p:blipFill>
        <p:spPr>
          <a:xfrm>
            <a:off x="2329328" y="84083"/>
            <a:ext cx="4485344" cy="5696607"/>
          </a:xfrm>
          <a:prstGeom prst="rect">
            <a:avLst/>
          </a:prstGeom>
        </p:spPr>
      </p:pic>
    </p:spTree>
    <p:extLst>
      <p:ext uri="{BB962C8B-B14F-4D97-AF65-F5344CB8AC3E}">
        <p14:creationId xmlns:p14="http://schemas.microsoft.com/office/powerpoint/2010/main" val="167044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2476FA-8CA5-AC49-B0B2-6BEF0AF4957A}"/>
              </a:ext>
            </a:extLst>
          </p:cNvPr>
          <p:cNvSpPr>
            <a:spLocks noGrp="1"/>
          </p:cNvSpPr>
          <p:nvPr>
            <p:ph sz="quarter" idx="10"/>
          </p:nvPr>
        </p:nvSpPr>
        <p:spPr>
          <a:xfrm>
            <a:off x="457200" y="1219200"/>
            <a:ext cx="8229600" cy="4506934"/>
          </a:xfrm>
        </p:spPr>
        <p:txBody>
          <a:bodyPr>
            <a:normAutofit/>
          </a:bodyPr>
          <a:lstStyle/>
          <a:p>
            <a:pPr marL="0" indent="0" algn="ctr">
              <a:lnSpc>
                <a:spcPct val="100000"/>
              </a:lnSpc>
              <a:buNone/>
            </a:pPr>
            <a:r>
              <a:rPr lang="en-US" sz="7200" dirty="0">
                <a:solidFill>
                  <a:schemeClr val="bg1"/>
                </a:solidFill>
                <a:latin typeface="Apple Chancery" panose="03020702040506060504" pitchFamily="66" charset="-79"/>
                <a:cs typeface="Apple Chancery" panose="03020702040506060504" pitchFamily="66" charset="-79"/>
              </a:rPr>
              <a:t>Thank you for </a:t>
            </a:r>
          </a:p>
          <a:p>
            <a:pPr marL="0" indent="0" algn="ctr">
              <a:lnSpc>
                <a:spcPct val="100000"/>
              </a:lnSpc>
              <a:buNone/>
            </a:pPr>
            <a:r>
              <a:rPr lang="en-US" sz="7200" dirty="0">
                <a:solidFill>
                  <a:schemeClr val="bg1"/>
                </a:solidFill>
                <a:latin typeface="Apple Chancery" panose="03020702040506060504" pitchFamily="66" charset="-79"/>
                <a:cs typeface="Apple Chancery" panose="03020702040506060504" pitchFamily="66" charset="-79"/>
              </a:rPr>
              <a:t>your bios</a:t>
            </a:r>
            <a:r>
              <a:rPr lang="en-US" sz="7200" dirty="0">
                <a:solidFill>
                  <a:srgbClr val="FFFF00"/>
                </a:solidFill>
                <a:latin typeface="Apple Chancery" panose="03020702040506060504" pitchFamily="66" charset="-79"/>
                <a:cs typeface="Apple Chancery" panose="03020702040506060504" pitchFamily="66" charset="-79"/>
              </a:rPr>
              <a:t>.</a:t>
            </a:r>
            <a:r>
              <a:rPr lang="en-US" sz="7200" dirty="0">
                <a:solidFill>
                  <a:schemeClr val="bg1"/>
                </a:solidFill>
                <a:latin typeface="Apple Chancery" panose="03020702040506060504" pitchFamily="66" charset="-79"/>
                <a:cs typeface="Apple Chancery" panose="03020702040506060504" pitchFamily="66" charset="-79"/>
              </a:rPr>
              <a:t> </a:t>
            </a:r>
          </a:p>
          <a:p>
            <a:pPr marL="0" indent="0" algn="ctr">
              <a:lnSpc>
                <a:spcPct val="100000"/>
              </a:lnSpc>
              <a:buNone/>
            </a:pPr>
            <a:r>
              <a:rPr lang="en-US" sz="7200" dirty="0">
                <a:solidFill>
                  <a:srgbClr val="FFFF00"/>
                </a:solidFill>
                <a:latin typeface="Apple Chancery" panose="03020702040506060504" pitchFamily="66" charset="-79"/>
                <a:cs typeface="Apple Chancery" panose="03020702040506060504" pitchFamily="66" charset="-79"/>
              </a:rPr>
              <a:t>Much appreciated</a:t>
            </a:r>
            <a:r>
              <a:rPr lang="en-US" sz="7200" dirty="0">
                <a:solidFill>
                  <a:schemeClr val="bg1"/>
                </a:solidFill>
                <a:latin typeface="Apple Chancery" panose="03020702040506060504" pitchFamily="66" charset="-79"/>
                <a:cs typeface="Apple Chancery" panose="03020702040506060504" pitchFamily="66" charset="-79"/>
              </a:rPr>
              <a:t>.</a:t>
            </a:r>
          </a:p>
        </p:txBody>
      </p:sp>
    </p:spTree>
    <p:extLst>
      <p:ext uri="{BB962C8B-B14F-4D97-AF65-F5344CB8AC3E}">
        <p14:creationId xmlns:p14="http://schemas.microsoft.com/office/powerpoint/2010/main" val="2423092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894637E3-4565-8442-9048-8E332F504E90}"/>
              </a:ext>
            </a:extLst>
          </p:cNvPr>
          <p:cNvPicPr>
            <a:picLocks noChangeAspect="1"/>
          </p:cNvPicPr>
          <p:nvPr/>
        </p:nvPicPr>
        <p:blipFill>
          <a:blip r:embed="rId2"/>
          <a:stretch>
            <a:fillRect/>
          </a:stretch>
        </p:blipFill>
        <p:spPr>
          <a:xfrm>
            <a:off x="1633441" y="168165"/>
            <a:ext cx="5877118" cy="5559972"/>
          </a:xfrm>
          <a:prstGeom prst="rect">
            <a:avLst/>
          </a:prstGeom>
        </p:spPr>
      </p:pic>
    </p:spTree>
    <p:extLst>
      <p:ext uri="{BB962C8B-B14F-4D97-AF65-F5344CB8AC3E}">
        <p14:creationId xmlns:p14="http://schemas.microsoft.com/office/powerpoint/2010/main" val="910620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48964"/>
            <a:ext cx="8548661" cy="3977169"/>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2979910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236429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262" y="0"/>
            <a:ext cx="8235537" cy="1550576"/>
          </a:xfrm>
        </p:spPr>
        <p:txBody>
          <a:bodyPr>
            <a:noAutofit/>
          </a:bodyPr>
          <a:lstStyle/>
          <a:p>
            <a:pPr algn="ctr"/>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013658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468"/>
            <a:ext cx="9144000" cy="2361725"/>
          </a:xfrm>
        </p:spPr>
        <p:txBody>
          <a:bodyPr>
            <a:noAutofit/>
          </a:bodyPr>
          <a:lstStyle/>
          <a:p>
            <a:pPr marL="0" indent="0" algn="ctr"/>
            <a:br>
              <a:rPr lang="en-CA" sz="4400" i="1" dirty="0">
                <a:solidFill>
                  <a:srgbClr val="FF0000"/>
                </a:solidFill>
              </a:rPr>
            </a:br>
            <a:br>
              <a:rPr lang="en-CA" sz="4400" i="1" dirty="0">
                <a:solidFill>
                  <a:srgbClr val="FF0000"/>
                </a:solidFill>
              </a:rPr>
            </a:br>
            <a:r>
              <a:rPr lang="en-CA" sz="4400" b="1" i="1" dirty="0">
                <a:solidFill>
                  <a:srgbClr val="FFFF00"/>
                </a:solidFill>
              </a:rPr>
              <a:t>REVIEW</a:t>
            </a:r>
            <a:r>
              <a:rPr lang="en-CA" sz="4400" b="1" i="1" dirty="0">
                <a:solidFill>
                  <a:srgbClr val="00B0F0"/>
                </a:solidFill>
              </a:rPr>
              <a:t>: </a:t>
            </a:r>
            <a:r>
              <a:rPr lang="en-CA" sz="4400" b="1" i="1" dirty="0">
                <a:solidFill>
                  <a:srgbClr val="FF0000"/>
                </a:solidFill>
              </a:rPr>
              <a:t>“</a:t>
            </a:r>
            <a:r>
              <a:rPr lang="en-CA" sz="4400" b="1" i="1" dirty="0">
                <a:solidFill>
                  <a:schemeClr val="bg1"/>
                </a:solidFill>
              </a:rPr>
              <a:t>Mapping </a:t>
            </a:r>
            <a:r>
              <a:rPr lang="en-CA" sz="4400" b="1" i="1" dirty="0">
                <a:solidFill>
                  <a:srgbClr val="FF0000"/>
                </a:solidFill>
              </a:rPr>
              <a:t>Ca</a:t>
            </a:r>
            <a:r>
              <a:rPr lang="en-CA" sz="4400" b="1" i="1" dirty="0">
                <a:solidFill>
                  <a:schemeClr val="bg1"/>
                </a:solidFill>
              </a:rPr>
              <a:t>nad</a:t>
            </a:r>
            <a:r>
              <a:rPr lang="en-CA" sz="4400" b="1" i="1" dirty="0">
                <a:solidFill>
                  <a:srgbClr val="FF0000"/>
                </a:solidFill>
              </a:rPr>
              <a:t>ian</a:t>
            </a:r>
            <a:r>
              <a:rPr lang="en-CA" sz="4400" b="1" i="1" dirty="0">
                <a:solidFill>
                  <a:schemeClr val="bg1"/>
                </a:solidFill>
              </a:rPr>
              <a:t> </a:t>
            </a:r>
            <a:br>
              <a:rPr lang="en-CA" sz="4400" b="1" i="1" dirty="0">
                <a:solidFill>
                  <a:schemeClr val="bg1"/>
                </a:solidFill>
              </a:rPr>
            </a:br>
            <a:r>
              <a:rPr lang="en-CA" sz="4400" b="1" i="1" dirty="0">
                <a:solidFill>
                  <a:schemeClr val="bg1"/>
                </a:solidFill>
              </a:rPr>
              <a:t>Communications Law</a:t>
            </a:r>
            <a:r>
              <a:rPr lang="en-CA" sz="4400" b="1" i="1" dirty="0">
                <a:solidFill>
                  <a:srgbClr val="FF0000"/>
                </a:solidFill>
              </a:rPr>
              <a:t>:</a:t>
            </a:r>
            <a:r>
              <a:rPr lang="en-CA" sz="4400" b="1" i="1" dirty="0">
                <a:solidFill>
                  <a:schemeClr val="bg1"/>
                </a:solidFill>
              </a:rPr>
              <a:t> </a:t>
            </a:r>
            <a:r>
              <a:rPr lang="en-CA" sz="4400" b="1" i="1" dirty="0">
                <a:solidFill>
                  <a:srgbClr val="FFFF00"/>
                </a:solidFill>
              </a:rPr>
              <a:t>Core Binaries</a:t>
            </a:r>
            <a:r>
              <a:rPr lang="en-CA" sz="4400" b="1" i="1" dirty="0">
                <a:solidFill>
                  <a:srgbClr val="FF0000"/>
                </a:solidFill>
              </a:rPr>
              <a:t>”</a:t>
            </a:r>
            <a:br>
              <a:rPr lang="en-US" sz="7200" dirty="0">
                <a:solidFill>
                  <a:srgbClr val="FF0000"/>
                </a:solidFill>
              </a:rPr>
            </a:br>
            <a:endPar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endParaRPr>
          </a:p>
        </p:txBody>
      </p:sp>
      <p:pic>
        <p:nvPicPr>
          <p:cNvPr id="6" name="Picture 5">
            <a:extLst>
              <a:ext uri="{FF2B5EF4-FFF2-40B4-BE49-F238E27FC236}">
                <a16:creationId xmlns:a16="http://schemas.microsoft.com/office/drawing/2014/main" id="{909424FF-7359-7145-9F88-594A099E4EFE}"/>
              </a:ext>
            </a:extLst>
          </p:cNvPr>
          <p:cNvPicPr>
            <a:picLocks noChangeAspect="1"/>
          </p:cNvPicPr>
          <p:nvPr/>
        </p:nvPicPr>
        <p:blipFill>
          <a:blip r:embed="rId2"/>
          <a:stretch>
            <a:fillRect/>
          </a:stretch>
        </p:blipFill>
        <p:spPr>
          <a:xfrm>
            <a:off x="2188731" y="2992581"/>
            <a:ext cx="4766538" cy="2716926"/>
          </a:xfrm>
          <a:prstGeom prst="rect">
            <a:avLst/>
          </a:prstGeom>
        </p:spPr>
      </p:pic>
    </p:spTree>
    <p:extLst>
      <p:ext uri="{BB962C8B-B14F-4D97-AF65-F5344CB8AC3E}">
        <p14:creationId xmlns:p14="http://schemas.microsoft.com/office/powerpoint/2010/main" val="36880418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39BA4-1D38-1649-A37A-0EC197A103AA}"/>
              </a:ext>
            </a:extLst>
          </p:cNvPr>
          <p:cNvSpPr>
            <a:spLocks noGrp="1"/>
          </p:cNvSpPr>
          <p:nvPr>
            <p:ph type="title"/>
          </p:nvPr>
        </p:nvSpPr>
        <p:spPr>
          <a:xfrm>
            <a:off x="457200" y="0"/>
            <a:ext cx="8229600" cy="1546167"/>
          </a:xfrm>
        </p:spPr>
        <p:txBody>
          <a:bodyPr>
            <a:normAutofit/>
          </a:bodyPr>
          <a:lstStyle/>
          <a:p>
            <a:pPr algn="ctr"/>
            <a:r>
              <a:rPr lang="en-US" sz="5400" dirty="0">
                <a:solidFill>
                  <a:schemeClr val="bg1"/>
                </a:solidFill>
                <a:latin typeface="Apple Chancery" panose="03020702040506060504" pitchFamily="66" charset="-79"/>
                <a:cs typeface="Apple Chancery" panose="03020702040506060504" pitchFamily="66" charset="-79"/>
              </a:rPr>
              <a:t>Introduction to the</a:t>
            </a:r>
          </a:p>
        </p:txBody>
      </p:sp>
      <p:sp>
        <p:nvSpPr>
          <p:cNvPr id="3" name="Content Placeholder 2">
            <a:extLst>
              <a:ext uri="{FF2B5EF4-FFF2-40B4-BE49-F238E27FC236}">
                <a16:creationId xmlns:a16="http://schemas.microsoft.com/office/drawing/2014/main" id="{7AEB2874-C6A7-404B-8BE7-4A97B8D65FDC}"/>
              </a:ext>
            </a:extLst>
          </p:cNvPr>
          <p:cNvSpPr>
            <a:spLocks noGrp="1"/>
          </p:cNvSpPr>
          <p:nvPr>
            <p:ph sz="quarter" idx="10"/>
          </p:nvPr>
        </p:nvSpPr>
        <p:spPr>
          <a:xfrm>
            <a:off x="457200" y="1845424"/>
            <a:ext cx="8229600" cy="3880709"/>
          </a:xfrm>
        </p:spPr>
        <p:txBody>
          <a:bodyPr>
            <a:normAutofit lnSpcReduction="10000"/>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Core</a:t>
            </a:r>
          </a:p>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Binaries</a:t>
            </a:r>
            <a:endParaRPr lang="en-US" sz="14500" dirty="0"/>
          </a:p>
          <a:p>
            <a:endParaRPr lang="en-US" dirty="0"/>
          </a:p>
        </p:txBody>
      </p:sp>
    </p:spTree>
    <p:extLst>
      <p:ext uri="{BB962C8B-B14F-4D97-AF65-F5344CB8AC3E}">
        <p14:creationId xmlns:p14="http://schemas.microsoft.com/office/powerpoint/2010/main" val="19973372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878773"/>
            <a:ext cx="8597129" cy="4977005"/>
          </a:xfrm>
        </p:spPr>
        <p:txBody>
          <a:bodyPr/>
          <a:lstStyle/>
          <a:p>
            <a:pPr marL="0" indent="0" algn="ctr">
              <a:buNone/>
            </a:pPr>
            <a:r>
              <a:rPr lang="en-US" sz="7200" b="1" dirty="0">
                <a:solidFill>
                  <a:srgbClr val="FFFF00"/>
                </a:solidFill>
                <a:latin typeface="+mn-lt"/>
                <a:cs typeface="American Typewriter"/>
              </a:rPr>
              <a:t>Cultural</a:t>
            </a:r>
            <a:r>
              <a:rPr lang="en-US" sz="7200" b="1" dirty="0">
                <a:solidFill>
                  <a:srgbClr val="FF0000"/>
                </a:solidFill>
                <a:latin typeface="+mn-lt"/>
                <a:cs typeface="American Typewriter"/>
              </a:rPr>
              <a:t>/</a:t>
            </a:r>
            <a:r>
              <a:rPr lang="en-US" sz="7200" b="1" dirty="0">
                <a:solidFill>
                  <a:srgbClr val="CCFFCC"/>
                </a:solidFill>
                <a:latin typeface="+mn-lt"/>
                <a:cs typeface="American Typewriter"/>
              </a:rPr>
              <a:t>Industrial</a:t>
            </a:r>
            <a:r>
              <a:rPr lang="en-US" sz="9600" b="1" dirty="0">
                <a:solidFill>
                  <a:srgbClr val="FFFF00"/>
                </a:solidFill>
                <a:latin typeface="+mn-lt"/>
                <a:cs typeface="American Typewriter"/>
              </a:rPr>
              <a:t> </a:t>
            </a:r>
            <a:endParaRPr lang="en-CA" sz="9600" b="1" dirty="0">
              <a:solidFill>
                <a:srgbClr val="FFFF00"/>
              </a:solidFill>
              <a:latin typeface="+mn-lt"/>
              <a:cs typeface="American Typewriter"/>
            </a:endParaRPr>
          </a:p>
          <a:p>
            <a:pPr marL="400050" lvl="1" indent="0">
              <a:buNone/>
            </a:pPr>
            <a:r>
              <a:rPr lang="en-US" sz="5400" dirty="0">
                <a:solidFill>
                  <a:schemeClr val="bg1"/>
                </a:solidFill>
                <a:latin typeface="American Typewriter"/>
                <a:cs typeface="American Typewriter"/>
              </a:rPr>
              <a:t>a. Domestic Ownership</a:t>
            </a:r>
            <a:endParaRPr lang="en-CA" sz="5400" dirty="0">
              <a:solidFill>
                <a:schemeClr val="bg1"/>
              </a:solidFill>
              <a:latin typeface="American Typewriter"/>
              <a:cs typeface="American Typewriter"/>
            </a:endParaRPr>
          </a:p>
          <a:p>
            <a:pPr marL="400050" lvl="1" indent="0">
              <a:buNone/>
            </a:pPr>
            <a:r>
              <a:rPr lang="en-US" sz="5400" dirty="0">
                <a:solidFill>
                  <a:schemeClr val="bg1"/>
                </a:solidFill>
                <a:latin typeface="American Typewriter"/>
                <a:cs typeface="American Typewriter"/>
              </a:rPr>
              <a:t>b. CBC</a:t>
            </a:r>
            <a:endParaRPr lang="en-CA" sz="5400" dirty="0">
              <a:solidFill>
                <a:schemeClr val="bg1"/>
              </a:solidFill>
              <a:latin typeface="American Typewriter"/>
              <a:cs typeface="American Typewriter"/>
            </a:endParaRPr>
          </a:p>
          <a:p>
            <a:pPr marL="0" indent="0">
              <a:buNone/>
            </a:pPr>
            <a:endParaRPr lang="en-US" dirty="0"/>
          </a:p>
        </p:txBody>
      </p:sp>
      <p:pic>
        <p:nvPicPr>
          <p:cNvPr id="4" name="Picture 3" descr="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059" y="4139765"/>
            <a:ext cx="1716014" cy="1716014"/>
          </a:xfrm>
          <a:prstGeom prst="rect">
            <a:avLst/>
          </a:prstGeom>
        </p:spPr>
      </p:pic>
    </p:spTree>
    <p:extLst>
      <p:ext uri="{BB962C8B-B14F-4D97-AF65-F5344CB8AC3E}">
        <p14:creationId xmlns:p14="http://schemas.microsoft.com/office/powerpoint/2010/main" val="36624417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47155"/>
            <a:ext cx="8229600" cy="4766793"/>
          </a:xfrm>
        </p:spPr>
        <p:txBody>
          <a:bodyPr>
            <a:normAutofit/>
          </a:bodyPr>
          <a:lstStyle/>
          <a:p>
            <a:pPr marL="0" indent="0" algn="ctr">
              <a:buNone/>
            </a:pPr>
            <a:r>
              <a:rPr lang="en-US" sz="7200" b="1" dirty="0">
                <a:solidFill>
                  <a:srgbClr val="FFFF00"/>
                </a:solidFill>
              </a:rPr>
              <a:t>Content</a:t>
            </a:r>
            <a:r>
              <a:rPr lang="en-US" sz="7200" b="1" dirty="0">
                <a:solidFill>
                  <a:srgbClr val="FF0000"/>
                </a:solidFill>
              </a:rPr>
              <a:t>/</a:t>
            </a:r>
            <a:r>
              <a:rPr lang="en-US" sz="7200" b="1" dirty="0">
                <a:solidFill>
                  <a:srgbClr val="CCFFCC"/>
                </a:solidFill>
              </a:rPr>
              <a:t>Carriage</a:t>
            </a:r>
          </a:p>
          <a:p>
            <a:pPr marL="0" indent="0" algn="ctr">
              <a:buNone/>
            </a:pPr>
            <a:r>
              <a:rPr lang="en-US" sz="9600" dirty="0">
                <a:solidFill>
                  <a:srgbClr val="FF0000"/>
                </a:solidFill>
                <a:sym typeface="Wingdings"/>
              </a:rPr>
              <a:t></a:t>
            </a:r>
          </a:p>
          <a:p>
            <a:pPr marL="0" indent="0" algn="ctr">
              <a:buNone/>
            </a:pPr>
            <a:r>
              <a:rPr lang="en-US" sz="6000" dirty="0">
                <a:solidFill>
                  <a:schemeClr val="bg1"/>
                </a:solidFill>
                <a:latin typeface="American Typewriter"/>
                <a:cs typeface="American Typewriter"/>
                <a:sym typeface="Wingdings"/>
              </a:rPr>
              <a:t>Vertical Integration</a:t>
            </a:r>
            <a:endParaRPr lang="en-US" sz="6000" dirty="0">
              <a:solidFill>
                <a:schemeClr val="bg1"/>
              </a:solidFill>
              <a:latin typeface="American Typewriter"/>
              <a:cs typeface="American Typewriter"/>
            </a:endParaRPr>
          </a:p>
        </p:txBody>
      </p:sp>
    </p:spTree>
    <p:extLst>
      <p:ext uri="{BB962C8B-B14F-4D97-AF65-F5344CB8AC3E}">
        <p14:creationId xmlns:p14="http://schemas.microsoft.com/office/powerpoint/2010/main" val="373916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70016"/>
            <a:ext cx="8229600" cy="5334238"/>
          </a:xfrm>
        </p:spPr>
        <p:txBody>
          <a:bodyPr>
            <a:normAutofit/>
          </a:bodyPr>
          <a:lstStyle/>
          <a:p>
            <a:pPr marL="0" indent="0" algn="ctr">
              <a:buNone/>
            </a:pPr>
            <a:r>
              <a:rPr lang="en-US" sz="8000" b="1" dirty="0">
                <a:solidFill>
                  <a:srgbClr val="FFFF00"/>
                </a:solidFill>
              </a:rPr>
              <a:t>Regulation</a:t>
            </a:r>
            <a:r>
              <a:rPr lang="en-US" sz="8000" b="1" dirty="0">
                <a:solidFill>
                  <a:srgbClr val="FF0000"/>
                </a:solidFill>
              </a:rPr>
              <a:t>/</a:t>
            </a:r>
            <a:r>
              <a:rPr lang="en-US" sz="8000" b="1" dirty="0">
                <a:solidFill>
                  <a:srgbClr val="CCFFCC"/>
                </a:solidFill>
              </a:rPr>
              <a:t>Free Market</a:t>
            </a:r>
          </a:p>
          <a:p>
            <a:pPr marL="1714500" lvl="2" indent="-914400">
              <a:buAutoNum type="alphaLcPeriod"/>
            </a:pPr>
            <a:r>
              <a:rPr lang="en-US" sz="5400" dirty="0">
                <a:solidFill>
                  <a:schemeClr val="bg1"/>
                </a:solidFill>
                <a:latin typeface="American Typewriter"/>
                <a:cs typeface="American Typewriter"/>
              </a:rPr>
              <a:t>Cellular</a:t>
            </a:r>
          </a:p>
          <a:p>
            <a:pPr marL="1714500" lvl="2" indent="-914400">
              <a:buAutoNum type="alphaLcPeriod"/>
            </a:pPr>
            <a:r>
              <a:rPr lang="en-US" sz="5400" dirty="0">
                <a:solidFill>
                  <a:schemeClr val="bg1"/>
                </a:solidFill>
                <a:latin typeface="American Typewriter"/>
                <a:cs typeface="American Typewriter"/>
              </a:rPr>
              <a:t> </a:t>
            </a:r>
          </a:p>
        </p:txBody>
      </p:sp>
      <p:pic>
        <p:nvPicPr>
          <p:cNvPr id="5" name="Picture 4" descr="Netflix_2015_logo.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838" y="3580413"/>
            <a:ext cx="3175000" cy="863600"/>
          </a:xfrm>
          <a:prstGeom prst="rect">
            <a:avLst/>
          </a:prstGeom>
        </p:spPr>
      </p:pic>
    </p:spTree>
    <p:extLst>
      <p:ext uri="{BB962C8B-B14F-4D97-AF65-F5344CB8AC3E}">
        <p14:creationId xmlns:p14="http://schemas.microsoft.com/office/powerpoint/2010/main" val="33672452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16EE9-C658-F64E-B2DA-5DC60AF8A2F4}"/>
              </a:ext>
            </a:extLst>
          </p:cNvPr>
          <p:cNvSpPr>
            <a:spLocks noGrp="1"/>
          </p:cNvSpPr>
          <p:nvPr>
            <p:ph type="title"/>
          </p:nvPr>
        </p:nvSpPr>
        <p:spPr>
          <a:xfrm>
            <a:off x="1961804" y="253388"/>
            <a:ext cx="6724996" cy="1476260"/>
          </a:xfrm>
        </p:spPr>
        <p:txBody>
          <a:bodyPr>
            <a:noAutofit/>
          </a:bodyPr>
          <a:lstStyle/>
          <a:p>
            <a:r>
              <a:rPr lang="en-US" sz="7200" i="1" dirty="0">
                <a:solidFill>
                  <a:schemeClr val="bg1"/>
                </a:solidFill>
              </a:rPr>
              <a:t>$ is…</a:t>
            </a:r>
          </a:p>
        </p:txBody>
      </p:sp>
      <p:sp>
        <p:nvSpPr>
          <p:cNvPr id="3" name="Content Placeholder 2">
            <a:extLst>
              <a:ext uri="{FF2B5EF4-FFF2-40B4-BE49-F238E27FC236}">
                <a16:creationId xmlns:a16="http://schemas.microsoft.com/office/drawing/2014/main" id="{1A4265A9-2BCC-5845-BD7B-EA0F893BB8E8}"/>
              </a:ext>
            </a:extLst>
          </p:cNvPr>
          <p:cNvSpPr>
            <a:spLocks noGrp="1"/>
          </p:cNvSpPr>
          <p:nvPr>
            <p:ph sz="quarter" idx="10"/>
          </p:nvPr>
        </p:nvSpPr>
        <p:spPr>
          <a:xfrm>
            <a:off x="1220118" y="2372030"/>
            <a:ext cx="6703764" cy="3332069"/>
          </a:xfrm>
        </p:spPr>
        <p:txBody>
          <a:bodyPr/>
          <a:lstStyle/>
          <a:p>
            <a:pPr marL="0" indent="0" algn="ctr">
              <a:buNone/>
            </a:pPr>
            <a:r>
              <a:rPr lang="en-CA" sz="8000" b="1" dirty="0">
                <a:solidFill>
                  <a:srgbClr val="FFFF00"/>
                </a:solidFill>
              </a:rPr>
              <a:t>Advertising</a:t>
            </a:r>
            <a:r>
              <a:rPr lang="en-CA" sz="8000" b="1" dirty="0">
                <a:solidFill>
                  <a:srgbClr val="FF0000"/>
                </a:solidFill>
              </a:rPr>
              <a:t>/</a:t>
            </a:r>
          </a:p>
          <a:p>
            <a:pPr marL="0" indent="0" algn="ctr">
              <a:buNone/>
            </a:pPr>
            <a:r>
              <a:rPr lang="en-CA" sz="8000" b="1" dirty="0">
                <a:solidFill>
                  <a:schemeClr val="accent3"/>
                </a:solidFill>
              </a:rPr>
              <a:t>Subscription</a:t>
            </a:r>
          </a:p>
          <a:p>
            <a:pPr marL="0" indent="0">
              <a:buNone/>
            </a:pPr>
            <a:endParaRPr lang="en-US" dirty="0"/>
          </a:p>
        </p:txBody>
      </p:sp>
    </p:spTree>
    <p:extLst>
      <p:ext uri="{BB962C8B-B14F-4D97-AF65-F5344CB8AC3E}">
        <p14:creationId xmlns:p14="http://schemas.microsoft.com/office/powerpoint/2010/main" val="2723400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760" y="48801"/>
            <a:ext cx="8012040" cy="1016000"/>
          </a:xfrm>
        </p:spPr>
        <p:txBody>
          <a:bodyPr>
            <a:normAutofit/>
          </a:bodyPr>
          <a:lstStyle/>
          <a:p>
            <a:pPr algn="ctr"/>
            <a:r>
              <a:rPr lang="en-US" sz="4400" b="1" dirty="0">
                <a:solidFill>
                  <a:srgbClr val="FFFF00"/>
                </a:solidFill>
                <a:latin typeface="+mn-lt"/>
              </a:rPr>
              <a:t>Course Website</a:t>
            </a:r>
          </a:p>
        </p:txBody>
      </p:sp>
      <p:sp>
        <p:nvSpPr>
          <p:cNvPr id="3" name="Content Placeholder 2"/>
          <p:cNvSpPr>
            <a:spLocks noGrp="1"/>
          </p:cNvSpPr>
          <p:nvPr>
            <p:ph sz="quarter" idx="10"/>
          </p:nvPr>
        </p:nvSpPr>
        <p:spPr>
          <a:xfrm>
            <a:off x="0" y="1408134"/>
            <a:ext cx="9144000" cy="4318000"/>
          </a:xfrm>
        </p:spPr>
        <p:txBody>
          <a:bodyPr>
            <a:normAutofit/>
          </a:bodyPr>
          <a:lstStyle/>
          <a:p>
            <a:pPr marL="0" indent="0">
              <a:buNone/>
            </a:pPr>
            <a:endParaRPr lang="en-US" sz="4800" dirty="0">
              <a:solidFill>
                <a:schemeClr val="bg1"/>
              </a:solidFill>
              <a:latin typeface="+mn-lt"/>
            </a:endParaRPr>
          </a:p>
          <a:p>
            <a:pPr marL="0" indent="0" algn="ctr">
              <a:buNone/>
            </a:pPr>
            <a:r>
              <a:rPr lang="en-US" sz="4800" dirty="0">
                <a:solidFill>
                  <a:schemeClr val="bg1"/>
                </a:solidFill>
                <a:latin typeface="+mn-lt"/>
                <a:hlinkClick r:id="rId2"/>
              </a:rPr>
              <a:t>http://commlaw.allard.ubc.ca</a:t>
            </a:r>
            <a:endParaRPr lang="en-US" sz="4800" dirty="0">
              <a:solidFill>
                <a:schemeClr val="bg1"/>
              </a:solidFill>
              <a:latin typeface="+mn-lt"/>
            </a:endParaRPr>
          </a:p>
          <a:p>
            <a:pPr marL="0" indent="0" algn="ctr">
              <a:buNone/>
            </a:pPr>
            <a:endParaRPr lang="en-US" sz="4800" dirty="0">
              <a:solidFill>
                <a:schemeClr val="bg1"/>
              </a:solidFill>
              <a:latin typeface="+mn-lt"/>
            </a:endParaRPr>
          </a:p>
          <a:p>
            <a:pPr marL="0" indent="0" algn="ctr">
              <a:buNone/>
            </a:pPr>
            <a:r>
              <a:rPr lang="en-US" sz="6000" dirty="0">
                <a:solidFill>
                  <a:srgbClr val="FF0000"/>
                </a:solidFill>
                <a:latin typeface="+mn-lt"/>
              </a:rPr>
              <a:t>Any Issues</a:t>
            </a:r>
            <a:r>
              <a:rPr lang="en-US" sz="6000" dirty="0">
                <a:solidFill>
                  <a:srgbClr val="FFFF00"/>
                </a:solidFill>
                <a:latin typeface="+mn-lt"/>
              </a:rPr>
              <a:t>?</a:t>
            </a:r>
          </a:p>
          <a:p>
            <a:pPr marL="0" indent="0">
              <a:buNone/>
            </a:pPr>
            <a:endParaRPr lang="en-US" sz="4800" dirty="0">
              <a:solidFill>
                <a:schemeClr val="bg1"/>
              </a:solidFill>
              <a:latin typeface="+mn-lt"/>
            </a:endParaRPr>
          </a:p>
          <a:p>
            <a:pPr marL="0" indent="0">
              <a:buNone/>
            </a:pPr>
            <a:endParaRPr lang="en-US" sz="4800" dirty="0">
              <a:solidFill>
                <a:schemeClr val="bg1"/>
              </a:solidFill>
              <a:latin typeface="+mn-lt"/>
            </a:endParaRPr>
          </a:p>
        </p:txBody>
      </p:sp>
    </p:spTree>
    <p:extLst>
      <p:ext uri="{BB962C8B-B14F-4D97-AF65-F5344CB8AC3E}">
        <p14:creationId xmlns:p14="http://schemas.microsoft.com/office/powerpoint/2010/main" val="7186189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16EE9-C658-F64E-B2DA-5DC60AF8A2F4}"/>
              </a:ext>
            </a:extLst>
          </p:cNvPr>
          <p:cNvSpPr>
            <a:spLocks noGrp="1"/>
          </p:cNvSpPr>
          <p:nvPr>
            <p:ph type="title"/>
          </p:nvPr>
        </p:nvSpPr>
        <p:spPr/>
        <p:txBody>
          <a:bodyPr>
            <a:normAutofit/>
          </a:bodyPr>
          <a:lstStyle/>
          <a:p>
            <a:pPr algn="ctr"/>
            <a:r>
              <a:rPr lang="en-US" sz="4800" i="1" dirty="0">
                <a:solidFill>
                  <a:schemeClr val="bg1"/>
                </a:solidFill>
              </a:rPr>
              <a:t>Ownership is…</a:t>
            </a:r>
          </a:p>
        </p:txBody>
      </p:sp>
      <p:sp>
        <p:nvSpPr>
          <p:cNvPr id="3" name="Content Placeholder 2">
            <a:extLst>
              <a:ext uri="{FF2B5EF4-FFF2-40B4-BE49-F238E27FC236}">
                <a16:creationId xmlns:a16="http://schemas.microsoft.com/office/drawing/2014/main" id="{1A4265A9-2BCC-5845-BD7B-EA0F893BB8E8}"/>
              </a:ext>
            </a:extLst>
          </p:cNvPr>
          <p:cNvSpPr>
            <a:spLocks noGrp="1"/>
          </p:cNvSpPr>
          <p:nvPr>
            <p:ph sz="quarter" idx="10"/>
          </p:nvPr>
        </p:nvSpPr>
        <p:spPr>
          <a:xfrm>
            <a:off x="457200" y="2394064"/>
            <a:ext cx="8229600" cy="3332069"/>
          </a:xfrm>
        </p:spPr>
        <p:txBody>
          <a:bodyPr/>
          <a:lstStyle/>
          <a:p>
            <a:pPr marL="0" indent="0" algn="ctr">
              <a:buNone/>
            </a:pPr>
            <a:r>
              <a:rPr lang="en-CA" sz="8000" b="1" dirty="0">
                <a:solidFill>
                  <a:srgbClr val="FFFF00"/>
                </a:solidFill>
              </a:rPr>
              <a:t>Public</a:t>
            </a:r>
            <a:r>
              <a:rPr lang="en-CA" sz="8000" b="1" dirty="0">
                <a:solidFill>
                  <a:srgbClr val="FF0000"/>
                </a:solidFill>
              </a:rPr>
              <a:t>/</a:t>
            </a:r>
            <a:r>
              <a:rPr lang="en-CA" sz="8000" b="1" dirty="0">
                <a:solidFill>
                  <a:schemeClr val="accent3"/>
                </a:solidFill>
              </a:rPr>
              <a:t>Private</a:t>
            </a:r>
          </a:p>
          <a:p>
            <a:pPr marL="0" indent="0">
              <a:buNone/>
            </a:pPr>
            <a:endParaRPr lang="en-US" dirty="0"/>
          </a:p>
        </p:txBody>
      </p:sp>
    </p:spTree>
    <p:extLst>
      <p:ext uri="{BB962C8B-B14F-4D97-AF65-F5344CB8AC3E}">
        <p14:creationId xmlns:p14="http://schemas.microsoft.com/office/powerpoint/2010/main" val="2813695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448790"/>
            <a:ext cx="8229600" cy="4455464"/>
          </a:xfrm>
        </p:spPr>
        <p:txBody>
          <a:bodyPr>
            <a:normAutofit/>
          </a:bodyPr>
          <a:lstStyle/>
          <a:p>
            <a:pPr marL="0" indent="0" algn="ctr">
              <a:buNone/>
            </a:pPr>
            <a:r>
              <a:rPr lang="en-US" sz="6000" b="1" dirty="0">
                <a:solidFill>
                  <a:srgbClr val="FFFF00"/>
                </a:solidFill>
              </a:rPr>
              <a:t>Privacy</a:t>
            </a:r>
            <a:r>
              <a:rPr lang="en-US" sz="6000" b="1" dirty="0">
                <a:solidFill>
                  <a:srgbClr val="FF0000"/>
                </a:solidFill>
              </a:rPr>
              <a:t>/</a:t>
            </a:r>
            <a:r>
              <a:rPr lang="en-US" sz="6000" b="1" dirty="0">
                <a:solidFill>
                  <a:srgbClr val="92D050"/>
                </a:solidFill>
              </a:rPr>
              <a:t>Surveillance</a:t>
            </a:r>
          </a:p>
          <a:p>
            <a:pPr marL="0" indent="0" algn="ctr">
              <a:buNone/>
            </a:pPr>
            <a:r>
              <a:rPr lang="en-US" sz="5400" dirty="0">
                <a:solidFill>
                  <a:srgbClr val="92D050"/>
                </a:solidFill>
                <a:latin typeface="American Typewriter"/>
                <a:cs typeface="American Typewriter"/>
              </a:rPr>
              <a:t>commercial</a:t>
            </a:r>
            <a:r>
              <a:rPr lang="en-US" sz="5400" dirty="0">
                <a:solidFill>
                  <a:srgbClr val="FF0000"/>
                </a:solidFill>
                <a:latin typeface="American Typewriter"/>
                <a:cs typeface="American Typewriter"/>
              </a:rPr>
              <a:t>/</a:t>
            </a:r>
            <a:r>
              <a:rPr lang="en-US" sz="5400" dirty="0">
                <a:solidFill>
                  <a:srgbClr val="92D050"/>
                </a:solidFill>
                <a:latin typeface="American Typewriter"/>
                <a:cs typeface="American Typewriter"/>
              </a:rPr>
              <a:t>gov’t</a:t>
            </a:r>
            <a:r>
              <a:rPr lang="en-US" sz="5400" dirty="0">
                <a:solidFill>
                  <a:schemeClr val="bg1"/>
                </a:solidFill>
                <a:latin typeface="American Typewriter"/>
                <a:cs typeface="American Typewriter"/>
              </a:rPr>
              <a:t> </a:t>
            </a:r>
            <a:r>
              <a:rPr lang="en-US" sz="5400" dirty="0">
                <a:solidFill>
                  <a:srgbClr val="FF0000"/>
                </a:solidFill>
                <a:latin typeface="American Typewriter"/>
                <a:cs typeface="American Typewriter"/>
                <a:sym typeface="Wingdings"/>
              </a:rPr>
              <a:t></a:t>
            </a:r>
            <a:endParaRPr lang="en-US" sz="9600" b="1" dirty="0">
              <a:solidFill>
                <a:srgbClr val="CCFFCC"/>
              </a:solidFill>
            </a:endParaRPr>
          </a:p>
        </p:txBody>
      </p:sp>
      <p:pic>
        <p:nvPicPr>
          <p:cNvPr id="4" name="Picture 3" descr="Facebook_New_Logo_(2015).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091" y="4411225"/>
            <a:ext cx="3558269" cy="1337909"/>
          </a:xfrm>
          <a:prstGeom prst="rect">
            <a:avLst/>
          </a:prstGeom>
        </p:spPr>
      </p:pic>
    </p:spTree>
    <p:extLst>
      <p:ext uri="{BB962C8B-B14F-4D97-AF65-F5344CB8AC3E}">
        <p14:creationId xmlns:p14="http://schemas.microsoft.com/office/powerpoint/2010/main" val="33590003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035"/>
            <a:ext cx="8229600" cy="1318520"/>
          </a:xfrm>
        </p:spPr>
        <p:txBody>
          <a:bodyPr>
            <a:noAutofit/>
          </a:bodyPr>
          <a:lstStyle/>
          <a:p>
            <a:pPr algn="ctr"/>
            <a:r>
              <a:rPr lang="en-US" sz="7200" b="1" dirty="0">
                <a:solidFill>
                  <a:srgbClr val="FF0000"/>
                </a:solidFill>
              </a:rPr>
              <a:t>Alignments</a:t>
            </a:r>
            <a:endParaRPr lang="en-US" sz="7200" dirty="0"/>
          </a:p>
        </p:txBody>
      </p:sp>
      <p:sp>
        <p:nvSpPr>
          <p:cNvPr id="3" name="Content Placeholder 2"/>
          <p:cNvSpPr>
            <a:spLocks noGrp="1"/>
          </p:cNvSpPr>
          <p:nvPr>
            <p:ph sz="half" idx="1"/>
          </p:nvPr>
        </p:nvSpPr>
        <p:spPr>
          <a:xfrm>
            <a:off x="348989" y="1667539"/>
            <a:ext cx="4146811" cy="4062162"/>
          </a:xfrm>
        </p:spPr>
        <p:txBody>
          <a:bodyPr>
            <a:normAutofit fontScale="92500" lnSpcReduction="20000"/>
          </a:bodyPr>
          <a:lstStyle/>
          <a:p>
            <a:pPr marL="0" indent="0">
              <a:buNone/>
            </a:pPr>
            <a:r>
              <a:rPr lang="en-US" sz="5400" b="1" dirty="0">
                <a:solidFill>
                  <a:srgbClr val="FFFF00"/>
                </a:solidFill>
              </a:rPr>
              <a:t>Cultural</a:t>
            </a:r>
          </a:p>
          <a:p>
            <a:pPr marL="0" indent="0">
              <a:buNone/>
            </a:pPr>
            <a:r>
              <a:rPr lang="en-US" sz="5400" b="1" dirty="0">
                <a:solidFill>
                  <a:srgbClr val="FFFF00"/>
                </a:solidFill>
              </a:rPr>
              <a:t>Content</a:t>
            </a:r>
          </a:p>
          <a:p>
            <a:pPr marL="0" indent="0">
              <a:buNone/>
            </a:pPr>
            <a:r>
              <a:rPr lang="en-US" sz="5400" b="1" dirty="0">
                <a:solidFill>
                  <a:srgbClr val="FFFF00"/>
                </a:solidFill>
              </a:rPr>
              <a:t>Regulation</a:t>
            </a:r>
          </a:p>
          <a:p>
            <a:pPr marL="0" indent="0">
              <a:buNone/>
            </a:pPr>
            <a:r>
              <a:rPr lang="en-US" sz="5400" b="1" dirty="0">
                <a:solidFill>
                  <a:srgbClr val="FFFF00"/>
                </a:solidFill>
              </a:rPr>
              <a:t>Advertising</a:t>
            </a:r>
          </a:p>
          <a:p>
            <a:pPr marL="0" indent="0">
              <a:buNone/>
            </a:pPr>
            <a:r>
              <a:rPr lang="en-US" sz="5400" b="1" dirty="0">
                <a:solidFill>
                  <a:srgbClr val="FFFF00"/>
                </a:solidFill>
              </a:rPr>
              <a:t>Public</a:t>
            </a:r>
          </a:p>
          <a:p>
            <a:pPr marL="0" indent="0">
              <a:buNone/>
            </a:pPr>
            <a:r>
              <a:rPr lang="en-US" sz="5400" b="1" dirty="0">
                <a:solidFill>
                  <a:srgbClr val="FFFF00"/>
                </a:solidFill>
              </a:rPr>
              <a:t>Privacy</a:t>
            </a:r>
          </a:p>
          <a:p>
            <a:pPr marL="0" indent="0">
              <a:buNone/>
            </a:pPr>
            <a:endParaRPr lang="en-US" dirty="0"/>
          </a:p>
        </p:txBody>
      </p:sp>
      <p:sp>
        <p:nvSpPr>
          <p:cNvPr id="4" name="Content Placeholder 3"/>
          <p:cNvSpPr>
            <a:spLocks noGrp="1"/>
          </p:cNvSpPr>
          <p:nvPr>
            <p:ph sz="half" idx="2"/>
          </p:nvPr>
        </p:nvSpPr>
        <p:spPr>
          <a:xfrm>
            <a:off x="4648199" y="1667539"/>
            <a:ext cx="4377048" cy="4062161"/>
          </a:xfrm>
        </p:spPr>
        <p:txBody>
          <a:bodyPr>
            <a:normAutofit fontScale="92500" lnSpcReduction="20000"/>
          </a:bodyPr>
          <a:lstStyle/>
          <a:p>
            <a:pPr marL="0" indent="0">
              <a:buNone/>
            </a:pPr>
            <a:r>
              <a:rPr lang="en-US" sz="5400" b="1" dirty="0">
                <a:solidFill>
                  <a:srgbClr val="CCFFCC"/>
                </a:solidFill>
              </a:rPr>
              <a:t>Industrial</a:t>
            </a:r>
          </a:p>
          <a:p>
            <a:pPr marL="0" indent="0">
              <a:buNone/>
            </a:pPr>
            <a:r>
              <a:rPr lang="en-US" sz="5400" b="1" dirty="0">
                <a:solidFill>
                  <a:srgbClr val="CCFFCC"/>
                </a:solidFill>
              </a:rPr>
              <a:t>Carriage</a:t>
            </a:r>
          </a:p>
          <a:p>
            <a:pPr marL="0" indent="0">
              <a:buNone/>
            </a:pPr>
            <a:r>
              <a:rPr lang="en-US" sz="5400" b="1" dirty="0">
                <a:solidFill>
                  <a:srgbClr val="CCFFCC"/>
                </a:solidFill>
              </a:rPr>
              <a:t>Free Market</a:t>
            </a:r>
          </a:p>
          <a:p>
            <a:pPr marL="0" indent="0">
              <a:buNone/>
            </a:pPr>
            <a:r>
              <a:rPr lang="en-US" sz="5400" b="1" dirty="0">
                <a:solidFill>
                  <a:srgbClr val="CCFFCC"/>
                </a:solidFill>
              </a:rPr>
              <a:t>Subscription</a:t>
            </a:r>
          </a:p>
          <a:p>
            <a:pPr marL="0" indent="0">
              <a:buNone/>
            </a:pPr>
            <a:r>
              <a:rPr lang="en-US" sz="5400" b="1" dirty="0">
                <a:solidFill>
                  <a:srgbClr val="CCFFCC"/>
                </a:solidFill>
              </a:rPr>
              <a:t>Private</a:t>
            </a:r>
          </a:p>
          <a:p>
            <a:pPr marL="0" indent="0">
              <a:buNone/>
            </a:pPr>
            <a:r>
              <a:rPr lang="en-US" sz="5400" b="1" dirty="0">
                <a:solidFill>
                  <a:srgbClr val="CCFFCC"/>
                </a:solidFill>
              </a:rPr>
              <a:t>Surveillance</a:t>
            </a:r>
          </a:p>
          <a:p>
            <a:pPr marL="0" indent="0">
              <a:buNone/>
            </a:pPr>
            <a:endParaRPr lang="en-US" dirty="0"/>
          </a:p>
        </p:txBody>
      </p:sp>
    </p:spTree>
    <p:extLst>
      <p:ext uri="{BB962C8B-B14F-4D97-AF65-F5344CB8AC3E}">
        <p14:creationId xmlns:p14="http://schemas.microsoft.com/office/powerpoint/2010/main" val="29561061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16340"/>
            <a:ext cx="8229600" cy="2511004"/>
          </a:xfrm>
        </p:spPr>
        <p:txBody>
          <a:bodyPr>
            <a:noAutofit/>
          </a:bodyPr>
          <a:lstStyle/>
          <a:p>
            <a:pPr algn="ctr"/>
            <a:r>
              <a:rPr lang="en-US" sz="7200" b="1" dirty="0">
                <a:solidFill>
                  <a:srgbClr val="FFFF00"/>
                </a:solidFill>
              </a:rPr>
              <a:t>Where are we actually </a:t>
            </a:r>
            <a:r>
              <a:rPr lang="en-US" sz="7200" b="1" dirty="0">
                <a:solidFill>
                  <a:srgbClr val="FF0000"/>
                </a:solidFill>
              </a:rPr>
              <a:t>?</a:t>
            </a:r>
          </a:p>
        </p:txBody>
      </p:sp>
      <p:pic>
        <p:nvPicPr>
          <p:cNvPr id="10" name="Picture 9">
            <a:extLst>
              <a:ext uri="{FF2B5EF4-FFF2-40B4-BE49-F238E27FC236}">
                <a16:creationId xmlns:a16="http://schemas.microsoft.com/office/drawing/2014/main" id="{DFAEEDFE-6CD1-FA48-A44C-B86495D9F988}"/>
              </a:ext>
            </a:extLst>
          </p:cNvPr>
          <p:cNvPicPr>
            <a:picLocks noChangeAspect="1"/>
          </p:cNvPicPr>
          <p:nvPr/>
        </p:nvPicPr>
        <p:blipFill>
          <a:blip r:embed="rId2"/>
          <a:stretch>
            <a:fillRect/>
          </a:stretch>
        </p:blipFill>
        <p:spPr>
          <a:xfrm>
            <a:off x="2828405" y="2856637"/>
            <a:ext cx="3487189" cy="2905991"/>
          </a:xfrm>
          <a:prstGeom prst="rect">
            <a:avLst/>
          </a:prstGeom>
        </p:spPr>
      </p:pic>
    </p:spTree>
    <p:extLst>
      <p:ext uri="{BB962C8B-B14F-4D97-AF65-F5344CB8AC3E}">
        <p14:creationId xmlns:p14="http://schemas.microsoft.com/office/powerpoint/2010/main" val="42266282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31799" y="399011"/>
            <a:ext cx="8267529" cy="5253645"/>
          </a:xfrm>
        </p:spPr>
        <p:txBody>
          <a:bodyPr>
            <a:normAutofit lnSpcReduction="10000"/>
          </a:bodyPr>
          <a:lstStyle/>
          <a:p>
            <a:pPr marL="1143000" indent="-1143000">
              <a:lnSpc>
                <a:spcPct val="90000"/>
              </a:lnSpc>
              <a:buAutoNum type="arabicPeriod"/>
            </a:pPr>
            <a:r>
              <a:rPr lang="en-US" sz="4800" dirty="0">
                <a:solidFill>
                  <a:srgbClr val="FFFF00"/>
                </a:solidFill>
              </a:rPr>
              <a:t>Vertically integrated free market </a:t>
            </a:r>
            <a:r>
              <a:rPr lang="en-US" sz="4800" dirty="0">
                <a:solidFill>
                  <a:srgbClr val="FF0000"/>
                </a:solidFill>
                <a:sym typeface="Wingdings"/>
              </a:rPr>
              <a:t></a:t>
            </a:r>
            <a:r>
              <a:rPr lang="en-US" sz="4800" dirty="0">
                <a:solidFill>
                  <a:srgbClr val="CCFFCC"/>
                </a:solidFill>
              </a:rPr>
              <a:t> </a:t>
            </a:r>
            <a:r>
              <a:rPr lang="en-US" sz="4800" dirty="0">
                <a:solidFill>
                  <a:schemeClr val="bg1"/>
                </a:solidFill>
              </a:rPr>
              <a:t>oligopoly</a:t>
            </a:r>
            <a:endParaRPr lang="en-CA" sz="4800" dirty="0">
              <a:solidFill>
                <a:schemeClr val="bg1"/>
              </a:solidFill>
            </a:endParaRPr>
          </a:p>
          <a:p>
            <a:pPr marL="1143000" indent="-1143000">
              <a:lnSpc>
                <a:spcPct val="90000"/>
              </a:lnSpc>
              <a:buAutoNum type="arabicPeriod"/>
            </a:pPr>
            <a:r>
              <a:rPr lang="en-US" sz="4800" dirty="0">
                <a:solidFill>
                  <a:srgbClr val="CCFFCC"/>
                </a:solidFill>
              </a:rPr>
              <a:t>Free market </a:t>
            </a:r>
            <a:r>
              <a:rPr lang="en-US" sz="4800" dirty="0">
                <a:solidFill>
                  <a:srgbClr val="FF0000"/>
                </a:solidFill>
              </a:rPr>
              <a:t>industrial surveillance </a:t>
            </a:r>
            <a:r>
              <a:rPr lang="en-US" sz="4800" dirty="0">
                <a:solidFill>
                  <a:srgbClr val="CCFFCC"/>
                </a:solidFill>
              </a:rPr>
              <a:t>through platform </a:t>
            </a:r>
            <a:r>
              <a:rPr lang="en-US" sz="4800" dirty="0">
                <a:solidFill>
                  <a:schemeClr val="accent5"/>
                </a:solidFill>
              </a:rPr>
              <a:t>(</a:t>
            </a:r>
            <a:r>
              <a:rPr lang="en-US" sz="4800" dirty="0">
                <a:solidFill>
                  <a:schemeClr val="bg1"/>
                </a:solidFill>
              </a:rPr>
              <a:t>&amp; carriage</a:t>
            </a:r>
            <a:r>
              <a:rPr lang="en-US" sz="4800" dirty="0">
                <a:solidFill>
                  <a:srgbClr val="FF0000"/>
                </a:solidFill>
              </a:rPr>
              <a:t>?</a:t>
            </a:r>
            <a:r>
              <a:rPr lang="en-US" sz="4800" dirty="0">
                <a:solidFill>
                  <a:schemeClr val="accent5"/>
                </a:solidFill>
              </a:rPr>
              <a:t>)</a:t>
            </a:r>
            <a:r>
              <a:rPr lang="en-US" sz="4800" dirty="0">
                <a:solidFill>
                  <a:srgbClr val="FF0000"/>
                </a:solidFill>
              </a:rPr>
              <a:t>.</a:t>
            </a:r>
            <a:r>
              <a:rPr lang="en-US" sz="5400" dirty="0">
                <a:solidFill>
                  <a:srgbClr val="CCFFCC"/>
                </a:solidFill>
              </a:rPr>
              <a:t> </a:t>
            </a:r>
          </a:p>
          <a:p>
            <a:pPr marL="1143000" indent="-1143000">
              <a:lnSpc>
                <a:spcPct val="90000"/>
              </a:lnSpc>
              <a:buAutoNum type="arabicPeriod"/>
            </a:pPr>
            <a:r>
              <a:rPr lang="en-US" sz="5400">
                <a:solidFill>
                  <a:schemeClr val="bg1"/>
                </a:solidFill>
              </a:rPr>
              <a:t>Privacy</a:t>
            </a:r>
            <a:r>
              <a:rPr lang="en-US" sz="5400">
                <a:solidFill>
                  <a:srgbClr val="CCFFCC"/>
                </a:solidFill>
              </a:rPr>
              <a:t> </a:t>
            </a:r>
            <a:r>
              <a:rPr lang="en-US" sz="5400">
                <a:solidFill>
                  <a:srgbClr val="FF0000"/>
                </a:solidFill>
                <a:sym typeface="Wingdings" pitchFamily="2" charset="2"/>
              </a:rPr>
              <a:t>=</a:t>
            </a:r>
            <a:r>
              <a:rPr lang="en-US" sz="5400" dirty="0">
                <a:solidFill>
                  <a:srgbClr val="FF0000"/>
                </a:solidFill>
                <a:sym typeface="Wingdings" pitchFamily="2" charset="2"/>
              </a:rPr>
              <a:t> </a:t>
            </a:r>
            <a:r>
              <a:rPr lang="en-US" sz="5400">
                <a:solidFill>
                  <a:srgbClr val="FFFF00"/>
                </a:solidFill>
                <a:sym typeface="Wingdings" pitchFamily="2" charset="2"/>
              </a:rPr>
              <a:t>Personal </a:t>
            </a:r>
            <a:r>
              <a:rPr lang="en-US" sz="5400" dirty="0">
                <a:solidFill>
                  <a:srgbClr val="FFFF00"/>
                </a:solidFill>
                <a:sym typeface="Wingdings" pitchFamily="2" charset="2"/>
              </a:rPr>
              <a:t>data protection</a:t>
            </a:r>
            <a:endParaRPr lang="en-CA" sz="5400" dirty="0">
              <a:solidFill>
                <a:srgbClr val="FFFF00"/>
              </a:solidFill>
            </a:endParaRPr>
          </a:p>
          <a:p>
            <a:pPr marL="0" indent="0">
              <a:buNone/>
            </a:pPr>
            <a:endParaRPr lang="en-US" dirty="0"/>
          </a:p>
        </p:txBody>
      </p:sp>
    </p:spTree>
    <p:extLst>
      <p:ext uri="{BB962C8B-B14F-4D97-AF65-F5344CB8AC3E}">
        <p14:creationId xmlns:p14="http://schemas.microsoft.com/office/powerpoint/2010/main" val="1588706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50576"/>
          </a:xfrm>
        </p:spPr>
        <p:txBody>
          <a:bodyPr>
            <a:noAutofit/>
          </a:bodyPr>
          <a:lstStyle/>
          <a:p>
            <a:pPr algn="ctr"/>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14165741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7037962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801882"/>
          </a:xfrm>
        </p:spPr>
        <p:txBody>
          <a:bodyPr>
            <a:normAutofit fontScale="90000"/>
          </a:bodyPr>
          <a:lstStyle/>
          <a:p>
            <a:pPr algn="ctr"/>
            <a:br>
              <a:rPr lang="en-US" b="1" dirty="0">
                <a:solidFill>
                  <a:srgbClr val="FFFF00"/>
                </a:solidFill>
              </a:rPr>
            </a:br>
            <a:r>
              <a:rPr lang="en-US" b="1" dirty="0">
                <a:solidFill>
                  <a:srgbClr val="FFFF00"/>
                </a:solidFill>
              </a:rPr>
              <a:t>Starting Point </a:t>
            </a:r>
            <a:r>
              <a:rPr lang="en-US" b="1" dirty="0">
                <a:solidFill>
                  <a:schemeClr val="bg1"/>
                </a:solidFill>
              </a:rPr>
              <a:t>1</a:t>
            </a:r>
            <a:r>
              <a:rPr lang="en-US" b="1" dirty="0">
                <a:solidFill>
                  <a:srgbClr val="FF0000"/>
                </a:solidFill>
              </a:rPr>
              <a:t>:</a:t>
            </a:r>
            <a:r>
              <a:rPr lang="en-US" b="1" dirty="0">
                <a:solidFill>
                  <a:schemeClr val="bg1"/>
                </a:solidFill>
              </a:rPr>
              <a:t> </a:t>
            </a:r>
            <a:br>
              <a:rPr lang="en-US" b="1" dirty="0">
                <a:solidFill>
                  <a:schemeClr val="bg1"/>
                </a:solidFill>
              </a:rPr>
            </a:br>
            <a:r>
              <a:rPr lang="en-US" dirty="0">
                <a:solidFill>
                  <a:srgbClr val="FF0000"/>
                </a:solidFill>
                <a:latin typeface="Apple Chancery"/>
                <a:cs typeface="Apple Chancery"/>
              </a:rPr>
              <a:t>Setting the Stage</a:t>
            </a:r>
            <a:br>
              <a:rPr lang="en-US" dirty="0">
                <a:solidFill>
                  <a:srgbClr val="FFFF00"/>
                </a:solidFill>
                <a:latin typeface="Apple Chancery"/>
                <a:cs typeface="Apple Chancery"/>
              </a:rPr>
            </a:br>
            <a:endParaRPr lang="en-US" b="1" dirty="0">
              <a:solidFill>
                <a:schemeClr val="bg1"/>
              </a:solidFill>
            </a:endParaRPr>
          </a:p>
        </p:txBody>
      </p:sp>
      <p:pic>
        <p:nvPicPr>
          <p:cNvPr id="4" name="Content Placeholder 3" descr="F1_start_light_sequence_animation.gif"/>
          <p:cNvPicPr>
            <a:picLocks noGrp="1" noChangeAspect="1"/>
          </p:cNvPicPr>
          <p:nvPr>
            <p:ph sz="quarter" idx="10"/>
          </p:nvPr>
        </p:nvPicPr>
        <p:blipFill>
          <a:blip r:embed="rId2">
            <a:extLst>
              <a:ext uri="{28A0092B-C50C-407E-A947-70E740481C1C}">
                <a14:useLocalDpi xmlns:a14="http://schemas.microsoft.com/office/drawing/2010/main" val="0"/>
              </a:ext>
            </a:extLst>
          </a:blip>
          <a:srcRect l="-31953" r="-31953"/>
          <a:stretch>
            <a:fillRect/>
          </a:stretch>
        </p:blipFill>
        <p:spPr>
          <a:xfrm>
            <a:off x="1509304" y="2598821"/>
            <a:ext cx="6125392" cy="3213940"/>
          </a:xfrm>
        </p:spPr>
      </p:pic>
    </p:spTree>
    <p:extLst>
      <p:ext uri="{BB962C8B-B14F-4D97-AF65-F5344CB8AC3E}">
        <p14:creationId xmlns:p14="http://schemas.microsoft.com/office/powerpoint/2010/main" val="19340609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32509"/>
            <a:ext cx="8229600" cy="5393625"/>
          </a:xfr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800" dirty="0">
                <a:solidFill>
                  <a:schemeClr val="bg1"/>
                </a:solidFill>
              </a:rPr>
              <a:t>What is at the </a:t>
            </a:r>
            <a:r>
              <a:rPr lang="en-US" sz="8800" dirty="0">
                <a:solidFill>
                  <a:srgbClr val="FF0000"/>
                </a:solidFill>
              </a:rPr>
              <a:t>heart</a:t>
            </a:r>
            <a:r>
              <a:rPr lang="en-US" sz="8800" dirty="0">
                <a:solidFill>
                  <a:schemeClr val="bg1"/>
                </a:solidFill>
              </a:rPr>
              <a:t> of </a:t>
            </a:r>
            <a:r>
              <a:rPr lang="en-US" sz="8800" dirty="0">
                <a:solidFill>
                  <a:srgbClr val="FFFF00"/>
                </a:solidFill>
              </a:rPr>
              <a:t>Communications Law</a:t>
            </a:r>
            <a:r>
              <a:rPr lang="en-US" sz="8800" dirty="0">
                <a:solidFill>
                  <a:srgbClr val="92D050"/>
                </a:solidFill>
              </a:rPr>
              <a:t>?</a:t>
            </a:r>
          </a:p>
        </p:txBody>
      </p:sp>
    </p:spTree>
    <p:extLst>
      <p:ext uri="{BB962C8B-B14F-4D97-AF65-F5344CB8AC3E}">
        <p14:creationId xmlns:p14="http://schemas.microsoft.com/office/powerpoint/2010/main" val="12040528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73131"/>
            <a:ext cx="8229600" cy="5581403"/>
          </a:xfrm>
        </p:spPr>
        <p:txBody>
          <a:bodyPr>
            <a:normAutofit/>
          </a:bodyPr>
          <a:lstStyle/>
          <a:p>
            <a:pPr marL="0" lvl="0" indent="0" algn="ctr" defTabSz="914400">
              <a:lnSpc>
                <a:spcPct val="100000"/>
              </a:lnSpc>
              <a:spcBef>
                <a:spcPts val="0"/>
              </a:spcBef>
              <a:buNone/>
            </a:pPr>
            <a:r>
              <a:rPr lang="en-US" sz="8000" dirty="0">
                <a:solidFill>
                  <a:srgbClr val="FFFF00"/>
                </a:solidFill>
                <a:latin typeface="Apple Chancery" charset="0"/>
                <a:ea typeface="Apple Chancery" charset="0"/>
                <a:cs typeface="Apple Chancery" charset="0"/>
              </a:rPr>
              <a:t>“</a:t>
            </a:r>
            <a:r>
              <a:rPr lang="en-US" sz="8000" dirty="0">
                <a:solidFill>
                  <a:schemeClr val="bg1"/>
                </a:solidFill>
                <a:latin typeface="Apple Chancery" charset="0"/>
                <a:ea typeface="Apple Chancery" charset="0"/>
                <a:cs typeface="Apple Chancery" charset="0"/>
              </a:rPr>
              <a:t>To regulate, or not to regulate, that is the question</a:t>
            </a:r>
            <a:r>
              <a:rPr lang="en-US" sz="8000" dirty="0">
                <a:solidFill>
                  <a:srgbClr val="FF0000"/>
                </a:solidFill>
                <a:latin typeface="Apple Chancery" charset="0"/>
                <a:ea typeface="Apple Chancery" charset="0"/>
                <a:cs typeface="Apple Chancery" charset="0"/>
              </a:rPr>
              <a:t>.</a:t>
            </a:r>
            <a:r>
              <a:rPr lang="en-US" sz="8000" dirty="0">
                <a:solidFill>
                  <a:srgbClr val="FFFF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105365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6CF0834-15BB-694E-9839-B724F154FD07}"/>
              </a:ext>
            </a:extLst>
          </p:cNvPr>
          <p:cNvPicPr>
            <a:picLocks noChangeAspect="1"/>
          </p:cNvPicPr>
          <p:nvPr/>
        </p:nvPicPr>
        <p:blipFill>
          <a:blip r:embed="rId2"/>
          <a:stretch>
            <a:fillRect/>
          </a:stretch>
        </p:blipFill>
        <p:spPr>
          <a:xfrm>
            <a:off x="1501642" y="420414"/>
            <a:ext cx="6140715" cy="5328804"/>
          </a:xfrm>
          <a:prstGeom prst="rect">
            <a:avLst/>
          </a:prstGeom>
        </p:spPr>
      </p:pic>
    </p:spTree>
    <p:extLst>
      <p:ext uri="{BB962C8B-B14F-4D97-AF65-F5344CB8AC3E}">
        <p14:creationId xmlns:p14="http://schemas.microsoft.com/office/powerpoint/2010/main" val="20833321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859692" y="1408134"/>
            <a:ext cx="7827108" cy="4318000"/>
          </a:xfrm>
        </p:spPr>
        <p:txBody>
          <a:bodyPr>
            <a:normAutofit/>
          </a:bodyPr>
          <a:lstStyle/>
          <a:p>
            <a:pPr marL="0" indent="0">
              <a:buNone/>
            </a:pPr>
            <a:r>
              <a:rPr lang="en-US" sz="9600" b="1" dirty="0">
                <a:solidFill>
                  <a:srgbClr val="FF0000"/>
                </a:solidFill>
                <a:latin typeface="+mn-lt"/>
              </a:rPr>
              <a:t>READ THE STATUTE </a:t>
            </a:r>
            <a:r>
              <a:rPr lang="en-US" sz="9600" b="1" dirty="0">
                <a:solidFill>
                  <a:srgbClr val="FFFF00"/>
                </a:solidFill>
                <a:latin typeface="+mn-lt"/>
              </a:rPr>
              <a:t>!!!</a:t>
            </a:r>
          </a:p>
        </p:txBody>
      </p:sp>
    </p:spTree>
    <p:extLst>
      <p:ext uri="{BB962C8B-B14F-4D97-AF65-F5344CB8AC3E}">
        <p14:creationId xmlns:p14="http://schemas.microsoft.com/office/powerpoint/2010/main" val="3389174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308"/>
            <a:ext cx="8229600" cy="1563077"/>
          </a:xfrm>
        </p:spPr>
        <p:txBody>
          <a:bodyPr>
            <a:noAutofit/>
          </a:bodyPr>
          <a:lstStyle/>
          <a:p>
            <a:pPr algn="ctr"/>
            <a:r>
              <a:rPr lang="en-US" sz="4400" b="1" dirty="0">
                <a:solidFill>
                  <a:srgbClr val="FFFF00"/>
                </a:solidFill>
                <a:latin typeface="+mn-lt"/>
              </a:rPr>
              <a:t>Only rule of of Admin Law </a:t>
            </a:r>
            <a:br>
              <a:rPr lang="en-US" sz="4400" b="1" dirty="0">
                <a:solidFill>
                  <a:srgbClr val="FFFF00"/>
                </a:solidFill>
                <a:latin typeface="+mn-lt"/>
              </a:rPr>
            </a:br>
            <a:r>
              <a:rPr lang="en-US" sz="4400" b="1" dirty="0">
                <a:solidFill>
                  <a:srgbClr val="FFFF00"/>
                </a:solidFill>
                <a:latin typeface="+mn-lt"/>
              </a:rPr>
              <a:t>(</a:t>
            </a:r>
            <a:r>
              <a:rPr lang="en-US" sz="4400" b="1" dirty="0">
                <a:solidFill>
                  <a:schemeClr val="bg1"/>
                </a:solidFill>
                <a:latin typeface="+mn-lt"/>
              </a:rPr>
              <a:t>H. </a:t>
            </a:r>
            <a:r>
              <a:rPr lang="en-US" sz="4400" b="1" dirty="0" err="1">
                <a:solidFill>
                  <a:schemeClr val="bg1"/>
                </a:solidFill>
                <a:latin typeface="+mn-lt"/>
              </a:rPr>
              <a:t>Janisch</a:t>
            </a:r>
            <a:r>
              <a:rPr lang="en-US" sz="4400" b="1" dirty="0">
                <a:solidFill>
                  <a:srgbClr val="FFFF00"/>
                </a:solidFill>
                <a:latin typeface="+mn-lt"/>
              </a:rPr>
              <a:t>)</a:t>
            </a:r>
            <a:r>
              <a:rPr lang="en-US" sz="4400" b="1" dirty="0">
                <a:solidFill>
                  <a:srgbClr val="FF0000"/>
                </a:solidFill>
                <a:latin typeface="+mn-lt"/>
              </a:rPr>
              <a:t>?</a:t>
            </a:r>
          </a:p>
        </p:txBody>
      </p:sp>
      <p:pic>
        <p:nvPicPr>
          <p:cNvPr id="4" name="Content Placeholder 3" descr="imgres.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977" r="6666" b="34892"/>
          <a:stretch/>
        </p:blipFill>
        <p:spPr>
          <a:xfrm>
            <a:off x="2930769" y="1914525"/>
            <a:ext cx="3048001" cy="4017876"/>
          </a:xfrm>
        </p:spPr>
      </p:pic>
    </p:spTree>
    <p:extLst>
      <p:ext uri="{BB962C8B-B14F-4D97-AF65-F5344CB8AC3E}">
        <p14:creationId xmlns:p14="http://schemas.microsoft.com/office/powerpoint/2010/main" val="39413150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4D5FD-C654-A74D-B01A-8CD7C857DB90}"/>
              </a:ext>
            </a:extLst>
          </p:cNvPr>
          <p:cNvSpPr>
            <a:spLocks noGrp="1"/>
          </p:cNvSpPr>
          <p:nvPr>
            <p:ph type="title"/>
          </p:nvPr>
        </p:nvSpPr>
        <p:spPr/>
        <p:txBody>
          <a:bodyPr/>
          <a:lstStyle/>
          <a:p>
            <a:pPr algn="ctr"/>
            <a:r>
              <a:rPr lang="en-US" b="1" dirty="0">
                <a:solidFill>
                  <a:srgbClr val="FF0000"/>
                </a:solidFill>
              </a:rPr>
              <a:t>Heart</a:t>
            </a:r>
            <a:r>
              <a:rPr lang="en-US" b="1" dirty="0">
                <a:solidFill>
                  <a:srgbClr val="FFFF00"/>
                </a:solidFill>
              </a:rPr>
              <a:t> of Censorship</a:t>
            </a:r>
          </a:p>
        </p:txBody>
      </p:sp>
      <p:sp>
        <p:nvSpPr>
          <p:cNvPr id="3" name="Content Placeholder 2">
            <a:extLst>
              <a:ext uri="{FF2B5EF4-FFF2-40B4-BE49-F238E27FC236}">
                <a16:creationId xmlns:a16="http://schemas.microsoft.com/office/drawing/2014/main" id="{5A68CE29-5248-9A46-81D3-4665A19AC72B}"/>
              </a:ext>
            </a:extLst>
          </p:cNvPr>
          <p:cNvSpPr>
            <a:spLocks noGrp="1"/>
          </p:cNvSpPr>
          <p:nvPr>
            <p:ph sz="quarter" idx="10"/>
          </p:nvPr>
        </p:nvSpPr>
        <p:spPr/>
        <p:txBody>
          <a:bodyPr>
            <a:normAutofit lnSpcReduction="10000"/>
          </a:bodyPr>
          <a:lstStyle/>
          <a:p>
            <a:pPr marL="0" indent="0">
              <a:buNone/>
            </a:pPr>
            <a:r>
              <a:rPr lang="en-CA" sz="4000" dirty="0">
                <a:solidFill>
                  <a:schemeClr val="bg1"/>
                </a:solidFill>
              </a:rPr>
              <a:t>Dickson C.J. (</a:t>
            </a:r>
            <a:r>
              <a:rPr lang="en-CA" sz="4000" i="1" u="sng" dirty="0">
                <a:solidFill>
                  <a:schemeClr val="bg1"/>
                </a:solidFill>
              </a:rPr>
              <a:t>Towne Cinema</a:t>
            </a:r>
            <a:r>
              <a:rPr lang="en-CA" sz="4000" dirty="0">
                <a:solidFill>
                  <a:schemeClr val="bg1"/>
                </a:solidFill>
              </a:rPr>
              <a:t>) summarizing the cases:</a:t>
            </a:r>
          </a:p>
          <a:p>
            <a:pPr marL="0" indent="0">
              <a:buNone/>
            </a:pPr>
            <a:r>
              <a:rPr lang="en-CA" sz="4000" i="1" dirty="0">
                <a:solidFill>
                  <a:schemeClr val="bg1"/>
                </a:solidFill>
              </a:rPr>
              <a:t>“What matters is not what Canadians think is right for themselves to see.  </a:t>
            </a:r>
            <a:r>
              <a:rPr lang="en-CA" sz="4000" i="1" dirty="0">
                <a:solidFill>
                  <a:srgbClr val="FFFF00"/>
                </a:solidFill>
              </a:rPr>
              <a:t>What matters is what Canadians would not abide other Canadians seeing </a:t>
            </a:r>
            <a:r>
              <a:rPr lang="en-CA" sz="4000" i="1" dirty="0">
                <a:solidFill>
                  <a:schemeClr val="bg1"/>
                </a:solidFill>
              </a:rPr>
              <a:t>because it would be beyond the contemporary Canadian standard of tolerance to allow them to see it.”</a:t>
            </a:r>
            <a:endParaRPr lang="en-US" sz="4000" i="1" dirty="0">
              <a:solidFill>
                <a:schemeClr val="bg1"/>
              </a:solidFill>
            </a:endParaRPr>
          </a:p>
        </p:txBody>
      </p:sp>
    </p:spTree>
    <p:extLst>
      <p:ext uri="{BB962C8B-B14F-4D97-AF65-F5344CB8AC3E}">
        <p14:creationId xmlns:p14="http://schemas.microsoft.com/office/powerpoint/2010/main" val="22521573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0 at 11.34.4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65" r="219"/>
          <a:stretch/>
        </p:blipFill>
        <p:spPr>
          <a:xfrm>
            <a:off x="1151467" y="338667"/>
            <a:ext cx="6858000" cy="5519738"/>
          </a:xfrm>
        </p:spPr>
      </p:pic>
    </p:spTree>
    <p:extLst>
      <p:ext uri="{BB962C8B-B14F-4D97-AF65-F5344CB8AC3E}">
        <p14:creationId xmlns:p14="http://schemas.microsoft.com/office/powerpoint/2010/main" val="42307275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0 at 11.35.23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492" b="-155"/>
          <a:stretch/>
        </p:blipFill>
        <p:spPr>
          <a:xfrm>
            <a:off x="457200" y="508000"/>
            <a:ext cx="8229600" cy="5215467"/>
          </a:xfrm>
        </p:spPr>
      </p:pic>
    </p:spTree>
    <p:extLst>
      <p:ext uri="{BB962C8B-B14F-4D97-AF65-F5344CB8AC3E}">
        <p14:creationId xmlns:p14="http://schemas.microsoft.com/office/powerpoint/2010/main" val="3101465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0 at 11.39.25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83" r="245"/>
          <a:stretch/>
        </p:blipFill>
        <p:spPr>
          <a:xfrm>
            <a:off x="1032932" y="220663"/>
            <a:ext cx="7095067" cy="5689600"/>
          </a:xfrm>
        </p:spPr>
      </p:pic>
    </p:spTree>
    <p:extLst>
      <p:ext uri="{BB962C8B-B14F-4D97-AF65-F5344CB8AC3E}">
        <p14:creationId xmlns:p14="http://schemas.microsoft.com/office/powerpoint/2010/main" val="22339864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5304"/>
            <a:ext cx="8609496" cy="5389218"/>
          </a:xfrm>
        </p:spPr>
        <p:txBody>
          <a:bodyPr>
            <a:normAutofit/>
          </a:bodyPr>
          <a:lstStyle/>
          <a:p>
            <a:pPr marL="0" indent="0">
              <a:buNone/>
            </a:pPr>
            <a:r>
              <a:rPr lang="en-CA" i="1" dirty="0">
                <a:solidFill>
                  <a:srgbClr val="FFFFFF"/>
                </a:solidFill>
                <a:latin typeface="+mn-lt"/>
              </a:rPr>
              <a:t>“For Books are not absolutely dead things, but </a:t>
            </a:r>
            <a:r>
              <a:rPr lang="en-CA" i="1" dirty="0">
                <a:solidFill>
                  <a:srgbClr val="FFFF00"/>
                </a:solidFill>
                <a:latin typeface="+mn-lt"/>
              </a:rPr>
              <a:t>doe contain a </a:t>
            </a:r>
            <a:r>
              <a:rPr lang="en-CA" i="1" dirty="0" err="1">
                <a:solidFill>
                  <a:srgbClr val="FFFF00"/>
                </a:solidFill>
                <a:latin typeface="+mn-lt"/>
              </a:rPr>
              <a:t>potencie</a:t>
            </a:r>
            <a:r>
              <a:rPr lang="en-CA" i="1" dirty="0">
                <a:solidFill>
                  <a:srgbClr val="FFFF00"/>
                </a:solidFill>
                <a:latin typeface="+mn-lt"/>
              </a:rPr>
              <a:t> of life in them to be as active as that </a:t>
            </a:r>
            <a:r>
              <a:rPr lang="en-CA" i="1" dirty="0" err="1">
                <a:solidFill>
                  <a:srgbClr val="FFFF00"/>
                </a:solidFill>
                <a:latin typeface="+mn-lt"/>
              </a:rPr>
              <a:t>soule</a:t>
            </a:r>
            <a:r>
              <a:rPr lang="en-CA" i="1" dirty="0">
                <a:solidFill>
                  <a:srgbClr val="FFFF00"/>
                </a:solidFill>
                <a:latin typeface="+mn-lt"/>
              </a:rPr>
              <a:t> was whose progeny they are</a:t>
            </a:r>
            <a:r>
              <a:rPr lang="en-CA" i="1" dirty="0">
                <a:solidFill>
                  <a:srgbClr val="FFFFFF"/>
                </a:solidFill>
                <a:latin typeface="+mn-lt"/>
              </a:rPr>
              <a:t>; nay they do preserve as in a </a:t>
            </a:r>
            <a:r>
              <a:rPr lang="en-CA" i="1" dirty="0" err="1">
                <a:solidFill>
                  <a:srgbClr val="FFFFFF"/>
                </a:solidFill>
                <a:latin typeface="+mn-lt"/>
              </a:rPr>
              <a:t>violl</a:t>
            </a:r>
            <a:r>
              <a:rPr lang="en-CA" i="1" dirty="0">
                <a:solidFill>
                  <a:srgbClr val="FFFFFF"/>
                </a:solidFill>
                <a:latin typeface="+mn-lt"/>
              </a:rPr>
              <a:t> the purest </a:t>
            </a:r>
            <a:r>
              <a:rPr lang="en-CA" i="1" dirty="0" err="1">
                <a:solidFill>
                  <a:srgbClr val="FFFFFF"/>
                </a:solidFill>
                <a:latin typeface="+mn-lt"/>
              </a:rPr>
              <a:t>efficacie</a:t>
            </a:r>
            <a:r>
              <a:rPr lang="en-CA" i="1" dirty="0">
                <a:solidFill>
                  <a:srgbClr val="FFFFFF"/>
                </a:solidFill>
                <a:latin typeface="+mn-lt"/>
              </a:rPr>
              <a:t> and extraction of that living intellect that bred them…</a:t>
            </a:r>
          </a:p>
          <a:p>
            <a:pPr marL="0" indent="0">
              <a:buNone/>
            </a:pPr>
            <a:r>
              <a:rPr lang="en-CA" i="1" dirty="0">
                <a:solidFill>
                  <a:srgbClr val="FFFFFF"/>
                </a:solidFill>
                <a:latin typeface="+mn-lt"/>
              </a:rPr>
              <a:t>And though all the </a:t>
            </a:r>
            <a:r>
              <a:rPr lang="en-CA" i="1" dirty="0" err="1">
                <a:solidFill>
                  <a:srgbClr val="FFFFFF"/>
                </a:solidFill>
                <a:latin typeface="+mn-lt"/>
              </a:rPr>
              <a:t>windes</a:t>
            </a:r>
            <a:r>
              <a:rPr lang="en-CA" i="1" dirty="0">
                <a:solidFill>
                  <a:srgbClr val="FFFFFF"/>
                </a:solidFill>
                <a:latin typeface="+mn-lt"/>
              </a:rPr>
              <a:t> of </a:t>
            </a:r>
            <a:r>
              <a:rPr lang="en-CA" i="1" dirty="0" err="1">
                <a:solidFill>
                  <a:srgbClr val="FFFFFF"/>
                </a:solidFill>
                <a:latin typeface="+mn-lt"/>
              </a:rPr>
              <a:t>doctrin</a:t>
            </a:r>
            <a:r>
              <a:rPr lang="en-CA" i="1" dirty="0">
                <a:solidFill>
                  <a:srgbClr val="FFFFFF"/>
                </a:solidFill>
                <a:latin typeface="+mn-lt"/>
              </a:rPr>
              <a:t> were let loose to play upon the earth, so Truth be in the field, we do injuriously, by licencing and prohibiting to misdoubt her strength</a:t>
            </a:r>
            <a:r>
              <a:rPr lang="en-CA" i="1" dirty="0">
                <a:solidFill>
                  <a:srgbClr val="FFFF00"/>
                </a:solidFill>
                <a:latin typeface="+mn-lt"/>
              </a:rPr>
              <a:t>. Let her and </a:t>
            </a:r>
            <a:r>
              <a:rPr lang="en-CA" i="1" dirty="0" err="1">
                <a:solidFill>
                  <a:srgbClr val="FFFF00"/>
                </a:solidFill>
                <a:latin typeface="+mn-lt"/>
              </a:rPr>
              <a:t>Falshood</a:t>
            </a:r>
            <a:r>
              <a:rPr lang="en-CA" i="1" dirty="0">
                <a:solidFill>
                  <a:srgbClr val="FFFF00"/>
                </a:solidFill>
                <a:latin typeface="+mn-lt"/>
              </a:rPr>
              <a:t> grapple; who ever knew Truth put to the </a:t>
            </a:r>
            <a:r>
              <a:rPr lang="en-CA" i="1" dirty="0" err="1">
                <a:solidFill>
                  <a:srgbClr val="FFFF00"/>
                </a:solidFill>
                <a:latin typeface="+mn-lt"/>
              </a:rPr>
              <a:t>wors</a:t>
            </a:r>
            <a:r>
              <a:rPr lang="en-CA" i="1" dirty="0">
                <a:solidFill>
                  <a:srgbClr val="FFFF00"/>
                </a:solidFill>
                <a:latin typeface="+mn-lt"/>
              </a:rPr>
              <a:t>, in a free and open encounter</a:t>
            </a:r>
          </a:p>
          <a:p>
            <a:pPr marL="0" indent="0">
              <a:buNone/>
            </a:pPr>
            <a:r>
              <a:rPr lang="en-CA" i="1" dirty="0">
                <a:solidFill>
                  <a:srgbClr val="FFFFFF"/>
                </a:solidFill>
                <a:latin typeface="+mn-lt"/>
              </a:rPr>
              <a:t>Lords and Commons of England, consider what Nation it is whereof ye are, and whereof ye are the </a:t>
            </a:r>
            <a:r>
              <a:rPr lang="en-CA" i="1" dirty="0" err="1">
                <a:solidFill>
                  <a:srgbClr val="FFFFFF"/>
                </a:solidFill>
                <a:latin typeface="+mn-lt"/>
              </a:rPr>
              <a:t>governours</a:t>
            </a:r>
            <a:r>
              <a:rPr lang="en-CA" i="1" dirty="0">
                <a:solidFill>
                  <a:srgbClr val="FFFFFF"/>
                </a:solidFill>
                <a:latin typeface="+mn-lt"/>
              </a:rPr>
              <a:t>: </a:t>
            </a:r>
            <a:r>
              <a:rPr lang="en-CA" i="1" dirty="0">
                <a:solidFill>
                  <a:srgbClr val="FFFF00"/>
                </a:solidFill>
                <a:latin typeface="+mn-lt"/>
              </a:rPr>
              <a:t>a Nation not slow and dull</a:t>
            </a:r>
            <a:r>
              <a:rPr lang="en-CA" i="1" dirty="0">
                <a:solidFill>
                  <a:srgbClr val="FFFFFF"/>
                </a:solidFill>
                <a:latin typeface="+mn-lt"/>
              </a:rPr>
              <a:t>, but of a quick, ingenious, and piercing spirit, </a:t>
            </a:r>
            <a:r>
              <a:rPr lang="en-CA" i="1" dirty="0">
                <a:solidFill>
                  <a:srgbClr val="FFFF00"/>
                </a:solidFill>
                <a:latin typeface="+mn-lt"/>
              </a:rPr>
              <a:t>acute to invent, </a:t>
            </a:r>
            <a:r>
              <a:rPr lang="en-CA" i="1" dirty="0" err="1">
                <a:solidFill>
                  <a:srgbClr val="FFFF00"/>
                </a:solidFill>
                <a:latin typeface="+mn-lt"/>
              </a:rPr>
              <a:t>suttle</a:t>
            </a:r>
            <a:r>
              <a:rPr lang="en-CA" i="1" dirty="0">
                <a:solidFill>
                  <a:srgbClr val="FFFF00"/>
                </a:solidFill>
                <a:latin typeface="+mn-lt"/>
              </a:rPr>
              <a:t> and sinewy to </a:t>
            </a:r>
            <a:r>
              <a:rPr lang="en-CA" i="1" dirty="0" err="1">
                <a:solidFill>
                  <a:srgbClr val="FFFF00"/>
                </a:solidFill>
                <a:latin typeface="+mn-lt"/>
              </a:rPr>
              <a:t>discours</a:t>
            </a:r>
            <a:r>
              <a:rPr lang="en-CA" i="1" dirty="0">
                <a:solidFill>
                  <a:srgbClr val="FFFFFF"/>
                </a:solidFill>
                <a:latin typeface="+mn-lt"/>
              </a:rPr>
              <a:t>, not beneath the </a:t>
            </a:r>
            <a:r>
              <a:rPr lang="en-CA" i="1" dirty="0">
                <a:solidFill>
                  <a:schemeClr val="bg1"/>
                </a:solidFill>
                <a:latin typeface="+mn-lt"/>
              </a:rPr>
              <a:t>reach of any point the highest that human capacity can soar to.”</a:t>
            </a:r>
          </a:p>
          <a:p>
            <a:pPr marL="0" indent="0">
              <a:buNone/>
            </a:pPr>
            <a:endParaRPr lang="en-US" dirty="0"/>
          </a:p>
        </p:txBody>
      </p:sp>
    </p:spTree>
    <p:extLst>
      <p:ext uri="{BB962C8B-B14F-4D97-AF65-F5344CB8AC3E}">
        <p14:creationId xmlns:p14="http://schemas.microsoft.com/office/powerpoint/2010/main" val="38500150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08575-659C-C549-8856-109123518C2F}"/>
              </a:ext>
            </a:extLst>
          </p:cNvPr>
          <p:cNvSpPr>
            <a:spLocks noGrp="1"/>
          </p:cNvSpPr>
          <p:nvPr>
            <p:ph type="title"/>
          </p:nvPr>
        </p:nvSpPr>
        <p:spPr>
          <a:xfrm>
            <a:off x="457200" y="0"/>
            <a:ext cx="8229600" cy="1016000"/>
          </a:xfrm>
        </p:spPr>
        <p:txBody>
          <a:bodyPr>
            <a:normAutofit/>
          </a:bodyPr>
          <a:lstStyle/>
          <a:p>
            <a:pPr algn="ctr"/>
            <a:r>
              <a:rPr lang="en-US" sz="4400" dirty="0">
                <a:solidFill>
                  <a:srgbClr val="FFFF00"/>
                </a:solidFill>
              </a:rPr>
              <a:t>How did we get here</a:t>
            </a:r>
            <a:r>
              <a:rPr lang="en-US" sz="4400" dirty="0">
                <a:solidFill>
                  <a:srgbClr val="FF0000"/>
                </a:solidFill>
              </a:rPr>
              <a:t>?</a:t>
            </a:r>
          </a:p>
        </p:txBody>
      </p:sp>
      <p:pic>
        <p:nvPicPr>
          <p:cNvPr id="4" name="Picture 3" descr="Text, letter&#10;&#10;Description automatically generated">
            <a:extLst>
              <a:ext uri="{FF2B5EF4-FFF2-40B4-BE49-F238E27FC236}">
                <a16:creationId xmlns:a16="http://schemas.microsoft.com/office/drawing/2014/main" id="{1182E0EB-09B7-334B-BD5F-0177431F9D0E}"/>
              </a:ext>
            </a:extLst>
          </p:cNvPr>
          <p:cNvPicPr>
            <a:picLocks noChangeAspect="1"/>
          </p:cNvPicPr>
          <p:nvPr/>
        </p:nvPicPr>
        <p:blipFill>
          <a:blip r:embed="rId2"/>
          <a:stretch>
            <a:fillRect/>
          </a:stretch>
        </p:blipFill>
        <p:spPr>
          <a:xfrm>
            <a:off x="5453506" y="1002670"/>
            <a:ext cx="3233294" cy="5117470"/>
          </a:xfrm>
          <a:prstGeom prst="rect">
            <a:avLst/>
          </a:prstGeom>
        </p:spPr>
      </p:pic>
      <p:pic>
        <p:nvPicPr>
          <p:cNvPr id="6" name="Picture 5" descr="Text, letter&#10;&#10;Description automatically generated">
            <a:extLst>
              <a:ext uri="{FF2B5EF4-FFF2-40B4-BE49-F238E27FC236}">
                <a16:creationId xmlns:a16="http://schemas.microsoft.com/office/drawing/2014/main" id="{3426C92A-B180-AC46-B610-91B75BBA2161}"/>
              </a:ext>
            </a:extLst>
          </p:cNvPr>
          <p:cNvPicPr>
            <a:picLocks noChangeAspect="1"/>
          </p:cNvPicPr>
          <p:nvPr/>
        </p:nvPicPr>
        <p:blipFill>
          <a:blip r:embed="rId3"/>
          <a:stretch>
            <a:fillRect/>
          </a:stretch>
        </p:blipFill>
        <p:spPr>
          <a:xfrm>
            <a:off x="457200" y="1035269"/>
            <a:ext cx="4147688" cy="4787462"/>
          </a:xfrm>
          <a:prstGeom prst="rect">
            <a:avLst/>
          </a:prstGeom>
        </p:spPr>
      </p:pic>
    </p:spTree>
    <p:extLst>
      <p:ext uri="{BB962C8B-B14F-4D97-AF65-F5344CB8AC3E}">
        <p14:creationId xmlns:p14="http://schemas.microsoft.com/office/powerpoint/2010/main" val="3180091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3E8FA93D-59AC-6D4F-B4A8-79C339FC05CC}"/>
              </a:ext>
            </a:extLst>
          </p:cNvPr>
          <p:cNvPicPr>
            <a:picLocks noChangeAspect="1"/>
          </p:cNvPicPr>
          <p:nvPr/>
        </p:nvPicPr>
        <p:blipFill>
          <a:blip r:embed="rId2"/>
          <a:stretch>
            <a:fillRect/>
          </a:stretch>
        </p:blipFill>
        <p:spPr>
          <a:xfrm>
            <a:off x="2424378" y="225631"/>
            <a:ext cx="4295243" cy="5580990"/>
          </a:xfrm>
          <a:prstGeom prst="rect">
            <a:avLst/>
          </a:prstGeom>
        </p:spPr>
      </p:pic>
    </p:spTree>
    <p:extLst>
      <p:ext uri="{BB962C8B-B14F-4D97-AF65-F5344CB8AC3E}">
        <p14:creationId xmlns:p14="http://schemas.microsoft.com/office/powerpoint/2010/main" val="15232914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2BA5F87-8E93-5C4A-95B0-FCDD868BD68F}"/>
              </a:ext>
            </a:extLst>
          </p:cNvPr>
          <p:cNvPicPr>
            <a:picLocks noChangeAspect="1"/>
          </p:cNvPicPr>
          <p:nvPr/>
        </p:nvPicPr>
        <p:blipFill>
          <a:blip r:embed="rId2"/>
          <a:stretch>
            <a:fillRect/>
          </a:stretch>
        </p:blipFill>
        <p:spPr>
          <a:xfrm>
            <a:off x="2844800" y="142339"/>
            <a:ext cx="3454400" cy="5765800"/>
          </a:xfrm>
          <a:prstGeom prst="rect">
            <a:avLst/>
          </a:prstGeom>
        </p:spPr>
      </p:pic>
    </p:spTree>
    <p:extLst>
      <p:ext uri="{BB962C8B-B14F-4D97-AF65-F5344CB8AC3E}">
        <p14:creationId xmlns:p14="http://schemas.microsoft.com/office/powerpoint/2010/main" val="3777414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94833"/>
          </a:xfrm>
        </p:spPr>
        <p:txBody>
          <a:bodyPr>
            <a:noAutofit/>
          </a:bodyPr>
          <a:lstStyle/>
          <a:p>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457200" y="994833"/>
            <a:ext cx="8686800" cy="5007084"/>
          </a:xfrm>
        </p:spPr>
        <p:txBody>
          <a:bodyPr>
            <a:normAutofit fontScale="92500"/>
          </a:bodyPr>
          <a:lstStyle/>
          <a:p>
            <a:pPr marL="0" indent="0">
              <a:lnSpc>
                <a:spcPct val="90000"/>
              </a:lnSpc>
              <a:buNone/>
            </a:pPr>
            <a:r>
              <a:rPr lang="en-CA" sz="3200" dirty="0">
                <a:solidFill>
                  <a:schemeClr val="bg1"/>
                </a:solidFill>
                <a:latin typeface="+mn-lt"/>
              </a:rPr>
              <a:t>1. Please create an account at </a:t>
            </a:r>
            <a:r>
              <a:rPr lang="en-CA" sz="3200" dirty="0">
                <a:solidFill>
                  <a:schemeClr val="bg1"/>
                </a:solidFill>
                <a:latin typeface="+mn-lt"/>
                <a:hlinkClick r:id="rId2"/>
              </a:rPr>
              <a:t>http://cms.ubc.ca/</a:t>
            </a:r>
            <a:r>
              <a:rPr lang="en-CA" sz="3200" dirty="0">
                <a:solidFill>
                  <a:schemeClr val="bg1"/>
                </a:solidFill>
                <a:latin typeface="+mn-lt"/>
              </a:rPr>
              <a:t> using your CWL.</a:t>
            </a:r>
          </a:p>
          <a:p>
            <a:pPr marL="0" indent="0">
              <a:lnSpc>
                <a:spcPct val="90000"/>
              </a:lnSpc>
              <a:buNone/>
            </a:pPr>
            <a:r>
              <a:rPr lang="en-CA" sz="3200" dirty="0">
                <a:solidFill>
                  <a:schemeClr val="bg1"/>
                </a:solidFill>
                <a:latin typeface="+mn-lt"/>
              </a:rPr>
              <a:t>2. Once you create an account and sign in at </a:t>
            </a:r>
            <a:r>
              <a:rPr lang="en-CA" sz="3200" dirty="0">
                <a:solidFill>
                  <a:schemeClr val="bg1"/>
                </a:solidFill>
                <a:latin typeface="+mn-lt"/>
                <a:hlinkClick r:id="rId2"/>
              </a:rPr>
              <a:t>http://cms.ubc.ca/</a:t>
            </a:r>
            <a:r>
              <a:rPr lang="en-CA" sz="3200" dirty="0">
                <a:solidFill>
                  <a:schemeClr val="bg1"/>
                </a:solidFill>
                <a:latin typeface="+mn-lt"/>
              </a:rPr>
              <a:t> you can click your name in the top right. Halfway down the following page will be your WordPress email address.</a:t>
            </a:r>
          </a:p>
          <a:p>
            <a:pPr marL="0" indent="0">
              <a:lnSpc>
                <a:spcPct val="90000"/>
              </a:lnSpc>
              <a:buNone/>
            </a:pPr>
            <a:r>
              <a:rPr lang="en-CA" sz="3200" dirty="0">
                <a:solidFill>
                  <a:schemeClr val="bg1"/>
                </a:solidFill>
                <a:latin typeface="+mn-lt"/>
              </a:rPr>
              <a:t>3. Send me your </a:t>
            </a:r>
            <a:r>
              <a:rPr lang="en-CA" sz="3200" dirty="0" err="1">
                <a:solidFill>
                  <a:schemeClr val="bg1"/>
                </a:solidFill>
                <a:latin typeface="+mn-lt"/>
              </a:rPr>
              <a:t>WordPress</a:t>
            </a:r>
            <a:r>
              <a:rPr lang="en-CA" sz="3200" dirty="0">
                <a:solidFill>
                  <a:schemeClr val="bg1"/>
                </a:solidFill>
                <a:latin typeface="+mn-lt"/>
              </a:rPr>
              <a:t> email address at </a:t>
            </a:r>
            <a:r>
              <a:rPr lang="en-CA" sz="3200" dirty="0" err="1">
                <a:solidFill>
                  <a:schemeClr val="bg1"/>
                </a:solidFill>
                <a:latin typeface="+mn-lt"/>
              </a:rPr>
              <a:t>jfestinger@telus.net</a:t>
            </a:r>
            <a:r>
              <a:rPr lang="en-CA" sz="3200" dirty="0">
                <a:solidFill>
                  <a:schemeClr val="bg1"/>
                </a:solidFill>
                <a:latin typeface="+mn-lt"/>
              </a:rPr>
              <a:t> or at </a:t>
            </a:r>
            <a:r>
              <a:rPr lang="en-CA" sz="3200" dirty="0" err="1">
                <a:solidFill>
                  <a:schemeClr val="bg1"/>
                </a:solidFill>
                <a:latin typeface="+mn-lt"/>
              </a:rPr>
              <a:t>jon@fblawstrategy.com</a:t>
            </a:r>
            <a:endParaRPr lang="en-CA" sz="3200" dirty="0">
              <a:solidFill>
                <a:schemeClr val="bg1"/>
              </a:solidFill>
              <a:latin typeface="+mn-lt"/>
            </a:endParaRPr>
          </a:p>
          <a:p>
            <a:pPr marL="0" indent="0">
              <a:lnSpc>
                <a:spcPct val="90000"/>
              </a:lnSpc>
              <a:buNone/>
            </a:pPr>
            <a:r>
              <a:rPr lang="en-CA" sz="3200" dirty="0">
                <a:solidFill>
                  <a:schemeClr val="bg1"/>
                </a:solidFill>
                <a:latin typeface="+mn-lt"/>
              </a:rPr>
              <a:t>4. Then, I will invite you to participate with authoring privileges via your </a:t>
            </a:r>
            <a:r>
              <a:rPr lang="en-CA" sz="3200" dirty="0" err="1">
                <a:solidFill>
                  <a:schemeClr val="bg1"/>
                </a:solidFill>
                <a:latin typeface="+mn-lt"/>
              </a:rPr>
              <a:t>WordPress</a:t>
            </a:r>
            <a:r>
              <a:rPr lang="en-CA" sz="3200" dirty="0">
                <a:solidFill>
                  <a:schemeClr val="bg1"/>
                </a:solidFill>
                <a:latin typeface="+mn-lt"/>
              </a:rPr>
              <a:t> email address.</a:t>
            </a:r>
          </a:p>
          <a:p>
            <a:pPr marL="0" indent="0">
              <a:buNone/>
            </a:pPr>
            <a:endParaRPr lang="en-US" dirty="0"/>
          </a:p>
        </p:txBody>
      </p:sp>
    </p:spTree>
    <p:extLst>
      <p:ext uri="{BB962C8B-B14F-4D97-AF65-F5344CB8AC3E}">
        <p14:creationId xmlns:p14="http://schemas.microsoft.com/office/powerpoint/2010/main" val="29760566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F95A6BB8-473B-C949-8AD7-FF5339B93528}"/>
              </a:ext>
            </a:extLst>
          </p:cNvPr>
          <p:cNvPicPr>
            <a:picLocks noChangeAspect="1"/>
          </p:cNvPicPr>
          <p:nvPr/>
        </p:nvPicPr>
        <p:blipFill>
          <a:blip r:embed="rId2"/>
          <a:stretch>
            <a:fillRect/>
          </a:stretch>
        </p:blipFill>
        <p:spPr>
          <a:xfrm>
            <a:off x="2776187" y="132359"/>
            <a:ext cx="3591626" cy="5743961"/>
          </a:xfrm>
          <a:prstGeom prst="rect">
            <a:avLst/>
          </a:prstGeom>
        </p:spPr>
      </p:pic>
    </p:spTree>
    <p:extLst>
      <p:ext uri="{BB962C8B-B14F-4D97-AF65-F5344CB8AC3E}">
        <p14:creationId xmlns:p14="http://schemas.microsoft.com/office/powerpoint/2010/main" val="40701991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E099336-B44E-3847-B7D1-0163F86D5438}"/>
              </a:ext>
            </a:extLst>
          </p:cNvPr>
          <p:cNvPicPr>
            <a:picLocks noChangeAspect="1"/>
          </p:cNvPicPr>
          <p:nvPr/>
        </p:nvPicPr>
        <p:blipFill>
          <a:blip r:embed="rId2"/>
          <a:stretch>
            <a:fillRect/>
          </a:stretch>
        </p:blipFill>
        <p:spPr>
          <a:xfrm>
            <a:off x="2851150" y="182913"/>
            <a:ext cx="3441700" cy="5613400"/>
          </a:xfrm>
          <a:prstGeom prst="rect">
            <a:avLst/>
          </a:prstGeom>
        </p:spPr>
      </p:pic>
    </p:spTree>
    <p:extLst>
      <p:ext uri="{BB962C8B-B14F-4D97-AF65-F5344CB8AC3E}">
        <p14:creationId xmlns:p14="http://schemas.microsoft.com/office/powerpoint/2010/main" val="26951297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95E4370-0EB7-C141-AC41-2BA395B5C506}"/>
              </a:ext>
            </a:extLst>
          </p:cNvPr>
          <p:cNvPicPr>
            <a:picLocks noChangeAspect="1"/>
          </p:cNvPicPr>
          <p:nvPr/>
        </p:nvPicPr>
        <p:blipFill>
          <a:blip r:embed="rId2"/>
          <a:stretch>
            <a:fillRect/>
          </a:stretch>
        </p:blipFill>
        <p:spPr>
          <a:xfrm>
            <a:off x="216402" y="2090057"/>
            <a:ext cx="8730512" cy="2683824"/>
          </a:xfrm>
          <a:prstGeom prst="rect">
            <a:avLst/>
          </a:prstGeom>
        </p:spPr>
      </p:pic>
    </p:spTree>
    <p:extLst>
      <p:ext uri="{BB962C8B-B14F-4D97-AF65-F5344CB8AC3E}">
        <p14:creationId xmlns:p14="http://schemas.microsoft.com/office/powerpoint/2010/main" val="30020616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96CCADE-244D-B94F-BB27-579D67D3A309}"/>
              </a:ext>
            </a:extLst>
          </p:cNvPr>
          <p:cNvPicPr>
            <a:picLocks noChangeAspect="1"/>
          </p:cNvPicPr>
          <p:nvPr/>
        </p:nvPicPr>
        <p:blipFill>
          <a:blip r:embed="rId2"/>
          <a:stretch>
            <a:fillRect/>
          </a:stretch>
        </p:blipFill>
        <p:spPr>
          <a:xfrm>
            <a:off x="1021673" y="282461"/>
            <a:ext cx="7100654" cy="5542385"/>
          </a:xfrm>
          <a:prstGeom prst="rect">
            <a:avLst/>
          </a:prstGeom>
        </p:spPr>
      </p:pic>
    </p:spTree>
    <p:extLst>
      <p:ext uri="{BB962C8B-B14F-4D97-AF65-F5344CB8AC3E}">
        <p14:creationId xmlns:p14="http://schemas.microsoft.com/office/powerpoint/2010/main" val="6882655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paper&#10;&#10;Description automatically generated">
            <a:extLst>
              <a:ext uri="{FF2B5EF4-FFF2-40B4-BE49-F238E27FC236}">
                <a16:creationId xmlns:a16="http://schemas.microsoft.com/office/drawing/2014/main" id="{E76C79A1-B87A-E847-B4BC-CEAEC58C41FD}"/>
              </a:ext>
            </a:extLst>
          </p:cNvPr>
          <p:cNvPicPr>
            <a:picLocks noChangeAspect="1"/>
          </p:cNvPicPr>
          <p:nvPr/>
        </p:nvPicPr>
        <p:blipFill>
          <a:blip r:embed="rId2"/>
          <a:stretch>
            <a:fillRect/>
          </a:stretch>
        </p:blipFill>
        <p:spPr>
          <a:xfrm>
            <a:off x="2798023" y="261257"/>
            <a:ext cx="3547953" cy="5544671"/>
          </a:xfrm>
          <a:prstGeom prst="rect">
            <a:avLst/>
          </a:prstGeom>
        </p:spPr>
      </p:pic>
    </p:spTree>
    <p:extLst>
      <p:ext uri="{BB962C8B-B14F-4D97-AF65-F5344CB8AC3E}">
        <p14:creationId xmlns:p14="http://schemas.microsoft.com/office/powerpoint/2010/main" val="18977920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69"/>
            <a:ext cx="8229600" cy="2118961"/>
          </a:xfrm>
        </p:spPr>
        <p:txBody>
          <a:bodyPr>
            <a:normAutofit fontScale="90000"/>
          </a:bodyPr>
          <a:lstStyle/>
          <a:p>
            <a:pPr algn="ctr"/>
            <a:br>
              <a:rPr lang="en-US" b="1" dirty="0">
                <a:solidFill>
                  <a:srgbClr val="FFFF00"/>
                </a:solidFill>
              </a:rPr>
            </a:br>
            <a:r>
              <a:rPr lang="en-US" b="1" dirty="0">
                <a:solidFill>
                  <a:srgbClr val="FFFF00"/>
                </a:solidFill>
              </a:rPr>
              <a:t>Starting Point </a:t>
            </a:r>
            <a:r>
              <a:rPr lang="en-US" b="1" dirty="0">
                <a:solidFill>
                  <a:schemeClr val="bg1"/>
                </a:solidFill>
              </a:rPr>
              <a:t>2</a:t>
            </a:r>
            <a:r>
              <a:rPr lang="en-US" b="1" dirty="0">
                <a:solidFill>
                  <a:srgbClr val="FF0000"/>
                </a:solidFill>
              </a:rPr>
              <a:t>:</a:t>
            </a:r>
            <a:r>
              <a:rPr lang="en-US" b="1" dirty="0">
                <a:solidFill>
                  <a:schemeClr val="bg1"/>
                </a:solidFill>
              </a:rPr>
              <a:t> </a:t>
            </a:r>
            <a:br>
              <a:rPr lang="en-US" b="1" dirty="0">
                <a:solidFill>
                  <a:schemeClr val="bg1"/>
                </a:solidFill>
              </a:rPr>
            </a:br>
            <a:r>
              <a:rPr lang="en-US" b="1" dirty="0">
                <a:solidFill>
                  <a:srgbClr val="FF0000"/>
                </a:solidFill>
                <a:latin typeface="Apple Chancery"/>
                <a:cs typeface="Apple Chancery"/>
              </a:rPr>
              <a:t>C</a:t>
            </a:r>
            <a:r>
              <a:rPr lang="en-US" dirty="0">
                <a:solidFill>
                  <a:srgbClr val="FF0000"/>
                </a:solidFill>
                <a:latin typeface="Apple Chancery"/>
                <a:cs typeface="Apple Chancery"/>
              </a:rPr>
              <a:t>ommunications Law 3.0</a:t>
            </a:r>
            <a:r>
              <a:rPr lang="en-US" dirty="0">
                <a:solidFill>
                  <a:schemeClr val="bg1"/>
                </a:solidFill>
                <a:latin typeface="Apple Chancery"/>
                <a:cs typeface="Apple Chancery"/>
              </a:rPr>
              <a:t> – </a:t>
            </a:r>
            <a:br>
              <a:rPr lang="en-US" dirty="0">
                <a:solidFill>
                  <a:srgbClr val="FFFF00"/>
                </a:solidFill>
                <a:latin typeface="Apple Chancery"/>
                <a:cs typeface="Apple Chancery"/>
              </a:rPr>
            </a:br>
            <a:r>
              <a:rPr lang="en-US" dirty="0">
                <a:solidFill>
                  <a:srgbClr val="FFFF00"/>
                </a:solidFill>
                <a:latin typeface="Apple Chancery"/>
                <a:cs typeface="Apple Chancery"/>
              </a:rPr>
              <a:t>from the chaos of the moment</a:t>
            </a:r>
            <a:r>
              <a:rPr lang="en-US" dirty="0">
                <a:solidFill>
                  <a:srgbClr val="FF0000"/>
                </a:solidFill>
                <a:latin typeface="Apple Chancery"/>
                <a:cs typeface="Apple Chancery"/>
              </a:rPr>
              <a:t>?</a:t>
            </a:r>
            <a:br>
              <a:rPr lang="en-US" dirty="0">
                <a:solidFill>
                  <a:srgbClr val="FFFF00"/>
                </a:solidFill>
                <a:latin typeface="Apple Chancery"/>
                <a:cs typeface="Apple Chancery"/>
              </a:rPr>
            </a:br>
            <a:endParaRPr lang="en-US" b="1" dirty="0">
              <a:solidFill>
                <a:schemeClr val="bg1"/>
              </a:solidFill>
            </a:endParaRPr>
          </a:p>
        </p:txBody>
      </p:sp>
      <p:pic>
        <p:nvPicPr>
          <p:cNvPr id="4" name="Content Placeholder 3" descr="F1_start_light_sequence_animation.gif"/>
          <p:cNvPicPr>
            <a:picLocks noGrp="1" noChangeAspect="1"/>
          </p:cNvPicPr>
          <p:nvPr>
            <p:ph sz="quarter" idx="10"/>
          </p:nvPr>
        </p:nvPicPr>
        <p:blipFill>
          <a:blip r:embed="rId2">
            <a:extLst>
              <a:ext uri="{28A0092B-C50C-407E-A947-70E740481C1C}">
                <a14:useLocalDpi xmlns:a14="http://schemas.microsoft.com/office/drawing/2010/main" val="0"/>
              </a:ext>
            </a:extLst>
          </a:blip>
          <a:srcRect l="-31953" r="-31953"/>
          <a:stretch>
            <a:fillRect/>
          </a:stretch>
        </p:blipFill>
        <p:spPr>
          <a:xfrm>
            <a:off x="1509304" y="2598821"/>
            <a:ext cx="6125392" cy="3213940"/>
          </a:xfrm>
        </p:spPr>
      </p:pic>
    </p:spTree>
    <p:extLst>
      <p:ext uri="{BB962C8B-B14F-4D97-AF65-F5344CB8AC3E}">
        <p14:creationId xmlns:p14="http://schemas.microsoft.com/office/powerpoint/2010/main" val="30115316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l="-65000" r="-6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01DB6-BBF9-0E48-9DC3-E614FA19F557}"/>
              </a:ext>
            </a:extLst>
          </p:cNvPr>
          <p:cNvSpPr>
            <a:spLocks noGrp="1"/>
          </p:cNvSpPr>
          <p:nvPr>
            <p:ph type="title"/>
          </p:nvPr>
        </p:nvSpPr>
        <p:spPr>
          <a:xfrm>
            <a:off x="574766" y="1018903"/>
            <a:ext cx="8229600" cy="4389119"/>
          </a:xfrm>
        </p:spPr>
        <p:txBody>
          <a:bodyPr>
            <a:noAutofit/>
          </a:bodyPr>
          <a:lstStyle/>
          <a:p>
            <a:pPr algn="ctr"/>
            <a:r>
              <a:rPr lang="en-US" sz="4800" b="1" dirty="0">
                <a:solidFill>
                  <a:schemeClr val="accent1">
                    <a:lumMod val="50000"/>
                  </a:schemeClr>
                </a:solidFill>
              </a:rPr>
              <a:t>Is there an inherent destiny to the completely binary language of only  1’s &amp; 0’s that makes social polarization inevitable</a:t>
            </a:r>
            <a:r>
              <a:rPr lang="en-US" sz="4800" b="1" dirty="0">
                <a:solidFill>
                  <a:srgbClr val="FF0000"/>
                </a:solidFill>
              </a:rPr>
              <a:t>?</a:t>
            </a:r>
          </a:p>
        </p:txBody>
      </p:sp>
    </p:spTree>
    <p:extLst>
      <p:ext uri="{BB962C8B-B14F-4D97-AF65-F5344CB8AC3E}">
        <p14:creationId xmlns:p14="http://schemas.microsoft.com/office/powerpoint/2010/main" val="28195528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E8D56-DF9E-5844-B8E0-70E8A4B3988F}"/>
              </a:ext>
            </a:extLst>
          </p:cNvPr>
          <p:cNvSpPr>
            <a:spLocks noGrp="1"/>
          </p:cNvSpPr>
          <p:nvPr>
            <p:ph type="title"/>
          </p:nvPr>
        </p:nvSpPr>
        <p:spPr/>
        <p:txBody>
          <a:bodyPr/>
          <a:lstStyle/>
          <a:p>
            <a:pPr algn="ctr"/>
            <a:r>
              <a:rPr lang="en-US" dirty="0">
                <a:solidFill>
                  <a:srgbClr val="FFFF00"/>
                </a:solidFill>
              </a:rPr>
              <a:t>Clue</a:t>
            </a:r>
            <a:r>
              <a:rPr lang="en-US" dirty="0">
                <a:solidFill>
                  <a:srgbClr val="FF0000"/>
                </a:solidFill>
              </a:rPr>
              <a:t>?</a:t>
            </a:r>
            <a:r>
              <a:rPr lang="en-US" dirty="0">
                <a:solidFill>
                  <a:srgbClr val="FFFF00"/>
                </a:solidFill>
              </a:rPr>
              <a:t>:</a:t>
            </a:r>
            <a:r>
              <a:rPr lang="en-US" dirty="0"/>
              <a:t> </a:t>
            </a:r>
            <a:r>
              <a:rPr lang="en-US" dirty="0">
                <a:solidFill>
                  <a:schemeClr val="bg1"/>
                </a:solidFill>
              </a:rPr>
              <a:t>Digital</a:t>
            </a:r>
            <a:r>
              <a:rPr lang="en-US" dirty="0"/>
              <a:t> </a:t>
            </a:r>
            <a:r>
              <a:rPr lang="en-US" dirty="0">
                <a:solidFill>
                  <a:srgbClr val="FF0000"/>
                </a:solidFill>
              </a:rPr>
              <a:t>v</a:t>
            </a:r>
            <a:r>
              <a:rPr lang="en-US" dirty="0">
                <a:solidFill>
                  <a:srgbClr val="FFFF00"/>
                </a:solidFill>
              </a:rPr>
              <a:t>.</a:t>
            </a:r>
            <a:r>
              <a:rPr lang="en-US" dirty="0"/>
              <a:t> </a:t>
            </a:r>
            <a:r>
              <a:rPr lang="en-US" dirty="0">
                <a:solidFill>
                  <a:schemeClr val="bg1"/>
                </a:solidFill>
              </a:rPr>
              <a:t>Analog Controllers</a:t>
            </a:r>
          </a:p>
        </p:txBody>
      </p:sp>
      <p:pic>
        <p:nvPicPr>
          <p:cNvPr id="5" name="Picture 4" descr="A pair of video game controllers&#10;&#10;Description automatically generated with medium confidence">
            <a:extLst>
              <a:ext uri="{FF2B5EF4-FFF2-40B4-BE49-F238E27FC236}">
                <a16:creationId xmlns:a16="http://schemas.microsoft.com/office/drawing/2014/main" id="{75C3733A-5E5B-B646-8B74-3657EA2476B4}"/>
              </a:ext>
            </a:extLst>
          </p:cNvPr>
          <p:cNvPicPr>
            <a:picLocks noChangeAspect="1"/>
          </p:cNvPicPr>
          <p:nvPr/>
        </p:nvPicPr>
        <p:blipFill rotWithShape="1">
          <a:blip r:embed="rId2"/>
          <a:srcRect l="5285" t="34088" b="15727"/>
          <a:stretch/>
        </p:blipFill>
        <p:spPr>
          <a:xfrm>
            <a:off x="841226" y="1694741"/>
            <a:ext cx="7461545" cy="3008587"/>
          </a:xfrm>
          <a:prstGeom prst="rect">
            <a:avLst/>
          </a:prstGeom>
        </p:spPr>
      </p:pic>
      <p:sp>
        <p:nvSpPr>
          <p:cNvPr id="6" name="TextBox 5">
            <a:extLst>
              <a:ext uri="{FF2B5EF4-FFF2-40B4-BE49-F238E27FC236}">
                <a16:creationId xmlns:a16="http://schemas.microsoft.com/office/drawing/2014/main" id="{B96B4A2A-D54B-044D-B6A2-5554835AF323}"/>
              </a:ext>
            </a:extLst>
          </p:cNvPr>
          <p:cNvSpPr txBox="1"/>
          <p:nvPr/>
        </p:nvSpPr>
        <p:spPr>
          <a:xfrm>
            <a:off x="750022" y="5055476"/>
            <a:ext cx="7643952" cy="646331"/>
          </a:xfrm>
          <a:prstGeom prst="rect">
            <a:avLst/>
          </a:prstGeom>
          <a:noFill/>
        </p:spPr>
        <p:txBody>
          <a:bodyPr wrap="none" rtlCol="0">
            <a:spAutoFit/>
          </a:bodyPr>
          <a:lstStyle/>
          <a:p>
            <a:pPr algn="ctr"/>
            <a:r>
              <a:rPr lang="en-US" dirty="0">
                <a:solidFill>
                  <a:schemeClr val="bg1"/>
                </a:solidFill>
              </a:rPr>
              <a:t>Xbox controller is analog (smooth &amp; progressive feel) v. Switch controller </a:t>
            </a:r>
          </a:p>
          <a:p>
            <a:pPr algn="ctr"/>
            <a:r>
              <a:rPr lang="en-US" dirty="0">
                <a:solidFill>
                  <a:schemeClr val="bg1"/>
                </a:solidFill>
              </a:rPr>
              <a:t>with only digital inputs is far less precise and harder to use.</a:t>
            </a:r>
          </a:p>
        </p:txBody>
      </p:sp>
    </p:spTree>
    <p:extLst>
      <p:ext uri="{BB962C8B-B14F-4D97-AF65-F5344CB8AC3E}">
        <p14:creationId xmlns:p14="http://schemas.microsoft.com/office/powerpoint/2010/main" val="24717642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10;&#10;Description automatically generated">
            <a:extLst>
              <a:ext uri="{FF2B5EF4-FFF2-40B4-BE49-F238E27FC236}">
                <a16:creationId xmlns:a16="http://schemas.microsoft.com/office/drawing/2014/main" id="{88C728AC-2848-6F40-94F0-3F672F34E242}"/>
              </a:ext>
            </a:extLst>
          </p:cNvPr>
          <p:cNvPicPr>
            <a:picLocks noChangeAspect="1"/>
          </p:cNvPicPr>
          <p:nvPr/>
        </p:nvPicPr>
        <p:blipFill>
          <a:blip r:embed="rId2"/>
          <a:stretch>
            <a:fillRect/>
          </a:stretch>
        </p:blipFill>
        <p:spPr>
          <a:xfrm>
            <a:off x="1387203" y="252249"/>
            <a:ext cx="6369594" cy="5397176"/>
          </a:xfrm>
          <a:prstGeom prst="rect">
            <a:avLst/>
          </a:prstGeom>
        </p:spPr>
      </p:pic>
    </p:spTree>
    <p:extLst>
      <p:ext uri="{BB962C8B-B14F-4D97-AF65-F5344CB8AC3E}">
        <p14:creationId xmlns:p14="http://schemas.microsoft.com/office/powerpoint/2010/main" val="28580973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97D1-AD1D-604E-A079-5EBFF633D686}"/>
              </a:ext>
            </a:extLst>
          </p:cNvPr>
          <p:cNvSpPr>
            <a:spLocks noGrp="1"/>
          </p:cNvSpPr>
          <p:nvPr>
            <p:ph type="title"/>
          </p:nvPr>
        </p:nvSpPr>
        <p:spPr>
          <a:xfrm>
            <a:off x="457200" y="160339"/>
            <a:ext cx="8229600" cy="1016000"/>
          </a:xfrm>
        </p:spPr>
        <p:txBody>
          <a:bodyPr/>
          <a:lstStyle/>
          <a:p>
            <a:pPr algn="ctr"/>
            <a:r>
              <a:rPr lang="en-US" dirty="0">
                <a:solidFill>
                  <a:srgbClr val="FF0000"/>
                </a:solidFill>
              </a:rPr>
              <a:t>Or</a:t>
            </a:r>
            <a:r>
              <a:rPr lang="en-US" dirty="0">
                <a:solidFill>
                  <a:srgbClr val="FFFF00"/>
                </a:solidFill>
              </a:rPr>
              <a:t> Law of Entropy</a:t>
            </a:r>
          </a:p>
        </p:txBody>
      </p:sp>
      <p:pic>
        <p:nvPicPr>
          <p:cNvPr id="3" name="Picture 2">
            <a:extLst>
              <a:ext uri="{FF2B5EF4-FFF2-40B4-BE49-F238E27FC236}">
                <a16:creationId xmlns:a16="http://schemas.microsoft.com/office/drawing/2014/main" id="{86972743-63DC-C744-95E8-FE45548E414A}"/>
              </a:ext>
            </a:extLst>
          </p:cNvPr>
          <p:cNvPicPr>
            <a:picLocks noChangeAspect="1"/>
          </p:cNvPicPr>
          <p:nvPr/>
        </p:nvPicPr>
        <p:blipFill>
          <a:blip r:embed="rId2"/>
          <a:stretch>
            <a:fillRect/>
          </a:stretch>
        </p:blipFill>
        <p:spPr>
          <a:xfrm>
            <a:off x="1397000" y="1314450"/>
            <a:ext cx="6350000" cy="4229100"/>
          </a:xfrm>
          <a:prstGeom prst="rect">
            <a:avLst/>
          </a:prstGeom>
        </p:spPr>
      </p:pic>
    </p:spTree>
    <p:extLst>
      <p:ext uri="{BB962C8B-B14F-4D97-AF65-F5344CB8AC3E}">
        <p14:creationId xmlns:p14="http://schemas.microsoft.com/office/powerpoint/2010/main" val="477742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250" y="18693"/>
            <a:ext cx="7795549" cy="961618"/>
          </a:xfrm>
        </p:spPr>
        <p:txBody>
          <a:bodyPr>
            <a:noAutofit/>
          </a:bodyPr>
          <a:lstStyle/>
          <a:p>
            <a:r>
              <a:rPr lang="en-US" sz="6000" b="1" dirty="0">
                <a:solidFill>
                  <a:srgbClr val="FFFF00"/>
                </a:solidFill>
                <a:latin typeface="+mn-lt"/>
              </a:rPr>
              <a:t>Why </a:t>
            </a:r>
            <a:r>
              <a:rPr lang="en-US" sz="6000" b="1" dirty="0">
                <a:solidFill>
                  <a:srgbClr val="FF0000"/>
                </a:solidFill>
                <a:latin typeface="+mn-lt"/>
              </a:rPr>
              <a:t>post</a:t>
            </a:r>
            <a:r>
              <a:rPr lang="en-US" sz="6000" b="1" dirty="0">
                <a:solidFill>
                  <a:schemeClr val="bg1"/>
                </a:solidFill>
                <a:latin typeface="+mn-lt"/>
              </a:rPr>
              <a:t>?</a:t>
            </a:r>
          </a:p>
        </p:txBody>
      </p:sp>
      <p:sp>
        <p:nvSpPr>
          <p:cNvPr id="3" name="Content Placeholder 2"/>
          <p:cNvSpPr>
            <a:spLocks noGrp="1"/>
          </p:cNvSpPr>
          <p:nvPr>
            <p:ph sz="quarter" idx="10"/>
          </p:nvPr>
        </p:nvSpPr>
        <p:spPr>
          <a:xfrm>
            <a:off x="457200" y="1180829"/>
            <a:ext cx="8686800" cy="4737163"/>
          </a:xfrm>
        </p:spPr>
        <p:txBody>
          <a:bodyPr>
            <a:normAutofit/>
          </a:bodyPr>
          <a:lstStyle/>
          <a:p>
            <a:pPr marL="457200" indent="-457200">
              <a:buAutoNum type="arabicPeriod"/>
            </a:pPr>
            <a:r>
              <a:rPr lang="en-US" sz="4000" dirty="0">
                <a:solidFill>
                  <a:schemeClr val="bg1"/>
                </a:solidFill>
                <a:latin typeface="+mn-lt"/>
                <a:cs typeface="Lucida Console"/>
              </a:rPr>
              <a:t>Engaging and engaging others is the key.</a:t>
            </a:r>
          </a:p>
          <a:p>
            <a:pPr marL="457200" indent="-457200">
              <a:buAutoNum type="arabicPeriod"/>
            </a:pPr>
            <a:r>
              <a:rPr lang="en-US" sz="4000" dirty="0">
                <a:solidFill>
                  <a:schemeClr val="bg1"/>
                </a:solidFill>
                <a:latin typeface="+mn-lt"/>
                <a:cs typeface="Lucida Console"/>
              </a:rPr>
              <a:t>Because you don’t love speaking up in class.</a:t>
            </a:r>
          </a:p>
          <a:p>
            <a:pPr marL="457200" indent="-457200">
              <a:buAutoNum type="arabicPeriod"/>
            </a:pPr>
            <a:r>
              <a:rPr lang="en-US" sz="4000" dirty="0">
                <a:solidFill>
                  <a:schemeClr val="bg1"/>
                </a:solidFill>
                <a:latin typeface="+mn-lt"/>
                <a:cs typeface="Lucida Console"/>
              </a:rPr>
              <a:t>Because you just saw something and you’ll never remember it unless you post it now.</a:t>
            </a:r>
          </a:p>
          <a:p>
            <a:pPr marL="457200" indent="-457200">
              <a:buAutoNum type="arabicPeriod"/>
            </a:pPr>
            <a:r>
              <a:rPr lang="en-US" sz="4000" dirty="0">
                <a:solidFill>
                  <a:schemeClr val="bg1"/>
                </a:solidFill>
                <a:latin typeface="+mn-lt"/>
                <a:cs typeface="Lucida Console"/>
              </a:rPr>
              <a:t>If you      : </a:t>
            </a:r>
            <a:r>
              <a:rPr lang="en-US" sz="4000" dirty="0">
                <a:solidFill>
                  <a:srgbClr val="FFFF00"/>
                </a:solidFill>
                <a:latin typeface="+mn-lt"/>
                <a:cs typeface="Lucida Console"/>
              </a:rPr>
              <a:t>#</a:t>
            </a:r>
            <a:r>
              <a:rPr lang="en-US" sz="4000" dirty="0" err="1">
                <a:solidFill>
                  <a:srgbClr val="FFFF00"/>
                </a:solidFill>
                <a:latin typeface="+mn-lt"/>
                <a:cs typeface="Lucida Console"/>
              </a:rPr>
              <a:t>allardcomm</a:t>
            </a:r>
            <a:r>
              <a:rPr lang="en-US" sz="4000" dirty="0">
                <a:solidFill>
                  <a:srgbClr val="FFFF00"/>
                </a:solidFill>
                <a:latin typeface="+mn-lt"/>
                <a:cs typeface="Lucida Console"/>
              </a:rPr>
              <a:t> </a:t>
            </a:r>
          </a:p>
        </p:txBody>
      </p:sp>
      <p:pic>
        <p:nvPicPr>
          <p:cNvPr id="7" name="Picture 6" descr="Twitter_Logo_White_On_Blu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17602" y="5008571"/>
            <a:ext cx="612725" cy="612725"/>
          </a:xfrm>
          <a:prstGeom prst="rect">
            <a:avLst/>
          </a:prstGeom>
        </p:spPr>
      </p:pic>
    </p:spTree>
    <p:extLst>
      <p:ext uri="{BB962C8B-B14F-4D97-AF65-F5344CB8AC3E}">
        <p14:creationId xmlns:p14="http://schemas.microsoft.com/office/powerpoint/2010/main" val="35779674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78677" y="1027067"/>
            <a:ext cx="8807668" cy="4839344"/>
          </a:xfrm>
        </p:spPr>
        <p:txBody>
          <a:bodyPr>
            <a:normAutofit fontScale="85000" lnSpcReduction="10000"/>
          </a:bodyPr>
          <a:lstStyle/>
          <a:p>
            <a:pPr marL="0" indent="0">
              <a:lnSpc>
                <a:spcPct val="120000"/>
              </a:lnSpc>
              <a:buNone/>
            </a:pPr>
            <a:r>
              <a:rPr lang="en-US" sz="2900" i="1" dirty="0">
                <a:solidFill>
                  <a:schemeClr val="bg1"/>
                </a:solidFill>
                <a:latin typeface="+mn-lt"/>
              </a:rPr>
              <a:t>“</a:t>
            </a:r>
            <a:r>
              <a:rPr lang="en-CA" sz="2900" i="1" dirty="0">
                <a:solidFill>
                  <a:srgbClr val="FFFF00"/>
                </a:solidFill>
                <a:latin typeface="+mn-lt"/>
              </a:rPr>
              <a:t>The difficulty is that laws that attempt to enforce special forms of moral behavior breed disrespect for the law</a:t>
            </a:r>
            <a:r>
              <a:rPr lang="en-CA" sz="2900" i="1" dirty="0">
                <a:solidFill>
                  <a:schemeClr val="bg1"/>
                </a:solidFill>
                <a:latin typeface="+mn-lt"/>
              </a:rPr>
              <a:t> and for law-enforcing agencies among those who do not share the beliefs on which these regulations are based…</a:t>
            </a:r>
          </a:p>
          <a:p>
            <a:pPr marL="0" indent="0">
              <a:lnSpc>
                <a:spcPct val="120000"/>
              </a:lnSpc>
              <a:buNone/>
            </a:pPr>
            <a:r>
              <a:rPr lang="en-CA" sz="2900" i="1" dirty="0">
                <a:solidFill>
                  <a:srgbClr val="FFFF00"/>
                </a:solidFill>
                <a:latin typeface="+mn-lt"/>
              </a:rPr>
              <a:t>The more complex a society becomes, the more fully the law must take into account the diversity of the people who live in it. </a:t>
            </a:r>
            <a:r>
              <a:rPr lang="en-CA" sz="2900" i="1" dirty="0">
                <a:solidFill>
                  <a:schemeClr val="bg1"/>
                </a:solidFill>
                <a:latin typeface="+mn-lt"/>
              </a:rPr>
              <a:t>The approach to crime is not a matter for the police and the courts - or even the lawmakers — alone. It is a matter in which the whole society is involved.”</a:t>
            </a:r>
          </a:p>
          <a:p>
            <a:pPr marL="0" indent="0">
              <a:lnSpc>
                <a:spcPct val="120000"/>
              </a:lnSpc>
              <a:buNone/>
            </a:pPr>
            <a:r>
              <a:rPr lang="en-CA" sz="2900" dirty="0">
                <a:solidFill>
                  <a:srgbClr val="FFFF00"/>
                </a:solidFill>
                <a:latin typeface="+mn-lt"/>
              </a:rPr>
              <a:t>Margaret Mead (1968)</a:t>
            </a:r>
          </a:p>
          <a:p>
            <a:pPr marL="0" indent="0">
              <a:buNone/>
            </a:pPr>
            <a:endParaRPr lang="en-US" dirty="0"/>
          </a:p>
        </p:txBody>
      </p:sp>
      <p:sp>
        <p:nvSpPr>
          <p:cNvPr id="2" name="TextBox 1"/>
          <p:cNvSpPr txBox="1"/>
          <p:nvPr/>
        </p:nvSpPr>
        <p:spPr>
          <a:xfrm>
            <a:off x="597616" y="176678"/>
            <a:ext cx="812385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CFFCC"/>
                </a:solidFill>
                <a:effectLst/>
                <a:uLnTx/>
                <a:uFillTx/>
                <a:latin typeface="Arial"/>
                <a:ea typeface="+mn-ea"/>
                <a:cs typeface="+mn-cs"/>
              </a:rPr>
              <a:t>Legal Anthropology </a:t>
            </a:r>
            <a:r>
              <a:rPr kumimoji="0" lang="en-US" sz="4000" b="0" i="0" u="none" strike="noStrike" kern="1200" cap="none" spc="0" normalizeH="0" baseline="0" noProof="0" dirty="0">
                <a:ln>
                  <a:noFill/>
                </a:ln>
                <a:solidFill>
                  <a:srgbClr val="FF0000"/>
                </a:solidFill>
                <a:effectLst/>
                <a:uLnTx/>
                <a:uFillTx/>
                <a:latin typeface="Arial"/>
                <a:ea typeface="+mn-ea"/>
                <a:cs typeface="+mn-cs"/>
              </a:rPr>
              <a:t>Warning</a:t>
            </a:r>
          </a:p>
        </p:txBody>
      </p:sp>
    </p:spTree>
    <p:extLst>
      <p:ext uri="{BB962C8B-B14F-4D97-AF65-F5344CB8AC3E}">
        <p14:creationId xmlns:p14="http://schemas.microsoft.com/office/powerpoint/2010/main" val="12614242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42504" y="777766"/>
            <a:ext cx="8840420" cy="4948368"/>
          </a:xfrm>
        </p:spPr>
        <p:txBody>
          <a:bodyPr/>
          <a:lstStyle/>
          <a:p>
            <a:pPr marL="0" indent="0" algn="ctr">
              <a:buNone/>
            </a:pPr>
            <a:r>
              <a:rPr lang="en-US" sz="4600" dirty="0">
                <a:solidFill>
                  <a:srgbClr val="00B0F0"/>
                </a:solidFill>
                <a:latin typeface="Apple Chancery" panose="03020702040506060504" pitchFamily="66" charset="-79"/>
                <a:cs typeface="Apple Chancery" panose="03020702040506060504" pitchFamily="66" charset="-79"/>
              </a:rPr>
              <a:t>History lessons</a:t>
            </a:r>
          </a:p>
          <a:p>
            <a:pPr marL="0" indent="0" algn="ctr">
              <a:buNone/>
            </a:pPr>
            <a:endParaRPr lang="en-US" sz="4600" dirty="0">
              <a:solidFill>
                <a:schemeClr val="bg1"/>
              </a:solidFill>
              <a:latin typeface="+mn-lt"/>
            </a:endParaRPr>
          </a:p>
          <a:p>
            <a:pPr marL="0" indent="0" algn="ctr">
              <a:buNone/>
            </a:pPr>
            <a:r>
              <a:rPr lang="en-US" sz="4600" dirty="0">
                <a:solidFill>
                  <a:schemeClr val="bg1"/>
                </a:solidFill>
                <a:latin typeface="+mn-lt"/>
              </a:rPr>
              <a:t>COMMUNICATIONS LAW</a:t>
            </a:r>
          </a:p>
          <a:p>
            <a:pPr marL="0" indent="0">
              <a:buNone/>
            </a:pPr>
            <a:endParaRPr lang="en-US" dirty="0"/>
          </a:p>
          <a:p>
            <a:pPr marL="0" indent="0" algn="ctr">
              <a:buNone/>
            </a:pPr>
            <a:r>
              <a:rPr lang="en-US" sz="11000" b="1" dirty="0">
                <a:solidFill>
                  <a:srgbClr val="FFFF00"/>
                </a:solidFill>
                <a:latin typeface="+mn-lt"/>
              </a:rPr>
              <a:t>1</a:t>
            </a:r>
            <a:r>
              <a:rPr lang="en-US" sz="11000" b="1" dirty="0">
                <a:solidFill>
                  <a:srgbClr val="FF0000"/>
                </a:solidFill>
                <a:latin typeface="+mn-lt"/>
              </a:rPr>
              <a:t>.</a:t>
            </a:r>
            <a:r>
              <a:rPr lang="en-US" sz="11000" b="1" dirty="0">
                <a:solidFill>
                  <a:srgbClr val="FFFF00"/>
                </a:solidFill>
                <a:latin typeface="+mn-lt"/>
              </a:rPr>
              <a:t>0</a:t>
            </a:r>
            <a:r>
              <a:rPr lang="en-US" sz="11000" b="1" dirty="0">
                <a:solidFill>
                  <a:srgbClr val="FF0000"/>
                </a:solidFill>
                <a:latin typeface="+mn-lt"/>
              </a:rPr>
              <a:t> </a:t>
            </a:r>
            <a:r>
              <a:rPr lang="en-US" sz="11000" b="1" dirty="0">
                <a:solidFill>
                  <a:schemeClr val="bg1"/>
                </a:solidFill>
                <a:latin typeface="+mn-lt"/>
              </a:rPr>
              <a:t>to</a:t>
            </a:r>
            <a:r>
              <a:rPr lang="en-US" sz="11000" b="1" dirty="0">
                <a:solidFill>
                  <a:srgbClr val="FF0000"/>
                </a:solidFill>
                <a:latin typeface="+mn-lt"/>
              </a:rPr>
              <a:t> 2</a:t>
            </a:r>
            <a:r>
              <a:rPr lang="en-US" sz="11000" b="1" dirty="0">
                <a:solidFill>
                  <a:srgbClr val="FFFF00"/>
                </a:solidFill>
                <a:latin typeface="+mn-lt"/>
              </a:rPr>
              <a:t>.</a:t>
            </a:r>
            <a:r>
              <a:rPr lang="en-US" sz="11000" b="1" dirty="0">
                <a:solidFill>
                  <a:srgbClr val="FF0000"/>
                </a:solidFill>
                <a:latin typeface="+mn-lt"/>
              </a:rPr>
              <a:t>0</a:t>
            </a:r>
            <a:endParaRPr lang="en-US" sz="11000" b="1" dirty="0">
              <a:solidFill>
                <a:srgbClr val="FFFF00"/>
              </a:solidFill>
              <a:latin typeface="+mn-lt"/>
            </a:endParaRPr>
          </a:p>
          <a:p>
            <a:pPr marL="0" indent="0">
              <a:buNone/>
            </a:pPr>
            <a:endParaRPr lang="en-US" dirty="0"/>
          </a:p>
        </p:txBody>
      </p:sp>
    </p:spTree>
    <p:extLst>
      <p:ext uri="{BB962C8B-B14F-4D97-AF65-F5344CB8AC3E}">
        <p14:creationId xmlns:p14="http://schemas.microsoft.com/office/powerpoint/2010/main" val="36698563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41269"/>
            <a:ext cx="8229600" cy="5297040"/>
          </a:xfrm>
        </p:spPr>
        <p:txBody>
          <a:bodyPr/>
          <a:lstStyle/>
          <a:p>
            <a:pPr marL="457200" indent="-457200">
              <a:buAutoNum type="arabicPeriod"/>
            </a:pPr>
            <a:r>
              <a:rPr lang="en-US" sz="2800" dirty="0">
                <a:solidFill>
                  <a:srgbClr val="FFFF00"/>
                </a:solidFill>
                <a:latin typeface="OCR A Std"/>
                <a:cs typeface="OCR A Std"/>
              </a:rPr>
              <a:t>From many screens with different rules to one screen with</a:t>
            </a:r>
            <a:r>
              <a:rPr lang="en-US" sz="2800" dirty="0">
                <a:solidFill>
                  <a:schemeClr val="bg1"/>
                </a:solidFill>
                <a:latin typeface="OCR A Std"/>
                <a:cs typeface="OCR A Std"/>
              </a:rPr>
              <a:t>…</a:t>
            </a:r>
            <a:r>
              <a:rPr lang="en-US" sz="2800" dirty="0">
                <a:solidFill>
                  <a:srgbClr val="FF0000"/>
                </a:solidFill>
                <a:latin typeface="OCR A Std"/>
                <a:cs typeface="OCR A Std"/>
              </a:rPr>
              <a:t>???</a:t>
            </a:r>
            <a:r>
              <a:rPr lang="en-US" sz="2800" dirty="0">
                <a:solidFill>
                  <a:srgbClr val="FFFF00"/>
                </a:solidFill>
                <a:latin typeface="OCR A Std"/>
                <a:cs typeface="OCR A Std"/>
              </a:rPr>
              <a:t> {</a:t>
            </a:r>
            <a:r>
              <a:rPr lang="en-US" sz="2800" dirty="0">
                <a:solidFill>
                  <a:schemeClr val="bg1"/>
                </a:solidFill>
                <a:latin typeface="OCR A Std"/>
                <a:cs typeface="OCR A Std"/>
              </a:rPr>
              <a:t>If each of those screens was associated with different policy objectives then what</a:t>
            </a:r>
            <a:r>
              <a:rPr lang="en-US" sz="2800" dirty="0">
                <a:solidFill>
                  <a:srgbClr val="FF0000"/>
                </a:solidFill>
                <a:latin typeface="OCR A Std"/>
                <a:cs typeface="OCR A Std"/>
              </a:rPr>
              <a:t>???</a:t>
            </a:r>
            <a:r>
              <a:rPr lang="en-US" sz="2800" dirty="0">
                <a:solidFill>
                  <a:srgbClr val="FFFF00"/>
                </a:solidFill>
                <a:latin typeface="OCR A Std"/>
                <a:cs typeface="OCR A Std"/>
              </a:rPr>
              <a:t>}</a:t>
            </a:r>
          </a:p>
          <a:p>
            <a:pPr marL="457200" indent="-457200">
              <a:buAutoNum type="arabicPeriod"/>
            </a:pPr>
            <a:endParaRPr lang="en-US" dirty="0">
              <a:latin typeface="OCR A Std"/>
              <a:cs typeface="OCR A Std"/>
            </a:endParaRPr>
          </a:p>
          <a:p>
            <a:pPr marL="0" indent="0">
              <a:buNone/>
            </a:pPr>
            <a:r>
              <a:rPr lang="en-US" dirty="0">
                <a:latin typeface="OCR A Std"/>
                <a:cs typeface="OCR A Std"/>
                <a:sym typeface="Wingdings"/>
              </a:rPr>
              <a:t>                </a:t>
            </a:r>
            <a:endParaRPr lang="en-US" sz="8000" b="1" dirty="0">
              <a:solidFill>
                <a:srgbClr val="FF0000"/>
              </a:solidFill>
              <a:latin typeface="+mn-lt"/>
              <a:cs typeface="Adobe Caslon Pro Bold"/>
            </a:endParaRPr>
          </a:p>
          <a:p>
            <a:pPr marL="457200" indent="-457200">
              <a:buAutoNum type="arabicPeriod"/>
            </a:pPr>
            <a:endParaRPr lang="en-US" dirty="0">
              <a:latin typeface="OCR A Std"/>
              <a:cs typeface="OCR A Std"/>
            </a:endParaRPr>
          </a:p>
        </p:txBody>
      </p:sp>
      <p:pic>
        <p:nvPicPr>
          <p:cNvPr id="5" name="Content Placeholder 4" descr="IMG_0008.jpg"/>
          <p:cNvPicPr>
            <a:picLocks noChangeAspect="1"/>
          </p:cNvPicPr>
          <p:nvPr/>
        </p:nvPicPr>
        <p:blipFill rotWithShape="1">
          <a:blip r:embed="rId2">
            <a:extLst>
              <a:ext uri="{28A0092B-C50C-407E-A947-70E740481C1C}">
                <a14:useLocalDpi xmlns:a14="http://schemas.microsoft.com/office/drawing/2010/main" val="0"/>
              </a:ext>
            </a:extLst>
          </a:blip>
          <a:srcRect l="3000" t="4304" r="-721" b="4532"/>
          <a:stretch/>
        </p:blipFill>
        <p:spPr>
          <a:xfrm>
            <a:off x="989802" y="3158837"/>
            <a:ext cx="2733322" cy="2658551"/>
          </a:xfrm>
          <a:prstGeom prst="rect">
            <a:avLst/>
          </a:prstGeom>
        </p:spPr>
      </p:pic>
      <p:pic>
        <p:nvPicPr>
          <p:cNvPr id="6" name="Content Placeholder 4" descr="IMG_0008.jpg"/>
          <p:cNvPicPr>
            <a:picLocks noChangeAspect="1"/>
          </p:cNvPicPr>
          <p:nvPr/>
        </p:nvPicPr>
        <p:blipFill rotWithShape="1">
          <a:blip r:embed="rId2">
            <a:extLst>
              <a:ext uri="{28A0092B-C50C-407E-A947-70E740481C1C}">
                <a14:useLocalDpi xmlns:a14="http://schemas.microsoft.com/office/drawing/2010/main" val="0"/>
              </a:ext>
            </a:extLst>
          </a:blip>
          <a:srcRect l="53898" t="49065" r="22714" b="27570"/>
          <a:stretch/>
        </p:blipFill>
        <p:spPr>
          <a:xfrm>
            <a:off x="5499132" y="3158838"/>
            <a:ext cx="2700645" cy="2812930"/>
          </a:xfrm>
          <a:prstGeom prst="rect">
            <a:avLst/>
          </a:prstGeom>
        </p:spPr>
      </p:pic>
    </p:spTree>
    <p:extLst>
      <p:ext uri="{BB962C8B-B14F-4D97-AF65-F5344CB8AC3E}">
        <p14:creationId xmlns:p14="http://schemas.microsoft.com/office/powerpoint/2010/main" val="6506548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229600" cy="1454706"/>
          </a:xfrm>
        </p:spPr>
        <p:txBody>
          <a:bodyPr>
            <a:normAutofit/>
          </a:bodyPr>
          <a:lstStyle/>
          <a:p>
            <a:pPr algn="ctr"/>
            <a:r>
              <a:rPr lang="en-US" sz="6000" b="1" dirty="0">
                <a:solidFill>
                  <a:schemeClr val="bg1"/>
                </a:solidFill>
              </a:rPr>
              <a:t>Billion </a:t>
            </a:r>
            <a:r>
              <a:rPr lang="en-US" sz="6000" b="1" dirty="0">
                <a:solidFill>
                  <a:srgbClr val="00B050"/>
                </a:solidFill>
              </a:rPr>
              <a:t>$</a:t>
            </a:r>
            <a:r>
              <a:rPr lang="en-US" sz="6000" b="1" dirty="0">
                <a:solidFill>
                  <a:schemeClr val="bg1"/>
                </a:solidFill>
              </a:rPr>
              <a:t> </a:t>
            </a:r>
            <a:r>
              <a:rPr lang="en-US" sz="6000" b="1" dirty="0">
                <a:solidFill>
                  <a:srgbClr val="FFFF00"/>
                </a:solidFill>
              </a:rPr>
              <a:t>Questions</a:t>
            </a:r>
            <a:r>
              <a:rPr lang="en-US" sz="6000" b="1" dirty="0">
                <a:solidFill>
                  <a:srgbClr val="FF0000"/>
                </a:solidFill>
              </a:rPr>
              <a:t>:</a:t>
            </a:r>
          </a:p>
        </p:txBody>
      </p:sp>
      <p:sp>
        <p:nvSpPr>
          <p:cNvPr id="3" name="Content Placeholder 2"/>
          <p:cNvSpPr>
            <a:spLocks noGrp="1"/>
          </p:cNvSpPr>
          <p:nvPr>
            <p:ph sz="quarter" idx="10"/>
          </p:nvPr>
        </p:nvSpPr>
        <p:spPr>
          <a:xfrm>
            <a:off x="457200" y="2451652"/>
            <a:ext cx="8229600" cy="3274481"/>
          </a:xfrm>
        </p:spPr>
        <p:txBody>
          <a:bodyPr>
            <a:normAutofit/>
          </a:bodyPr>
          <a:lstStyle/>
          <a:p>
            <a:pPr marL="0" indent="0" algn="ctr">
              <a:buNone/>
            </a:pPr>
            <a:r>
              <a:rPr lang="en-US" sz="4800" dirty="0">
                <a:solidFill>
                  <a:srgbClr val="FFFFFF"/>
                </a:solidFill>
                <a:latin typeface="+mn-lt"/>
              </a:rPr>
              <a:t>1. </a:t>
            </a:r>
            <a:r>
              <a:rPr lang="en-US" sz="4800" dirty="0">
                <a:solidFill>
                  <a:srgbClr val="FFFF00"/>
                </a:solidFill>
                <a:latin typeface="+mn-lt"/>
              </a:rPr>
              <a:t>“</a:t>
            </a:r>
            <a:r>
              <a:rPr lang="en-US" sz="4800" dirty="0">
                <a:solidFill>
                  <a:schemeClr val="accent5"/>
                </a:solidFill>
                <a:latin typeface="+mn-lt"/>
              </a:rPr>
              <a:t>Tech Neutrality</a:t>
            </a:r>
            <a:r>
              <a:rPr lang="en-US" sz="4800" dirty="0">
                <a:solidFill>
                  <a:srgbClr val="FFFF00"/>
                </a:solidFill>
                <a:latin typeface="+mn-lt"/>
              </a:rPr>
              <a:t>” </a:t>
            </a:r>
            <a:r>
              <a:rPr lang="en-US" sz="4800" dirty="0">
                <a:solidFill>
                  <a:srgbClr val="FF0000"/>
                </a:solidFill>
                <a:latin typeface="+mn-lt"/>
              </a:rPr>
              <a:t>?</a:t>
            </a:r>
          </a:p>
          <a:p>
            <a:pPr marL="0" indent="0" algn="ctr">
              <a:buNone/>
            </a:pPr>
            <a:endParaRPr lang="en-US" sz="4800" dirty="0">
              <a:solidFill>
                <a:schemeClr val="accent5"/>
              </a:solidFill>
              <a:latin typeface="+mn-lt"/>
            </a:endParaRPr>
          </a:p>
          <a:p>
            <a:pPr marL="0" indent="0" algn="ctr">
              <a:buNone/>
            </a:pPr>
            <a:r>
              <a:rPr lang="en-US" sz="4800" dirty="0">
                <a:solidFill>
                  <a:schemeClr val="bg1"/>
                </a:solidFill>
                <a:latin typeface="+mn-lt"/>
              </a:rPr>
              <a:t>2. </a:t>
            </a:r>
            <a:r>
              <a:rPr lang="en-US" sz="4800" dirty="0">
                <a:solidFill>
                  <a:srgbClr val="FFFF00"/>
                </a:solidFill>
                <a:latin typeface="+mn-lt"/>
              </a:rPr>
              <a:t>“</a:t>
            </a:r>
            <a:r>
              <a:rPr lang="en-US" sz="4800" dirty="0">
                <a:solidFill>
                  <a:schemeClr val="accent5"/>
                </a:solidFill>
                <a:latin typeface="+mn-lt"/>
              </a:rPr>
              <a:t>Net Neutrality</a:t>
            </a:r>
            <a:r>
              <a:rPr lang="en-US" sz="4800" dirty="0">
                <a:solidFill>
                  <a:srgbClr val="FFFF00"/>
                </a:solidFill>
                <a:latin typeface="+mn-lt"/>
              </a:rPr>
              <a:t>”</a:t>
            </a:r>
            <a:r>
              <a:rPr lang="en-US" sz="4800" dirty="0">
                <a:solidFill>
                  <a:schemeClr val="accent5"/>
                </a:solidFill>
                <a:latin typeface="+mn-lt"/>
              </a:rPr>
              <a:t> </a:t>
            </a:r>
            <a:r>
              <a:rPr lang="en-US" sz="4800" dirty="0">
                <a:solidFill>
                  <a:srgbClr val="FF0000"/>
                </a:solidFill>
                <a:latin typeface="+mn-lt"/>
              </a:rPr>
              <a:t>?</a:t>
            </a:r>
          </a:p>
        </p:txBody>
      </p:sp>
    </p:spTree>
    <p:extLst>
      <p:ext uri="{BB962C8B-B14F-4D97-AF65-F5344CB8AC3E}">
        <p14:creationId xmlns:p14="http://schemas.microsoft.com/office/powerpoint/2010/main" val="563509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08951"/>
            <a:ext cx="8498430" cy="5317183"/>
          </a:xfrm>
        </p:spPr>
        <p:txBody>
          <a:bodyPr>
            <a:normAutofit/>
          </a:bodyPr>
          <a:lstStyle/>
          <a:p>
            <a:pPr marL="0" indent="0">
              <a:buNone/>
            </a:pPr>
            <a:r>
              <a:rPr lang="en-US" sz="3200" dirty="0">
                <a:solidFill>
                  <a:srgbClr val="FFFF00"/>
                </a:solidFill>
                <a:latin typeface="OCR A Std"/>
                <a:cs typeface="OCR A Std"/>
              </a:rPr>
              <a:t>2. </a:t>
            </a:r>
            <a:r>
              <a:rPr lang="en-US" sz="3200" dirty="0">
                <a:solidFill>
                  <a:schemeClr val="bg1"/>
                </a:solidFill>
                <a:latin typeface="OCR A Std"/>
                <a:cs typeface="OCR A Std"/>
              </a:rPr>
              <a:t>Broadcast paradigm overturned by games and social media where </a:t>
            </a:r>
            <a:r>
              <a:rPr lang="en-US" sz="3200" dirty="0">
                <a:solidFill>
                  <a:srgbClr val="FFFF00"/>
                </a:solidFill>
                <a:latin typeface="OCR A Std"/>
                <a:cs typeface="OCR A Std"/>
              </a:rPr>
              <a:t>user controls and the “world” seems to form around them</a:t>
            </a:r>
            <a:r>
              <a:rPr lang="en-US" sz="3200" dirty="0">
                <a:solidFill>
                  <a:schemeClr val="bg1"/>
                </a:solidFill>
                <a:latin typeface="OCR A Std"/>
                <a:cs typeface="OCR A Std"/>
              </a:rPr>
              <a:t>. </a:t>
            </a:r>
          </a:p>
          <a:p>
            <a:pPr marL="0" indent="0">
              <a:buNone/>
            </a:pPr>
            <a:endParaRPr lang="en-US" sz="3200" dirty="0">
              <a:solidFill>
                <a:schemeClr val="bg1"/>
              </a:solidFill>
              <a:latin typeface="OCR A Std"/>
              <a:cs typeface="OCR A Std"/>
            </a:endParaRPr>
          </a:p>
          <a:p>
            <a:pPr marL="0" indent="0">
              <a:buNone/>
            </a:pPr>
            <a:endParaRPr lang="en-US" sz="3200" dirty="0">
              <a:solidFill>
                <a:schemeClr val="bg1"/>
              </a:solidFill>
              <a:latin typeface="OCR A Std"/>
              <a:cs typeface="OCR A Std"/>
            </a:endParaRPr>
          </a:p>
          <a:p>
            <a:pPr marL="0" indent="0">
              <a:buNone/>
            </a:pPr>
            <a:r>
              <a:rPr lang="en-US" sz="3200" dirty="0">
                <a:solidFill>
                  <a:schemeClr val="bg1"/>
                </a:solidFill>
                <a:latin typeface="OCR A Std"/>
                <a:cs typeface="OCR A Std"/>
                <a:sym typeface="Wingdings"/>
              </a:rPr>
              <a:t>          </a:t>
            </a:r>
            <a:r>
              <a:rPr lang="en-US" sz="3200" dirty="0">
                <a:solidFill>
                  <a:schemeClr val="bg1"/>
                </a:solidFill>
                <a:latin typeface="OCR A Std"/>
                <a:cs typeface="OCR A Std"/>
              </a:rPr>
              <a:t> </a:t>
            </a:r>
          </a:p>
        </p:txBody>
      </p:sp>
      <p:pic>
        <p:nvPicPr>
          <p:cNvPr id="4" name="Picture 3" descr="Minecraft-Xbox36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9707" y="3060334"/>
            <a:ext cx="3923725" cy="2212981"/>
          </a:xfrm>
          <a:prstGeom prst="rect">
            <a:avLst/>
          </a:prstGeom>
        </p:spPr>
      </p:pic>
      <p:pic>
        <p:nvPicPr>
          <p:cNvPr id="5" name="Picture 4"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318" y="3060334"/>
            <a:ext cx="2193210" cy="2928048"/>
          </a:xfrm>
          <a:prstGeom prst="rect">
            <a:avLst/>
          </a:prstGeom>
        </p:spPr>
      </p:pic>
    </p:spTree>
    <p:extLst>
      <p:ext uri="{BB962C8B-B14F-4D97-AF65-F5344CB8AC3E}">
        <p14:creationId xmlns:p14="http://schemas.microsoft.com/office/powerpoint/2010/main" val="7724823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15310" y="273269"/>
            <a:ext cx="8828690" cy="5686097"/>
          </a:xfrm>
        </p:spPr>
        <p:txBody>
          <a:bodyPr>
            <a:noAutofit/>
          </a:bodyPr>
          <a:lstStyle/>
          <a:p>
            <a:pPr marL="0" indent="0">
              <a:lnSpc>
                <a:spcPct val="100000"/>
              </a:lnSpc>
              <a:buNone/>
            </a:pPr>
            <a:r>
              <a:rPr lang="en-US" sz="3000" dirty="0">
                <a:solidFill>
                  <a:srgbClr val="FFFF00"/>
                </a:solidFill>
                <a:latin typeface="OCR A Std"/>
                <a:cs typeface="OCR A Std"/>
              </a:rPr>
              <a:t>3. Everyone is a creator. </a:t>
            </a:r>
            <a:endParaRPr lang="en-US" sz="3000" dirty="0">
              <a:latin typeface="OCR A Std"/>
              <a:cs typeface="OCR A Std"/>
            </a:endParaRPr>
          </a:p>
          <a:p>
            <a:pPr marL="0" indent="0">
              <a:lnSpc>
                <a:spcPct val="100000"/>
              </a:lnSpc>
              <a:buNone/>
            </a:pPr>
            <a:r>
              <a:rPr lang="en-US" sz="3000" dirty="0">
                <a:solidFill>
                  <a:schemeClr val="bg1"/>
                </a:solidFill>
                <a:latin typeface="OCR A Std"/>
                <a:cs typeface="OCR A Std"/>
              </a:rPr>
              <a:t>Freedoms/rights of expression/IP – Copyright are not understood in the factual context we are all simultaneously creators/communicators &amp; users/audiences. The difference between 1.0 &amp; 2.0 is this understanding.</a:t>
            </a:r>
          </a:p>
          <a:p>
            <a:pPr marL="0" indent="0">
              <a:lnSpc>
                <a:spcPct val="100000"/>
              </a:lnSpc>
              <a:buNone/>
            </a:pPr>
            <a:r>
              <a:rPr lang="en-US" sz="3000" dirty="0">
                <a:solidFill>
                  <a:schemeClr val="bg1"/>
                </a:solidFill>
                <a:latin typeface="OCR A Std"/>
                <a:cs typeface="OCR A Std"/>
              </a:rPr>
              <a:t>E.g., </a:t>
            </a:r>
            <a:r>
              <a:rPr lang="en-US" sz="3000" i="1" dirty="0">
                <a:solidFill>
                  <a:srgbClr val="FFFF00"/>
                </a:solidFill>
                <a:latin typeface="OCR A Std"/>
                <a:cs typeface="OCR A Std"/>
              </a:rPr>
              <a:t>Gay Alliance v. Van. Sun </a:t>
            </a:r>
            <a:r>
              <a:rPr lang="en-US" sz="3000" dirty="0">
                <a:solidFill>
                  <a:srgbClr val="FFFF00"/>
                </a:solidFill>
                <a:latin typeface="OCR A Std"/>
                <a:cs typeface="OCR A Std"/>
              </a:rPr>
              <a:t> is a pre-Charter 1.0 case creates a </a:t>
            </a:r>
            <a:r>
              <a:rPr lang="en-US" sz="3000" dirty="0">
                <a:solidFill>
                  <a:srgbClr val="FF0000"/>
                </a:solidFill>
                <a:latin typeface="OCR A Std"/>
                <a:cs typeface="OCR A Std"/>
              </a:rPr>
              <a:t>legal asymmetry biased towards press ownership. </a:t>
            </a:r>
            <a:r>
              <a:rPr lang="en-US" sz="3000" dirty="0">
                <a:solidFill>
                  <a:schemeClr val="bg1"/>
                </a:solidFill>
                <a:latin typeface="OCR A Std"/>
                <a:cs typeface="OCR A Std"/>
              </a:rPr>
              <a:t>Today (2.0) everyone is a publisher the and the Van. Sun is in fact the audience of other’s content more than the author of its own. </a:t>
            </a:r>
            <a:endParaRPr lang="en-US" sz="3000" dirty="0">
              <a:solidFill>
                <a:srgbClr val="FFFF00"/>
              </a:solidFill>
              <a:latin typeface="OCR A Std"/>
              <a:cs typeface="OCR A Std"/>
            </a:endParaRPr>
          </a:p>
        </p:txBody>
      </p:sp>
    </p:spTree>
    <p:extLst>
      <p:ext uri="{BB962C8B-B14F-4D97-AF65-F5344CB8AC3E}">
        <p14:creationId xmlns:p14="http://schemas.microsoft.com/office/powerpoint/2010/main" val="16719623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51482"/>
            <a:ext cx="9144000" cy="5062523"/>
          </a:xfrm>
        </p:spPr>
        <p:txBody>
          <a:bodyPr>
            <a:normAutofit/>
          </a:bodyPr>
          <a:lstStyle/>
          <a:p>
            <a:pPr marL="0" indent="0" algn="ctr">
              <a:buNone/>
            </a:pPr>
            <a:r>
              <a:rPr lang="en-US" sz="4800" dirty="0">
                <a:solidFill>
                  <a:srgbClr val="FFFFFF"/>
                </a:solidFill>
                <a:latin typeface="OCR A Std"/>
                <a:cs typeface="OCR A Std"/>
              </a:rPr>
              <a:t>4. </a:t>
            </a:r>
            <a:r>
              <a:rPr lang="en-US" sz="4800" dirty="0">
                <a:solidFill>
                  <a:srgbClr val="FFFF00"/>
                </a:solidFill>
                <a:latin typeface="OCR A Std"/>
                <a:cs typeface="OCR A Std"/>
              </a:rPr>
              <a:t>Computers are Computers (</a:t>
            </a:r>
            <a:r>
              <a:rPr lang="en-US" sz="4800" dirty="0">
                <a:solidFill>
                  <a:srgbClr val="FFFFFF"/>
                </a:solidFill>
                <a:latin typeface="OCR A Std"/>
                <a:cs typeface="OCR A Std"/>
              </a:rPr>
              <a:t>1.0</a:t>
            </a:r>
            <a:r>
              <a:rPr lang="en-US" sz="4800" dirty="0">
                <a:solidFill>
                  <a:srgbClr val="FFFF00"/>
                </a:solidFill>
                <a:latin typeface="OCR A Std"/>
                <a:cs typeface="OCR A Std"/>
              </a:rPr>
              <a:t>)     </a:t>
            </a:r>
          </a:p>
          <a:p>
            <a:pPr marL="0" indent="0" algn="ctr">
              <a:buNone/>
            </a:pPr>
            <a:r>
              <a:rPr lang="en-US" sz="4800" dirty="0">
                <a:solidFill>
                  <a:srgbClr val="FF0000"/>
                </a:solidFill>
                <a:latin typeface="OCR A Std"/>
                <a:cs typeface="OCR A Std"/>
              </a:rPr>
              <a:t>to</a:t>
            </a:r>
            <a:r>
              <a:rPr lang="en-US" sz="4800" dirty="0">
                <a:solidFill>
                  <a:srgbClr val="FFFF00"/>
                </a:solidFill>
                <a:latin typeface="OCR A Std"/>
                <a:cs typeface="OCR A Std"/>
              </a:rPr>
              <a:t>    </a:t>
            </a:r>
          </a:p>
          <a:p>
            <a:pPr marL="0" indent="0" algn="ctr">
              <a:buNone/>
            </a:pPr>
            <a:r>
              <a:rPr lang="en-US" sz="4800" dirty="0">
                <a:solidFill>
                  <a:srgbClr val="FFFF00"/>
                </a:solidFill>
                <a:latin typeface="OCR A Std"/>
                <a:cs typeface="OCR A Std"/>
              </a:rPr>
              <a:t>Everything is a Computer (</a:t>
            </a:r>
            <a:r>
              <a:rPr lang="en-US" sz="4800" dirty="0">
                <a:solidFill>
                  <a:srgbClr val="CCFFCC"/>
                </a:solidFill>
                <a:latin typeface="OCR A Std"/>
                <a:cs typeface="OCR A Std"/>
              </a:rPr>
              <a:t>2.0</a:t>
            </a:r>
            <a:r>
              <a:rPr lang="en-US" sz="4800" dirty="0">
                <a:solidFill>
                  <a:srgbClr val="FFFF00"/>
                </a:solidFill>
                <a:latin typeface="OCR A Std"/>
                <a:cs typeface="OCR A Std"/>
              </a:rPr>
              <a:t>)</a:t>
            </a:r>
          </a:p>
          <a:p>
            <a:pPr marL="0" indent="0">
              <a:buNone/>
            </a:pPr>
            <a:endParaRPr lang="en-US" sz="4800" dirty="0">
              <a:solidFill>
                <a:srgbClr val="FFFF00"/>
              </a:solidFill>
              <a:latin typeface="OCR A Std"/>
              <a:cs typeface="OCR A Std"/>
            </a:endParaRPr>
          </a:p>
          <a:p>
            <a:pPr marL="0" indent="0">
              <a:buNone/>
            </a:pPr>
            <a:endParaRPr lang="en-US" sz="3200" dirty="0">
              <a:solidFill>
                <a:srgbClr val="FFFFFF"/>
              </a:solidFill>
              <a:latin typeface="OCR A Std"/>
              <a:cs typeface="OCR A Std"/>
            </a:endParaRPr>
          </a:p>
        </p:txBody>
      </p:sp>
      <p:pic>
        <p:nvPicPr>
          <p:cNvPr id="2" name="Picture 1" descr="220px-Macintosh_128k_transparenc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780" y="3595832"/>
            <a:ext cx="2011104" cy="2358476"/>
          </a:xfrm>
          <a:prstGeom prst="rect">
            <a:avLst/>
          </a:prstGeom>
        </p:spPr>
      </p:pic>
      <p:pic>
        <p:nvPicPr>
          <p:cNvPr id="4" name="Picture 3" descr="Google_self_driving_car_at_the_Googleple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676" y="3908266"/>
            <a:ext cx="2643220" cy="1754137"/>
          </a:xfrm>
          <a:prstGeom prst="rect">
            <a:avLst/>
          </a:prstGeom>
        </p:spPr>
      </p:pic>
    </p:spTree>
    <p:extLst>
      <p:ext uri="{BB962C8B-B14F-4D97-AF65-F5344CB8AC3E}">
        <p14:creationId xmlns:p14="http://schemas.microsoft.com/office/powerpoint/2010/main" val="12958918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2-01 at 9.25.59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r="-420"/>
          <a:stretch/>
        </p:blipFill>
        <p:spPr>
          <a:xfrm>
            <a:off x="846751" y="282176"/>
            <a:ext cx="7552655" cy="5588879"/>
          </a:xfrm>
        </p:spPr>
      </p:pic>
    </p:spTree>
    <p:extLst>
      <p:ext uri="{BB962C8B-B14F-4D97-AF65-F5344CB8AC3E}">
        <p14:creationId xmlns:p14="http://schemas.microsoft.com/office/powerpoint/2010/main" val="10990248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846752" y="570541"/>
            <a:ext cx="8297248" cy="4732288"/>
          </a:xfrm>
        </p:spPr>
        <p:txBody>
          <a:bodyPr>
            <a:normAutofit/>
          </a:bodyPr>
          <a:lstStyle/>
          <a:p>
            <a:pPr marL="0" indent="0">
              <a:buNone/>
            </a:pPr>
            <a:r>
              <a:rPr lang="en-US" sz="7200" b="1" dirty="0">
                <a:solidFill>
                  <a:srgbClr val="FFFF00"/>
                </a:solidFill>
                <a:latin typeface="+mn-lt"/>
              </a:rPr>
              <a:t>There are already is an </a:t>
            </a:r>
            <a:r>
              <a:rPr lang="en-US" sz="7200" b="1" dirty="0">
                <a:solidFill>
                  <a:schemeClr val="bg1"/>
                </a:solidFill>
                <a:latin typeface="+mn-lt"/>
              </a:rPr>
              <a:t>R</a:t>
            </a:r>
            <a:r>
              <a:rPr lang="en-US" sz="7200" b="1" dirty="0">
                <a:solidFill>
                  <a:srgbClr val="FFFF00"/>
                </a:solidFill>
                <a:latin typeface="+mn-lt"/>
              </a:rPr>
              <a:t> in C</a:t>
            </a:r>
            <a:r>
              <a:rPr lang="en-US" sz="7200" b="1" dirty="0">
                <a:solidFill>
                  <a:srgbClr val="FFFFFF"/>
                </a:solidFill>
                <a:latin typeface="+mn-lt"/>
              </a:rPr>
              <a:t>R</a:t>
            </a:r>
            <a:r>
              <a:rPr lang="en-US" sz="7200" b="1" dirty="0">
                <a:solidFill>
                  <a:srgbClr val="FFFF00"/>
                </a:solidFill>
                <a:latin typeface="+mn-lt"/>
              </a:rPr>
              <a:t>TC.</a:t>
            </a:r>
          </a:p>
        </p:txBody>
      </p:sp>
      <p:pic>
        <p:nvPicPr>
          <p:cNvPr id="4" name="Picture 3" descr="sear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4523" y="3128776"/>
            <a:ext cx="2742467" cy="2742467"/>
          </a:xfrm>
          <a:prstGeom prst="rect">
            <a:avLst/>
          </a:prstGeom>
        </p:spPr>
      </p:pic>
    </p:spTree>
    <p:extLst>
      <p:ext uri="{BB962C8B-B14F-4D97-AF65-F5344CB8AC3E}">
        <p14:creationId xmlns:p14="http://schemas.microsoft.com/office/powerpoint/2010/main" val="33312044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43222"/>
            <a:ext cx="8686800" cy="5382912"/>
          </a:xfrm>
        </p:spPr>
        <p:txBody>
          <a:bodyPr>
            <a:normAutofit/>
          </a:bodyPr>
          <a:lstStyle/>
          <a:p>
            <a:pPr marL="0" indent="0">
              <a:lnSpc>
                <a:spcPct val="100000"/>
              </a:lnSpc>
              <a:buNone/>
            </a:pPr>
            <a:endParaRPr lang="en-US" sz="4400" dirty="0">
              <a:solidFill>
                <a:srgbClr val="FFFFFF"/>
              </a:solidFill>
              <a:latin typeface="OCR A Std"/>
              <a:cs typeface="OCR A Std"/>
            </a:endParaRPr>
          </a:p>
          <a:p>
            <a:pPr marL="0" indent="0">
              <a:lnSpc>
                <a:spcPct val="100000"/>
              </a:lnSpc>
              <a:buNone/>
            </a:pPr>
            <a:r>
              <a:rPr lang="en-US" sz="4400" dirty="0">
                <a:solidFill>
                  <a:srgbClr val="FFFFFF"/>
                </a:solidFill>
                <a:latin typeface="OCR A Std"/>
                <a:cs typeface="OCR A Std"/>
              </a:rPr>
              <a:t>5. </a:t>
            </a:r>
            <a:r>
              <a:rPr lang="en-US" sz="4400" dirty="0">
                <a:solidFill>
                  <a:srgbClr val="FFFF00"/>
                </a:solidFill>
                <a:latin typeface="OCR A Std"/>
                <a:cs typeface="OCR A Std"/>
              </a:rPr>
              <a:t>The Digital Effect </a:t>
            </a:r>
            <a:br>
              <a:rPr lang="en-US" sz="4400" dirty="0">
                <a:solidFill>
                  <a:srgbClr val="FFFF00"/>
                </a:solidFill>
                <a:latin typeface="OCR A Std"/>
                <a:cs typeface="OCR A Std"/>
              </a:rPr>
            </a:br>
            <a:r>
              <a:rPr lang="en-US" sz="4400" dirty="0">
                <a:solidFill>
                  <a:srgbClr val="FFFF00"/>
                </a:solidFill>
                <a:latin typeface="OCR A Std"/>
                <a:cs typeface="OCR A Std"/>
              </a:rPr>
              <a:t>     </a:t>
            </a:r>
            <a:r>
              <a:rPr lang="en-US" sz="4400" dirty="0">
                <a:solidFill>
                  <a:srgbClr val="FF0000"/>
                </a:solidFill>
                <a:latin typeface="OCR A Std"/>
                <a:cs typeface="OCR A Std"/>
              </a:rPr>
              <a:t>in 2.0</a:t>
            </a:r>
            <a:r>
              <a:rPr lang="is-IS" sz="4400" dirty="0">
                <a:solidFill>
                  <a:srgbClr val="FF0000"/>
                </a:solidFill>
                <a:latin typeface="OCR A Std"/>
                <a:cs typeface="OCR A Std"/>
              </a:rPr>
              <a:t> </a:t>
            </a:r>
            <a:r>
              <a:rPr lang="en-US" sz="4400" dirty="0">
                <a:solidFill>
                  <a:srgbClr val="FFFF00"/>
                </a:solidFill>
                <a:latin typeface="OCR A Std"/>
                <a:cs typeface="OCR A Std"/>
              </a:rPr>
              <a:t>has   </a:t>
            </a:r>
          </a:p>
          <a:p>
            <a:pPr marL="0" indent="0">
              <a:lnSpc>
                <a:spcPct val="100000"/>
              </a:lnSpc>
              <a:buNone/>
            </a:pPr>
            <a:r>
              <a:rPr lang="en-US" sz="4400" dirty="0">
                <a:solidFill>
                  <a:srgbClr val="FFFF00"/>
                </a:solidFill>
                <a:latin typeface="OCR A Std"/>
                <a:cs typeface="OCR A Std"/>
              </a:rPr>
              <a:t>  EXPONENTIAL </a:t>
            </a:r>
            <a:r>
              <a:rPr lang="en-US" sz="4400" b="1" dirty="0">
                <a:solidFill>
                  <a:srgbClr val="FF0000"/>
                </a:solidFill>
                <a:latin typeface="OCR A Std"/>
                <a:cs typeface="OCR A Std"/>
              </a:rPr>
              <a:t>IMPACT</a:t>
            </a:r>
          </a:p>
          <a:p>
            <a:pPr marL="0" indent="0">
              <a:buNone/>
            </a:pPr>
            <a:endParaRPr lang="en-US" sz="3600" dirty="0">
              <a:solidFill>
                <a:schemeClr val="bg1"/>
              </a:solidFill>
              <a:latin typeface="OCR A Std"/>
              <a:cs typeface="OCR A Std"/>
            </a:endParaRPr>
          </a:p>
          <a:p>
            <a:pPr marL="0" indent="0">
              <a:buNone/>
            </a:pPr>
            <a:r>
              <a:rPr lang="en-US" sz="3600" dirty="0">
                <a:solidFill>
                  <a:schemeClr val="bg1"/>
                </a:solidFill>
                <a:latin typeface="OCR A Std"/>
                <a:cs typeface="OCR A Std"/>
              </a:rPr>
              <a:t>(viruses have never been so </a:t>
            </a:r>
            <a:r>
              <a:rPr lang="en-US" sz="3600" dirty="0">
                <a:solidFill>
                  <a:srgbClr val="CCFFCC"/>
                </a:solidFill>
                <a:latin typeface="OCR A Std"/>
                <a:cs typeface="OCR A Std"/>
              </a:rPr>
              <a:t>viral</a:t>
            </a:r>
            <a:r>
              <a:rPr lang="en-US" sz="3600" dirty="0">
                <a:solidFill>
                  <a:schemeClr val="bg1"/>
                </a:solidFill>
                <a:latin typeface="OCR A Std"/>
                <a:cs typeface="OCR A Std"/>
              </a:rPr>
              <a:t>; “</a:t>
            </a:r>
            <a:r>
              <a:rPr lang="en-US" sz="3600" dirty="0">
                <a:solidFill>
                  <a:srgbClr val="CCFFCC"/>
                </a:solidFill>
                <a:latin typeface="OCR A Std"/>
                <a:cs typeface="OCR A Std"/>
              </a:rPr>
              <a:t>now</a:t>
            </a:r>
            <a:r>
              <a:rPr lang="en-US" sz="3600" dirty="0">
                <a:solidFill>
                  <a:schemeClr val="bg1"/>
                </a:solidFill>
                <a:latin typeface="OCR A Std"/>
                <a:cs typeface="OCR A Std"/>
              </a:rPr>
              <a:t>”  has never been so immediate etc.) </a:t>
            </a:r>
          </a:p>
        </p:txBody>
      </p:sp>
    </p:spTree>
    <p:extLst>
      <p:ext uri="{BB962C8B-B14F-4D97-AF65-F5344CB8AC3E}">
        <p14:creationId xmlns:p14="http://schemas.microsoft.com/office/powerpoint/2010/main" val="3685796312"/>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8459</TotalTime>
  <Words>2833</Words>
  <Application>Microsoft Macintosh PowerPoint</Application>
  <PresentationFormat>On-screen Show (4:3)</PresentationFormat>
  <Paragraphs>305</Paragraphs>
  <Slides>143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143</vt:i4>
      </vt:variant>
    </vt:vector>
  </HeadingPairs>
  <TitlesOfParts>
    <vt:vector size="152" baseType="lpstr">
      <vt:lpstr>American Typewriter</vt:lpstr>
      <vt:lpstr>Apple Chancery</vt:lpstr>
      <vt:lpstr>Arial</vt:lpstr>
      <vt:lpstr>Arial Hebrew Scholar</vt:lpstr>
      <vt:lpstr>Calibri</vt:lpstr>
      <vt:lpstr>Klavika</vt:lpstr>
      <vt:lpstr>OCR A Std</vt:lpstr>
      <vt:lpstr>Times</vt:lpstr>
      <vt:lpstr>CDM_PPT_Template </vt:lpstr>
      <vt:lpstr>  “Roles of Sovereignty &amp; Culture  in the Communications Landscape”   </vt:lpstr>
      <vt:lpstr>PowerPoint Presentation</vt:lpstr>
      <vt:lpstr>PowerPoint Presentation</vt:lpstr>
      <vt:lpstr>Course Website</vt:lpstr>
      <vt:lpstr>PowerPoint Presentation</vt:lpstr>
      <vt:lpstr>Course Website</vt:lpstr>
      <vt:lpstr>PowerPoint Presentation</vt:lpstr>
      <vt:lpstr> For full privileges on the website  </vt:lpstr>
      <vt:lpstr>Why post?</vt:lpstr>
      <vt:lpstr>Tips:</vt:lpstr>
      <vt:lpstr>PowerPoint Presentation</vt:lpstr>
      <vt:lpstr>Anything &amp; everything can be done via email if you prefer</vt:lpstr>
      <vt:lpstr>Socrates</vt:lpstr>
      <vt:lpstr>Website issues…</vt:lpstr>
      <vt:lpstr>Office “Hours”: Ideally Tuesdays after class but am flexible…</vt:lpstr>
      <vt:lpstr> EVALUATION </vt:lpstr>
      <vt:lpstr>Paper Confessional  (or what I learned one winter holiday)</vt:lpstr>
      <vt:lpstr>Group Presentations</vt:lpstr>
      <vt:lpstr>PowerPoint Presentation</vt:lpstr>
      <vt:lpstr>Evaluation Tips</vt:lpstr>
      <vt:lpstr>Grades (primarily)</vt:lpstr>
      <vt:lpstr>PowerPoint Presentation</vt:lpstr>
      <vt:lpstr>Navigating the Course</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  REVIEW: “Mapping Canadian  Communications Law: Core Binaries” </vt:lpstr>
      <vt:lpstr>Introduction to the</vt:lpstr>
      <vt:lpstr>PowerPoint Presentation</vt:lpstr>
      <vt:lpstr>PowerPoint Presentation</vt:lpstr>
      <vt:lpstr>PowerPoint Presentation</vt:lpstr>
      <vt:lpstr>$ is…</vt:lpstr>
      <vt:lpstr>Ownership is…</vt:lpstr>
      <vt:lpstr>PowerPoint Presentation</vt:lpstr>
      <vt:lpstr>Alignments</vt:lpstr>
      <vt:lpstr>Where are we actually ?</vt:lpstr>
      <vt:lpstr>PowerPoint Presentation</vt:lpstr>
      <vt:lpstr>Pause</vt:lpstr>
      <vt:lpstr>PowerPoint Presentation</vt:lpstr>
      <vt:lpstr> Starting Point 1:  Setting the Stage </vt:lpstr>
      <vt:lpstr>PowerPoint Presentation</vt:lpstr>
      <vt:lpstr>PowerPoint Presentation</vt:lpstr>
      <vt:lpstr>PowerPoint Presentation</vt:lpstr>
      <vt:lpstr>Only rule of of Admin Law  (H. Janisch)?</vt:lpstr>
      <vt:lpstr>Heart of Censorship</vt:lpstr>
      <vt:lpstr>PowerPoint Presentation</vt:lpstr>
      <vt:lpstr>PowerPoint Presentation</vt:lpstr>
      <vt:lpstr>PowerPoint Presentation</vt:lpstr>
      <vt:lpstr>PowerPoint Presentation</vt:lpstr>
      <vt:lpstr>How did we get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Starting Point 2:  Communications Law 3.0 –  from the chaos of the moment? </vt:lpstr>
      <vt:lpstr>Is there an inherent destiny to the completely binary language of only  1’s &amp; 0’s that makes social polarization inevitable?</vt:lpstr>
      <vt:lpstr>Clue?: Digital v. Analog Controllers</vt:lpstr>
      <vt:lpstr>PowerPoint Presentation</vt:lpstr>
      <vt:lpstr>Or Law of Entropy</vt:lpstr>
      <vt:lpstr>PowerPoint Presentation</vt:lpstr>
      <vt:lpstr>PowerPoint Presentation</vt:lpstr>
      <vt:lpstr>PowerPoint Presentation</vt:lpstr>
      <vt:lpstr>Billion $ Questions:</vt:lpstr>
      <vt:lpstr>PowerPoint Presentation</vt:lpstr>
      <vt:lpstr>PowerPoint Presentation</vt:lpstr>
      <vt:lpstr>PowerPoint Presentation</vt:lpstr>
      <vt:lpstr>PowerPoint Presentation</vt:lpstr>
      <vt:lpstr>PowerPoint Presentation</vt:lpstr>
      <vt:lpstr>PowerPoint Presentation</vt:lpstr>
      <vt:lpstr>IMPLICATIONS</vt:lpstr>
      <vt:lpstr>PowerPoint Presentation</vt:lpstr>
      <vt:lpstr>PowerPoint Presentation</vt:lpstr>
      <vt:lpstr>IMPLICATIONS</vt:lpstr>
      <vt:lpstr>IMPLICATIONS</vt:lpstr>
      <vt:lpstr>PowerPoint Presentation</vt:lpstr>
      <vt:lpstr>PowerPoint Presentation</vt:lpstr>
      <vt:lpstr>IMPLICATIONS</vt:lpstr>
      <vt:lpstr>PowerPoint Presentation</vt:lpstr>
      <vt:lpstr>PowerPoint Presentation</vt:lpstr>
      <vt:lpstr>IMPLICATIONS</vt:lpstr>
      <vt:lpstr> And someday?…</vt:lpstr>
      <vt:lpstr>PowerPoint Presentation</vt:lpstr>
      <vt:lpstr>Pause</vt:lpstr>
      <vt:lpstr> Starting Point 3:  Undercurrents of Sovereignty &amp; Culture in Canadian Communications Law </vt:lpstr>
      <vt:lpstr>PowerPoint Presentation</vt:lpstr>
      <vt:lpstr>PowerPoint Presentation</vt:lpstr>
      <vt:lpstr>Does sovereignty make sense? Does culture make sense?</vt:lpstr>
      <vt:lpstr>PowerPoint Presentation</vt:lpstr>
      <vt:lpstr>PowerPoint Presentation</vt:lpstr>
      <vt:lpstr> Canadian Telecommunications Policy </vt:lpstr>
      <vt:lpstr>PowerPoint Presentation</vt:lpstr>
      <vt:lpstr>PowerPoint Presentation</vt:lpstr>
      <vt:lpstr>PowerPoint Presentation</vt:lpstr>
      <vt:lpstr>PowerPoint Presentation</vt:lpstr>
      <vt:lpstr>PowerPoint Presentation</vt:lpstr>
      <vt:lpstr>PowerPoint Presentation</vt:lpstr>
      <vt:lpstr>Huh?</vt:lpstr>
      <vt:lpstr>PowerPoint Presentation</vt:lpstr>
      <vt:lpstr>PowerPoint Presentation</vt:lpstr>
      <vt:lpstr>The News?</vt:lpstr>
      <vt:lpstr>The CBC</vt:lpstr>
      <vt:lpstr>Tie-breakers???</vt:lpstr>
      <vt:lpstr>PowerPoint Presentation</vt:lpstr>
      <vt:lpstr>PowerPoint Presentation</vt:lpstr>
      <vt:lpstr>Pause</vt:lpstr>
      <vt:lpstr>PowerPoint Presentation</vt:lpstr>
      <vt:lpstr>Coming Soon</vt:lpstr>
      <vt:lpstr> A MATTER OF PERSPECTIVE</vt:lpstr>
      <vt:lpstr>Conclusion</vt:lpstr>
      <vt:lpstr>PowerPoint Presentation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793</cp:revision>
  <cp:lastPrinted>2013-12-30T23:16:45Z</cp:lastPrinted>
  <dcterms:created xsi:type="dcterms:W3CDTF">2013-02-08T08:35:59Z</dcterms:created>
  <dcterms:modified xsi:type="dcterms:W3CDTF">2022-01-27T06:34:28Z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11825095</vt:lpwstr>
  </property>
  <property fmtid="{D5CDD505-2E9C-101B-9397-08002B2CF9AE}" name="NXPowerLiteSettings" pid="3">
    <vt:lpwstr>C700052003A000</vt:lpwstr>
  </property>
  <property fmtid="{D5CDD505-2E9C-101B-9397-08002B2CF9AE}" name="NXPowerLiteVersion" pid="4">
    <vt:lpwstr>D8.0.8</vt:lpwstr>
  </property>
</Properties>
</file>