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9" r:id="rId3"/>
    <p:sldId id="272" r:id="rId4"/>
    <p:sldId id="268" r:id="rId5"/>
    <p:sldId id="281" r:id="rId6"/>
    <p:sldId id="282" r:id="rId7"/>
    <p:sldId id="270" r:id="rId8"/>
    <p:sldId id="276" r:id="rId9"/>
    <p:sldId id="277" r:id="rId10"/>
    <p:sldId id="278" r:id="rId11"/>
    <p:sldId id="265" r:id="rId12"/>
    <p:sldId id="257" r:id="rId13"/>
    <p:sldId id="267" r:id="rId14"/>
    <p:sldId id="266" r:id="rId15"/>
    <p:sldId id="264" r:id="rId16"/>
    <p:sldId id="261" r:id="rId17"/>
    <p:sldId id="258" r:id="rId18"/>
    <p:sldId id="259" r:id="rId19"/>
    <p:sldId id="26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74D10-1F28-FD4D-8B69-507ABF33C9AD}" v="13" dt="2022-03-08T16:44:11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/>
    <p:restoredTop sz="75034"/>
  </p:normalViewPr>
  <p:slideViewPr>
    <p:cSldViewPr snapToGrid="0" snapToObjects="1">
      <p:cViewPr>
        <p:scale>
          <a:sx n="93" d="100"/>
          <a:sy n="93" d="100"/>
        </p:scale>
        <p:origin x="1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F4BBB-DE3D-4A53-B03A-1C8F1E4596D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1445E5-9AA6-403C-A52F-55741862F1D1}">
      <dgm:prSet/>
      <dgm:spPr/>
      <dgm:t>
        <a:bodyPr/>
        <a:lstStyle/>
        <a:p>
          <a:r>
            <a:rPr lang="en-US" dirty="0"/>
            <a:t>How does Social Media Impact democratization? </a:t>
          </a:r>
        </a:p>
      </dgm:t>
    </dgm:pt>
    <dgm:pt modelId="{A96E453F-DEB1-4756-A468-40561D1939CE}" type="parTrans" cxnId="{96F86959-3713-41DF-8B1C-3A086444502B}">
      <dgm:prSet/>
      <dgm:spPr/>
      <dgm:t>
        <a:bodyPr/>
        <a:lstStyle/>
        <a:p>
          <a:endParaRPr lang="en-US"/>
        </a:p>
      </dgm:t>
    </dgm:pt>
    <dgm:pt modelId="{F4379B0A-F0E0-474C-9E3E-6E4F9F8990A2}" type="sibTrans" cxnId="{96F86959-3713-41DF-8B1C-3A086444502B}">
      <dgm:prSet/>
      <dgm:spPr/>
      <dgm:t>
        <a:bodyPr/>
        <a:lstStyle/>
        <a:p>
          <a:endParaRPr lang="en-US"/>
        </a:p>
      </dgm:t>
    </dgm:pt>
    <dgm:pt modelId="{ED28154C-B9A4-4279-9F06-04965A1D20FC}">
      <dgm:prSet/>
      <dgm:spPr/>
      <dgm:t>
        <a:bodyPr/>
        <a:lstStyle/>
        <a:p>
          <a:r>
            <a:rPr lang="en-US" dirty="0"/>
            <a:t>Is Social Media a threat to democracy in Canada? </a:t>
          </a:r>
        </a:p>
      </dgm:t>
    </dgm:pt>
    <dgm:pt modelId="{DCBF6224-BC41-4C3C-92C7-7DC8A2FAAE76}" type="parTrans" cxnId="{A533AF14-2044-4FA8-B2AF-F12859D32C11}">
      <dgm:prSet/>
      <dgm:spPr/>
      <dgm:t>
        <a:bodyPr/>
        <a:lstStyle/>
        <a:p>
          <a:endParaRPr lang="en-US"/>
        </a:p>
      </dgm:t>
    </dgm:pt>
    <dgm:pt modelId="{D728B966-C7CD-46C3-8E71-8F544A25693E}" type="sibTrans" cxnId="{A533AF14-2044-4FA8-B2AF-F12859D32C11}">
      <dgm:prSet/>
      <dgm:spPr/>
      <dgm:t>
        <a:bodyPr/>
        <a:lstStyle/>
        <a:p>
          <a:endParaRPr lang="en-US"/>
        </a:p>
      </dgm:t>
    </dgm:pt>
    <dgm:pt modelId="{7B1F52B3-BD68-47B2-8E12-087F820C4C9E}">
      <dgm:prSet/>
      <dgm:spPr/>
      <dgm:t>
        <a:bodyPr/>
        <a:lstStyle/>
        <a:p>
          <a:r>
            <a:rPr lang="en-US" dirty="0"/>
            <a:t>Regulation of social media in Canada: do we need reform?</a:t>
          </a:r>
        </a:p>
      </dgm:t>
    </dgm:pt>
    <dgm:pt modelId="{E88E5E13-0D5D-4A4E-9962-3B5E6651F76D}" type="parTrans" cxnId="{45E43EA2-0030-413D-A115-D665474FFE5F}">
      <dgm:prSet/>
      <dgm:spPr/>
      <dgm:t>
        <a:bodyPr/>
        <a:lstStyle/>
        <a:p>
          <a:endParaRPr lang="en-US"/>
        </a:p>
      </dgm:t>
    </dgm:pt>
    <dgm:pt modelId="{86D77D8F-852D-47B6-A27A-E8188F4B0460}" type="sibTrans" cxnId="{45E43EA2-0030-413D-A115-D665474FFE5F}">
      <dgm:prSet/>
      <dgm:spPr/>
      <dgm:t>
        <a:bodyPr/>
        <a:lstStyle/>
        <a:p>
          <a:endParaRPr lang="en-US"/>
        </a:p>
      </dgm:t>
    </dgm:pt>
    <dgm:pt modelId="{A9C4FF88-F807-A246-912A-58DB5C7BE4B0}" type="pres">
      <dgm:prSet presAssocID="{AE0F4BBB-DE3D-4A53-B03A-1C8F1E4596DF}" presName="vert0" presStyleCnt="0">
        <dgm:presLayoutVars>
          <dgm:dir/>
          <dgm:animOne val="branch"/>
          <dgm:animLvl val="lvl"/>
        </dgm:presLayoutVars>
      </dgm:prSet>
      <dgm:spPr/>
    </dgm:pt>
    <dgm:pt modelId="{1C930364-D826-3947-9F0D-3029D4478440}" type="pres">
      <dgm:prSet presAssocID="{151445E5-9AA6-403C-A52F-55741862F1D1}" presName="thickLine" presStyleLbl="alignNode1" presStyleIdx="0" presStyleCnt="3"/>
      <dgm:spPr/>
    </dgm:pt>
    <dgm:pt modelId="{E1B4D424-1123-0A43-B692-872F0CEF9651}" type="pres">
      <dgm:prSet presAssocID="{151445E5-9AA6-403C-A52F-55741862F1D1}" presName="horz1" presStyleCnt="0"/>
      <dgm:spPr/>
    </dgm:pt>
    <dgm:pt modelId="{F0C8A045-84F7-1C44-B649-99C2A4B451E3}" type="pres">
      <dgm:prSet presAssocID="{151445E5-9AA6-403C-A52F-55741862F1D1}" presName="tx1" presStyleLbl="revTx" presStyleIdx="0" presStyleCnt="3"/>
      <dgm:spPr/>
    </dgm:pt>
    <dgm:pt modelId="{73EA2275-B497-7846-9850-7CDD1F1E36EC}" type="pres">
      <dgm:prSet presAssocID="{151445E5-9AA6-403C-A52F-55741862F1D1}" presName="vert1" presStyleCnt="0"/>
      <dgm:spPr/>
    </dgm:pt>
    <dgm:pt modelId="{F0184324-2490-D548-8269-8156CE54B08A}" type="pres">
      <dgm:prSet presAssocID="{ED28154C-B9A4-4279-9F06-04965A1D20FC}" presName="thickLine" presStyleLbl="alignNode1" presStyleIdx="1" presStyleCnt="3"/>
      <dgm:spPr/>
    </dgm:pt>
    <dgm:pt modelId="{5CFC1A9F-E254-F649-8679-0B7FB85CBB0B}" type="pres">
      <dgm:prSet presAssocID="{ED28154C-B9A4-4279-9F06-04965A1D20FC}" presName="horz1" presStyleCnt="0"/>
      <dgm:spPr/>
    </dgm:pt>
    <dgm:pt modelId="{AD7B605D-E4C9-9740-8282-39CD8B65F95C}" type="pres">
      <dgm:prSet presAssocID="{ED28154C-B9A4-4279-9F06-04965A1D20FC}" presName="tx1" presStyleLbl="revTx" presStyleIdx="1" presStyleCnt="3"/>
      <dgm:spPr/>
    </dgm:pt>
    <dgm:pt modelId="{D63A4765-E77C-DB4C-941B-F4D4F9F99E68}" type="pres">
      <dgm:prSet presAssocID="{ED28154C-B9A4-4279-9F06-04965A1D20FC}" presName="vert1" presStyleCnt="0"/>
      <dgm:spPr/>
    </dgm:pt>
    <dgm:pt modelId="{F8A8E54B-06D0-2548-859A-BFEDA5E7522C}" type="pres">
      <dgm:prSet presAssocID="{7B1F52B3-BD68-47B2-8E12-087F820C4C9E}" presName="thickLine" presStyleLbl="alignNode1" presStyleIdx="2" presStyleCnt="3"/>
      <dgm:spPr/>
    </dgm:pt>
    <dgm:pt modelId="{D22D79E8-5C11-0B42-94F7-6B249E6CBA52}" type="pres">
      <dgm:prSet presAssocID="{7B1F52B3-BD68-47B2-8E12-087F820C4C9E}" presName="horz1" presStyleCnt="0"/>
      <dgm:spPr/>
    </dgm:pt>
    <dgm:pt modelId="{9F1705BF-5909-214D-BD91-02ECF2B31F18}" type="pres">
      <dgm:prSet presAssocID="{7B1F52B3-BD68-47B2-8E12-087F820C4C9E}" presName="tx1" presStyleLbl="revTx" presStyleIdx="2" presStyleCnt="3"/>
      <dgm:spPr/>
    </dgm:pt>
    <dgm:pt modelId="{20EEDE66-650F-CD49-AC1A-D150F2B0FE71}" type="pres">
      <dgm:prSet presAssocID="{7B1F52B3-BD68-47B2-8E12-087F820C4C9E}" presName="vert1" presStyleCnt="0"/>
      <dgm:spPr/>
    </dgm:pt>
  </dgm:ptLst>
  <dgm:cxnLst>
    <dgm:cxn modelId="{A533AF14-2044-4FA8-B2AF-F12859D32C11}" srcId="{AE0F4BBB-DE3D-4A53-B03A-1C8F1E4596DF}" destId="{ED28154C-B9A4-4279-9F06-04965A1D20FC}" srcOrd="1" destOrd="0" parTransId="{DCBF6224-BC41-4C3C-92C7-7DC8A2FAAE76}" sibTransId="{D728B966-C7CD-46C3-8E71-8F544A25693E}"/>
    <dgm:cxn modelId="{648DA728-29CA-394E-BFC7-5176086B36DF}" type="presOf" srcId="{151445E5-9AA6-403C-A52F-55741862F1D1}" destId="{F0C8A045-84F7-1C44-B649-99C2A4B451E3}" srcOrd="0" destOrd="0" presId="urn:microsoft.com/office/officeart/2008/layout/LinedList"/>
    <dgm:cxn modelId="{96F86959-3713-41DF-8B1C-3A086444502B}" srcId="{AE0F4BBB-DE3D-4A53-B03A-1C8F1E4596DF}" destId="{151445E5-9AA6-403C-A52F-55741862F1D1}" srcOrd="0" destOrd="0" parTransId="{A96E453F-DEB1-4756-A468-40561D1939CE}" sibTransId="{F4379B0A-F0E0-474C-9E3E-6E4F9F8990A2}"/>
    <dgm:cxn modelId="{07155E79-3159-1E4E-B2BE-06217ACDA01B}" type="presOf" srcId="{7B1F52B3-BD68-47B2-8E12-087F820C4C9E}" destId="{9F1705BF-5909-214D-BD91-02ECF2B31F18}" srcOrd="0" destOrd="0" presId="urn:microsoft.com/office/officeart/2008/layout/LinedList"/>
    <dgm:cxn modelId="{45E43EA2-0030-413D-A115-D665474FFE5F}" srcId="{AE0F4BBB-DE3D-4A53-B03A-1C8F1E4596DF}" destId="{7B1F52B3-BD68-47B2-8E12-087F820C4C9E}" srcOrd="2" destOrd="0" parTransId="{E88E5E13-0D5D-4A4E-9962-3B5E6651F76D}" sibTransId="{86D77D8F-852D-47B6-A27A-E8188F4B0460}"/>
    <dgm:cxn modelId="{0C3A6DB0-DD02-AD44-9C05-DD1350EFABE5}" type="presOf" srcId="{ED28154C-B9A4-4279-9F06-04965A1D20FC}" destId="{AD7B605D-E4C9-9740-8282-39CD8B65F95C}" srcOrd="0" destOrd="0" presId="urn:microsoft.com/office/officeart/2008/layout/LinedList"/>
    <dgm:cxn modelId="{B5A5DAB5-1A3B-834E-B4DD-0830399A8D8D}" type="presOf" srcId="{AE0F4BBB-DE3D-4A53-B03A-1C8F1E4596DF}" destId="{A9C4FF88-F807-A246-912A-58DB5C7BE4B0}" srcOrd="0" destOrd="0" presId="urn:microsoft.com/office/officeart/2008/layout/LinedList"/>
    <dgm:cxn modelId="{FC73D100-01B0-EE4C-B250-47EC8D5A1AA2}" type="presParOf" srcId="{A9C4FF88-F807-A246-912A-58DB5C7BE4B0}" destId="{1C930364-D826-3947-9F0D-3029D4478440}" srcOrd="0" destOrd="0" presId="urn:microsoft.com/office/officeart/2008/layout/LinedList"/>
    <dgm:cxn modelId="{5A6438A7-AEBF-B24A-AE39-94064CFF4ABC}" type="presParOf" srcId="{A9C4FF88-F807-A246-912A-58DB5C7BE4B0}" destId="{E1B4D424-1123-0A43-B692-872F0CEF9651}" srcOrd="1" destOrd="0" presId="urn:microsoft.com/office/officeart/2008/layout/LinedList"/>
    <dgm:cxn modelId="{4FA3F955-D5B9-3C4F-91EE-00A681FEB68A}" type="presParOf" srcId="{E1B4D424-1123-0A43-B692-872F0CEF9651}" destId="{F0C8A045-84F7-1C44-B649-99C2A4B451E3}" srcOrd="0" destOrd="0" presId="urn:microsoft.com/office/officeart/2008/layout/LinedList"/>
    <dgm:cxn modelId="{12A3F2CF-8D0A-094E-94AB-165DCC9384A2}" type="presParOf" srcId="{E1B4D424-1123-0A43-B692-872F0CEF9651}" destId="{73EA2275-B497-7846-9850-7CDD1F1E36EC}" srcOrd="1" destOrd="0" presId="urn:microsoft.com/office/officeart/2008/layout/LinedList"/>
    <dgm:cxn modelId="{89D1492C-572B-A642-AC7E-EF66148488CF}" type="presParOf" srcId="{A9C4FF88-F807-A246-912A-58DB5C7BE4B0}" destId="{F0184324-2490-D548-8269-8156CE54B08A}" srcOrd="2" destOrd="0" presId="urn:microsoft.com/office/officeart/2008/layout/LinedList"/>
    <dgm:cxn modelId="{5A465CA7-48D1-D84A-B5FE-F00797493E60}" type="presParOf" srcId="{A9C4FF88-F807-A246-912A-58DB5C7BE4B0}" destId="{5CFC1A9F-E254-F649-8679-0B7FB85CBB0B}" srcOrd="3" destOrd="0" presId="urn:microsoft.com/office/officeart/2008/layout/LinedList"/>
    <dgm:cxn modelId="{A99D9801-808D-1343-9AD2-0096C8B9A08F}" type="presParOf" srcId="{5CFC1A9F-E254-F649-8679-0B7FB85CBB0B}" destId="{AD7B605D-E4C9-9740-8282-39CD8B65F95C}" srcOrd="0" destOrd="0" presId="urn:microsoft.com/office/officeart/2008/layout/LinedList"/>
    <dgm:cxn modelId="{D4DC3709-2BC2-9047-AA5C-F9F5C14634ED}" type="presParOf" srcId="{5CFC1A9F-E254-F649-8679-0B7FB85CBB0B}" destId="{D63A4765-E77C-DB4C-941B-F4D4F9F99E68}" srcOrd="1" destOrd="0" presId="urn:microsoft.com/office/officeart/2008/layout/LinedList"/>
    <dgm:cxn modelId="{C9FC1220-09E2-C444-A912-57B4A61C3822}" type="presParOf" srcId="{A9C4FF88-F807-A246-912A-58DB5C7BE4B0}" destId="{F8A8E54B-06D0-2548-859A-BFEDA5E7522C}" srcOrd="4" destOrd="0" presId="urn:microsoft.com/office/officeart/2008/layout/LinedList"/>
    <dgm:cxn modelId="{3A26F6AF-1561-A045-8BEB-6B87D0B3BF59}" type="presParOf" srcId="{A9C4FF88-F807-A246-912A-58DB5C7BE4B0}" destId="{D22D79E8-5C11-0B42-94F7-6B249E6CBA52}" srcOrd="5" destOrd="0" presId="urn:microsoft.com/office/officeart/2008/layout/LinedList"/>
    <dgm:cxn modelId="{3F36AE2A-E091-CB4A-A038-B5B7F20BE4BE}" type="presParOf" srcId="{D22D79E8-5C11-0B42-94F7-6B249E6CBA52}" destId="{9F1705BF-5909-214D-BD91-02ECF2B31F18}" srcOrd="0" destOrd="0" presId="urn:microsoft.com/office/officeart/2008/layout/LinedList"/>
    <dgm:cxn modelId="{9F92DE31-B56B-E84D-8217-AD689B4BB216}" type="presParOf" srcId="{D22D79E8-5C11-0B42-94F7-6B249E6CBA52}" destId="{20EEDE66-650F-CD49-AC1A-D150F2B0FE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3D7B6-2232-4552-B913-302C5453F84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41E7B5-0FE4-4861-9E0E-B37BD9294E39}">
      <dgm:prSet/>
      <dgm:spPr/>
      <dgm:t>
        <a:bodyPr/>
        <a:lstStyle/>
        <a:p>
          <a:r>
            <a:rPr lang="en-GB" baseline="0" dirty="0"/>
            <a:t>Social media aiding democratization</a:t>
          </a:r>
          <a:endParaRPr lang="en-US" dirty="0"/>
        </a:p>
      </dgm:t>
    </dgm:pt>
    <dgm:pt modelId="{4DB87E76-CF93-4839-BB8E-4C9879074D47}" type="parTrans" cxnId="{8DCF2726-3DC7-4576-99BA-62E0806DF084}">
      <dgm:prSet/>
      <dgm:spPr/>
      <dgm:t>
        <a:bodyPr/>
        <a:lstStyle/>
        <a:p>
          <a:endParaRPr lang="en-US"/>
        </a:p>
      </dgm:t>
    </dgm:pt>
    <dgm:pt modelId="{AB2A0188-C9E6-4C1F-B309-F8176FB5CB5A}" type="sibTrans" cxnId="{8DCF2726-3DC7-4576-99BA-62E0806DF084}">
      <dgm:prSet/>
      <dgm:spPr/>
      <dgm:t>
        <a:bodyPr/>
        <a:lstStyle/>
        <a:p>
          <a:endParaRPr lang="en-US"/>
        </a:p>
      </dgm:t>
    </dgm:pt>
    <dgm:pt modelId="{AB114B17-6B34-4121-84C7-D86071C46502}">
      <dgm:prSet/>
      <dgm:spPr/>
      <dgm:t>
        <a:bodyPr/>
        <a:lstStyle/>
        <a:p>
          <a:r>
            <a:rPr lang="en-GB" i="1" baseline="0" dirty="0"/>
            <a:t>liberating technology</a:t>
          </a:r>
          <a:endParaRPr lang="en-US" dirty="0"/>
        </a:p>
      </dgm:t>
    </dgm:pt>
    <dgm:pt modelId="{C11D88EF-514F-4D3B-99B4-EB835D052CF9}" type="parTrans" cxnId="{CFD5F2EF-8796-447B-A34F-595A8FC17D26}">
      <dgm:prSet/>
      <dgm:spPr/>
      <dgm:t>
        <a:bodyPr/>
        <a:lstStyle/>
        <a:p>
          <a:endParaRPr lang="en-US"/>
        </a:p>
      </dgm:t>
    </dgm:pt>
    <dgm:pt modelId="{CB009684-E6C2-409C-B421-6EA67166D47E}" type="sibTrans" cxnId="{CFD5F2EF-8796-447B-A34F-595A8FC17D26}">
      <dgm:prSet/>
      <dgm:spPr/>
      <dgm:t>
        <a:bodyPr/>
        <a:lstStyle/>
        <a:p>
          <a:endParaRPr lang="en-US"/>
        </a:p>
      </dgm:t>
    </dgm:pt>
    <dgm:pt modelId="{27FEC0CA-B42D-4C24-B5B5-25BE1FBA732F}">
      <dgm:prSet/>
      <dgm:spPr/>
      <dgm:t>
        <a:bodyPr/>
        <a:lstStyle/>
        <a:p>
          <a:r>
            <a:rPr lang="en-GB" baseline="0" dirty="0"/>
            <a:t>Social media serving autocratic regimes </a:t>
          </a:r>
          <a:endParaRPr lang="en-US" dirty="0"/>
        </a:p>
      </dgm:t>
    </dgm:pt>
    <dgm:pt modelId="{A4C35118-E9CC-4FC8-9674-650395424FE5}" type="parTrans" cxnId="{9DF49E09-DE38-4177-A570-49BFCF45FA0C}">
      <dgm:prSet/>
      <dgm:spPr/>
      <dgm:t>
        <a:bodyPr/>
        <a:lstStyle/>
        <a:p>
          <a:endParaRPr lang="en-US"/>
        </a:p>
      </dgm:t>
    </dgm:pt>
    <dgm:pt modelId="{1380A7DB-DF3C-4B69-AE0E-0BC20FCB8C64}" type="sibTrans" cxnId="{9DF49E09-DE38-4177-A570-49BFCF45FA0C}">
      <dgm:prSet/>
      <dgm:spPr/>
      <dgm:t>
        <a:bodyPr/>
        <a:lstStyle/>
        <a:p>
          <a:endParaRPr lang="en-US"/>
        </a:p>
      </dgm:t>
    </dgm:pt>
    <dgm:pt modelId="{BDFFBECB-B173-4BC7-AA5E-503C8220B687}">
      <dgm:prSet/>
      <dgm:spPr/>
      <dgm:t>
        <a:bodyPr/>
        <a:lstStyle/>
        <a:p>
          <a:r>
            <a:rPr lang="en-GB" i="1" baseline="0" dirty="0"/>
            <a:t>repressive tool</a:t>
          </a:r>
          <a:endParaRPr lang="en-US" dirty="0"/>
        </a:p>
      </dgm:t>
    </dgm:pt>
    <dgm:pt modelId="{D86061B1-84F2-42EB-B7FC-F51F37DB7796}" type="parTrans" cxnId="{4EB8D2B7-6E73-4B42-928A-808F5D71BC01}">
      <dgm:prSet/>
      <dgm:spPr/>
      <dgm:t>
        <a:bodyPr/>
        <a:lstStyle/>
        <a:p>
          <a:endParaRPr lang="en-US"/>
        </a:p>
      </dgm:t>
    </dgm:pt>
    <dgm:pt modelId="{67F73716-F97D-435C-A03D-A6F1C1AFAD11}" type="sibTrans" cxnId="{4EB8D2B7-6E73-4B42-928A-808F5D71BC01}">
      <dgm:prSet/>
      <dgm:spPr/>
      <dgm:t>
        <a:bodyPr/>
        <a:lstStyle/>
        <a:p>
          <a:endParaRPr lang="en-US"/>
        </a:p>
      </dgm:t>
    </dgm:pt>
    <dgm:pt modelId="{FA56366A-56A3-6548-BF63-8F89EEBEC497}" type="pres">
      <dgm:prSet presAssocID="{45C3D7B6-2232-4552-B913-302C5453F843}" presName="Name0" presStyleCnt="0">
        <dgm:presLayoutVars>
          <dgm:dir/>
          <dgm:animLvl val="lvl"/>
          <dgm:resizeHandles val="exact"/>
        </dgm:presLayoutVars>
      </dgm:prSet>
      <dgm:spPr/>
    </dgm:pt>
    <dgm:pt modelId="{8C1CF8D9-D02F-3948-9E2D-CAC79B3F9516}" type="pres">
      <dgm:prSet presAssocID="{2241E7B5-0FE4-4861-9E0E-B37BD9294E39}" presName="composite" presStyleCnt="0"/>
      <dgm:spPr/>
    </dgm:pt>
    <dgm:pt modelId="{D9B36EF2-92AC-6742-B00F-EEAB5CC3C236}" type="pres">
      <dgm:prSet presAssocID="{2241E7B5-0FE4-4861-9E0E-B37BD9294E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4D9B684-A105-4247-B665-A7A454DD0F7A}" type="pres">
      <dgm:prSet presAssocID="{2241E7B5-0FE4-4861-9E0E-B37BD9294E39}" presName="desTx" presStyleLbl="alignAccFollowNode1" presStyleIdx="0" presStyleCnt="2">
        <dgm:presLayoutVars>
          <dgm:bulletEnabled val="1"/>
        </dgm:presLayoutVars>
      </dgm:prSet>
      <dgm:spPr/>
    </dgm:pt>
    <dgm:pt modelId="{C84DBF10-54BB-044C-9B59-9EA79946C9CA}" type="pres">
      <dgm:prSet presAssocID="{AB2A0188-C9E6-4C1F-B309-F8176FB5CB5A}" presName="space" presStyleCnt="0"/>
      <dgm:spPr/>
    </dgm:pt>
    <dgm:pt modelId="{48404A83-2AFB-3141-B77E-A448EF9EE904}" type="pres">
      <dgm:prSet presAssocID="{27FEC0CA-B42D-4C24-B5B5-25BE1FBA732F}" presName="composite" presStyleCnt="0"/>
      <dgm:spPr/>
    </dgm:pt>
    <dgm:pt modelId="{1CCFD220-0885-4B4C-9B2B-913955FE379F}" type="pres">
      <dgm:prSet presAssocID="{27FEC0CA-B42D-4C24-B5B5-25BE1FBA73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FA83B40-ACF2-9E43-BFBB-48EE40BDC1AB}" type="pres">
      <dgm:prSet presAssocID="{27FEC0CA-B42D-4C24-B5B5-25BE1FBA732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DF49E09-DE38-4177-A570-49BFCF45FA0C}" srcId="{45C3D7B6-2232-4552-B913-302C5453F843}" destId="{27FEC0CA-B42D-4C24-B5B5-25BE1FBA732F}" srcOrd="1" destOrd="0" parTransId="{A4C35118-E9CC-4FC8-9674-650395424FE5}" sibTransId="{1380A7DB-DF3C-4B69-AE0E-0BC20FCB8C64}"/>
    <dgm:cxn modelId="{8DCF2726-3DC7-4576-99BA-62E0806DF084}" srcId="{45C3D7B6-2232-4552-B913-302C5453F843}" destId="{2241E7B5-0FE4-4861-9E0E-B37BD9294E39}" srcOrd="0" destOrd="0" parTransId="{4DB87E76-CF93-4839-BB8E-4C9879074D47}" sibTransId="{AB2A0188-C9E6-4C1F-B309-F8176FB5CB5A}"/>
    <dgm:cxn modelId="{64D46AAA-A7D0-BE42-948B-9542D9A5A37A}" type="presOf" srcId="{BDFFBECB-B173-4BC7-AA5E-503C8220B687}" destId="{CFA83B40-ACF2-9E43-BFBB-48EE40BDC1AB}" srcOrd="0" destOrd="0" presId="urn:microsoft.com/office/officeart/2005/8/layout/hList1"/>
    <dgm:cxn modelId="{5F7702B4-67E5-6E43-8871-6EA7EE5DF879}" type="presOf" srcId="{AB114B17-6B34-4121-84C7-D86071C46502}" destId="{84D9B684-A105-4247-B665-A7A454DD0F7A}" srcOrd="0" destOrd="0" presId="urn:microsoft.com/office/officeart/2005/8/layout/hList1"/>
    <dgm:cxn modelId="{4EB8D2B7-6E73-4B42-928A-808F5D71BC01}" srcId="{27FEC0CA-B42D-4C24-B5B5-25BE1FBA732F}" destId="{BDFFBECB-B173-4BC7-AA5E-503C8220B687}" srcOrd="0" destOrd="0" parTransId="{D86061B1-84F2-42EB-B7FC-F51F37DB7796}" sibTransId="{67F73716-F97D-435C-A03D-A6F1C1AFAD11}"/>
    <dgm:cxn modelId="{8CC397DD-E8D2-2F4D-9C92-3A12AC5E4DAD}" type="presOf" srcId="{45C3D7B6-2232-4552-B913-302C5453F843}" destId="{FA56366A-56A3-6548-BF63-8F89EEBEC497}" srcOrd="0" destOrd="0" presId="urn:microsoft.com/office/officeart/2005/8/layout/hList1"/>
    <dgm:cxn modelId="{CFD5F2EF-8796-447B-A34F-595A8FC17D26}" srcId="{2241E7B5-0FE4-4861-9E0E-B37BD9294E39}" destId="{AB114B17-6B34-4121-84C7-D86071C46502}" srcOrd="0" destOrd="0" parTransId="{C11D88EF-514F-4D3B-99B4-EB835D052CF9}" sibTransId="{CB009684-E6C2-409C-B421-6EA67166D47E}"/>
    <dgm:cxn modelId="{110B44F1-0783-7B46-9611-9F43A021BB6B}" type="presOf" srcId="{2241E7B5-0FE4-4861-9E0E-B37BD9294E39}" destId="{D9B36EF2-92AC-6742-B00F-EEAB5CC3C236}" srcOrd="0" destOrd="0" presId="urn:microsoft.com/office/officeart/2005/8/layout/hList1"/>
    <dgm:cxn modelId="{77D10CFC-C105-F04B-9851-26F8EFA0484C}" type="presOf" srcId="{27FEC0CA-B42D-4C24-B5B5-25BE1FBA732F}" destId="{1CCFD220-0885-4B4C-9B2B-913955FE379F}" srcOrd="0" destOrd="0" presId="urn:microsoft.com/office/officeart/2005/8/layout/hList1"/>
    <dgm:cxn modelId="{271DC5AB-D605-954E-97EF-0A30613D52D9}" type="presParOf" srcId="{FA56366A-56A3-6548-BF63-8F89EEBEC497}" destId="{8C1CF8D9-D02F-3948-9E2D-CAC79B3F9516}" srcOrd="0" destOrd="0" presId="urn:microsoft.com/office/officeart/2005/8/layout/hList1"/>
    <dgm:cxn modelId="{5CC176A1-D4F0-194B-AD9C-8F191E85DAA4}" type="presParOf" srcId="{8C1CF8D9-D02F-3948-9E2D-CAC79B3F9516}" destId="{D9B36EF2-92AC-6742-B00F-EEAB5CC3C236}" srcOrd="0" destOrd="0" presId="urn:microsoft.com/office/officeart/2005/8/layout/hList1"/>
    <dgm:cxn modelId="{A6AE3903-A389-1F4B-9496-FC123D92AB82}" type="presParOf" srcId="{8C1CF8D9-D02F-3948-9E2D-CAC79B3F9516}" destId="{84D9B684-A105-4247-B665-A7A454DD0F7A}" srcOrd="1" destOrd="0" presId="urn:microsoft.com/office/officeart/2005/8/layout/hList1"/>
    <dgm:cxn modelId="{657E2E9F-E9A0-9446-83CA-97A5FDDA809C}" type="presParOf" srcId="{FA56366A-56A3-6548-BF63-8F89EEBEC497}" destId="{C84DBF10-54BB-044C-9B59-9EA79946C9CA}" srcOrd="1" destOrd="0" presId="urn:microsoft.com/office/officeart/2005/8/layout/hList1"/>
    <dgm:cxn modelId="{87B613E9-EBAC-B446-B98D-C5DC5F6F2DB5}" type="presParOf" srcId="{FA56366A-56A3-6548-BF63-8F89EEBEC497}" destId="{48404A83-2AFB-3141-B77E-A448EF9EE904}" srcOrd="2" destOrd="0" presId="urn:microsoft.com/office/officeart/2005/8/layout/hList1"/>
    <dgm:cxn modelId="{99FF298E-FC39-4441-BC17-FFD450A32616}" type="presParOf" srcId="{48404A83-2AFB-3141-B77E-A448EF9EE904}" destId="{1CCFD220-0885-4B4C-9B2B-913955FE379F}" srcOrd="0" destOrd="0" presId="urn:microsoft.com/office/officeart/2005/8/layout/hList1"/>
    <dgm:cxn modelId="{9653F5ED-06F6-C94C-A7BD-C9138646D89F}" type="presParOf" srcId="{48404A83-2AFB-3141-B77E-A448EF9EE904}" destId="{CFA83B40-ACF2-9E43-BFBB-48EE40BDC1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89860-4582-4CD1-9A90-1DBF5C392D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E0CDA2-CDBA-41D1-AA03-653A3954AD4E}">
      <dgm:prSet/>
      <dgm:spPr/>
      <dgm:t>
        <a:bodyPr/>
        <a:lstStyle/>
        <a:p>
          <a:r>
            <a:rPr lang="en-GB"/>
            <a:t>In 2020, the Reboot Foundation conducted research that found “most people are widely over- confident in their abilities to identify “fake news” and partisan websites. Only about 1% of participants used what we deemed to be “true fact checking techniques”</a:t>
          </a:r>
          <a:endParaRPr lang="en-US"/>
        </a:p>
      </dgm:t>
    </dgm:pt>
    <dgm:pt modelId="{8520874F-2AE5-419C-8CB7-9FAC86AAAB5D}" type="parTrans" cxnId="{EBBB2ADC-8162-4B6E-9B83-C80C70ECD289}">
      <dgm:prSet/>
      <dgm:spPr/>
      <dgm:t>
        <a:bodyPr/>
        <a:lstStyle/>
        <a:p>
          <a:endParaRPr lang="en-US"/>
        </a:p>
      </dgm:t>
    </dgm:pt>
    <dgm:pt modelId="{3770F1A2-39C3-49B4-BF5D-4182DB91C3B6}" type="sibTrans" cxnId="{EBBB2ADC-8162-4B6E-9B83-C80C70ECD289}">
      <dgm:prSet/>
      <dgm:spPr/>
      <dgm:t>
        <a:bodyPr/>
        <a:lstStyle/>
        <a:p>
          <a:endParaRPr lang="en-US"/>
        </a:p>
      </dgm:t>
    </dgm:pt>
    <dgm:pt modelId="{AA2876CA-80AE-4312-99B3-B37DCAE04F28}">
      <dgm:prSet/>
      <dgm:spPr/>
      <dgm:t>
        <a:bodyPr/>
        <a:lstStyle/>
        <a:p>
          <a:r>
            <a:rPr lang="en-GB"/>
            <a:t>“the more time people spent on social media, the worse their news judgement was and this was true regardless of a person’s age, income, or political affiliation”</a:t>
          </a:r>
          <a:endParaRPr lang="en-US"/>
        </a:p>
      </dgm:t>
    </dgm:pt>
    <dgm:pt modelId="{147C3258-5264-4D22-9C0D-C4D75D19E895}" type="parTrans" cxnId="{96B7D325-D6EE-4333-8B5B-813153D0C72C}">
      <dgm:prSet/>
      <dgm:spPr/>
      <dgm:t>
        <a:bodyPr/>
        <a:lstStyle/>
        <a:p>
          <a:endParaRPr lang="en-US"/>
        </a:p>
      </dgm:t>
    </dgm:pt>
    <dgm:pt modelId="{0375735E-6C45-402F-ACED-CBF12CCFFE35}" type="sibTrans" cxnId="{96B7D325-D6EE-4333-8B5B-813153D0C72C}">
      <dgm:prSet/>
      <dgm:spPr/>
      <dgm:t>
        <a:bodyPr/>
        <a:lstStyle/>
        <a:p>
          <a:endParaRPr lang="en-US"/>
        </a:p>
      </dgm:t>
    </dgm:pt>
    <dgm:pt modelId="{86CE5F35-0CA4-D648-8853-4A9B3288B79F}" type="pres">
      <dgm:prSet presAssocID="{22989860-4582-4CD1-9A90-1DBF5C392D8F}" presName="linear" presStyleCnt="0">
        <dgm:presLayoutVars>
          <dgm:animLvl val="lvl"/>
          <dgm:resizeHandles val="exact"/>
        </dgm:presLayoutVars>
      </dgm:prSet>
      <dgm:spPr/>
    </dgm:pt>
    <dgm:pt modelId="{B13A7C1F-A7C2-0643-999A-6FF300EC92AC}" type="pres">
      <dgm:prSet presAssocID="{82E0CDA2-CDBA-41D1-AA03-653A3954AD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2A8679-92DC-7D4C-9257-6A4CCAB18E92}" type="pres">
      <dgm:prSet presAssocID="{3770F1A2-39C3-49B4-BF5D-4182DB91C3B6}" presName="spacer" presStyleCnt="0"/>
      <dgm:spPr/>
    </dgm:pt>
    <dgm:pt modelId="{4361BB4A-CBEC-A84D-A39F-757A71A90AE0}" type="pres">
      <dgm:prSet presAssocID="{AA2876CA-80AE-4312-99B3-B37DCAE04F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59C1810-D23B-F94B-BBCB-46B7D0940582}" type="presOf" srcId="{AA2876CA-80AE-4312-99B3-B37DCAE04F28}" destId="{4361BB4A-CBEC-A84D-A39F-757A71A90AE0}" srcOrd="0" destOrd="0" presId="urn:microsoft.com/office/officeart/2005/8/layout/vList2"/>
    <dgm:cxn modelId="{96B7D325-D6EE-4333-8B5B-813153D0C72C}" srcId="{22989860-4582-4CD1-9A90-1DBF5C392D8F}" destId="{AA2876CA-80AE-4312-99B3-B37DCAE04F28}" srcOrd="1" destOrd="0" parTransId="{147C3258-5264-4D22-9C0D-C4D75D19E895}" sibTransId="{0375735E-6C45-402F-ACED-CBF12CCFFE35}"/>
    <dgm:cxn modelId="{CEC2F979-AECD-964C-AB1F-90B4BE38B960}" type="presOf" srcId="{22989860-4582-4CD1-9A90-1DBF5C392D8F}" destId="{86CE5F35-0CA4-D648-8853-4A9B3288B79F}" srcOrd="0" destOrd="0" presId="urn:microsoft.com/office/officeart/2005/8/layout/vList2"/>
    <dgm:cxn modelId="{11A1D6CD-B850-E44D-A3AE-D562FF7C0B38}" type="presOf" srcId="{82E0CDA2-CDBA-41D1-AA03-653A3954AD4E}" destId="{B13A7C1F-A7C2-0643-999A-6FF300EC92AC}" srcOrd="0" destOrd="0" presId="urn:microsoft.com/office/officeart/2005/8/layout/vList2"/>
    <dgm:cxn modelId="{EBBB2ADC-8162-4B6E-9B83-C80C70ECD289}" srcId="{22989860-4582-4CD1-9A90-1DBF5C392D8F}" destId="{82E0CDA2-CDBA-41D1-AA03-653A3954AD4E}" srcOrd="0" destOrd="0" parTransId="{8520874F-2AE5-419C-8CB7-9FAC86AAAB5D}" sibTransId="{3770F1A2-39C3-49B4-BF5D-4182DB91C3B6}"/>
    <dgm:cxn modelId="{D3B68481-1F2A-AB49-BEC0-AEB6700C5CF1}" type="presParOf" srcId="{86CE5F35-0CA4-D648-8853-4A9B3288B79F}" destId="{B13A7C1F-A7C2-0643-999A-6FF300EC92AC}" srcOrd="0" destOrd="0" presId="urn:microsoft.com/office/officeart/2005/8/layout/vList2"/>
    <dgm:cxn modelId="{ED23E4C2-E2B2-4841-9596-2A229DC83EDC}" type="presParOf" srcId="{86CE5F35-0CA4-D648-8853-4A9B3288B79F}" destId="{AA2A8679-92DC-7D4C-9257-6A4CCAB18E92}" srcOrd="1" destOrd="0" presId="urn:microsoft.com/office/officeart/2005/8/layout/vList2"/>
    <dgm:cxn modelId="{21978240-D230-0E42-9808-98EA026FCC32}" type="presParOf" srcId="{86CE5F35-0CA4-D648-8853-4A9B3288B79F}" destId="{4361BB4A-CBEC-A84D-A39F-757A71A90A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2AAAE-B78A-4EB6-BEFC-F82A2893EF0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3769A6-A4F1-4C95-A381-AC3A51E5986A}">
      <dgm:prSet/>
      <dgm:spPr/>
      <dgm:t>
        <a:bodyPr/>
        <a:lstStyle/>
        <a:p>
          <a:r>
            <a:rPr lang="en-US" baseline="0" dirty="0"/>
            <a:t> The “Normal laws” apply</a:t>
          </a:r>
          <a:endParaRPr lang="en-US" dirty="0"/>
        </a:p>
      </dgm:t>
    </dgm:pt>
    <dgm:pt modelId="{D500B867-C4BE-4CD1-BF45-EB5BFFDBDD00}" type="parTrans" cxnId="{F57BA884-E602-48FA-AE5A-B5310E1C034D}">
      <dgm:prSet/>
      <dgm:spPr/>
      <dgm:t>
        <a:bodyPr/>
        <a:lstStyle/>
        <a:p>
          <a:endParaRPr lang="en-US"/>
        </a:p>
      </dgm:t>
    </dgm:pt>
    <dgm:pt modelId="{E8BD9589-F7C3-4F6B-836D-7CC5A6AD7154}" type="sibTrans" cxnId="{F57BA884-E602-48FA-AE5A-B5310E1C034D}">
      <dgm:prSet/>
      <dgm:spPr/>
      <dgm:t>
        <a:bodyPr/>
        <a:lstStyle/>
        <a:p>
          <a:endParaRPr lang="en-US"/>
        </a:p>
      </dgm:t>
    </dgm:pt>
    <dgm:pt modelId="{8BCFBD99-1290-412F-A4FC-BB6E1A2B2B4B}">
      <dgm:prSet/>
      <dgm:spPr/>
      <dgm:t>
        <a:bodyPr/>
        <a:lstStyle/>
        <a:p>
          <a:r>
            <a:rPr lang="en-US" baseline="0" dirty="0"/>
            <a:t>The Broadcasting Act</a:t>
          </a:r>
          <a:endParaRPr lang="en-US" dirty="0"/>
        </a:p>
      </dgm:t>
    </dgm:pt>
    <dgm:pt modelId="{B83C07A6-E1C9-4537-82EE-50B6D2EAD459}" type="parTrans" cxnId="{4C7AA737-F166-4411-BF44-878417574686}">
      <dgm:prSet/>
      <dgm:spPr/>
      <dgm:t>
        <a:bodyPr/>
        <a:lstStyle/>
        <a:p>
          <a:endParaRPr lang="en-US"/>
        </a:p>
      </dgm:t>
    </dgm:pt>
    <dgm:pt modelId="{455934FE-6E64-41AD-B40E-58820FC3AE7A}" type="sibTrans" cxnId="{4C7AA737-F166-4411-BF44-878417574686}">
      <dgm:prSet/>
      <dgm:spPr/>
      <dgm:t>
        <a:bodyPr/>
        <a:lstStyle/>
        <a:p>
          <a:endParaRPr lang="en-US"/>
        </a:p>
      </dgm:t>
    </dgm:pt>
    <dgm:pt modelId="{427B4133-2BDC-F242-BB16-378F2ECFB9E3}">
      <dgm:prSet/>
      <dgm:spPr/>
      <dgm:t>
        <a:bodyPr/>
        <a:lstStyle/>
        <a:p>
          <a:r>
            <a:rPr lang="en-US" dirty="0"/>
            <a:t>Bill C-10 </a:t>
          </a:r>
        </a:p>
      </dgm:t>
    </dgm:pt>
    <dgm:pt modelId="{DB205AEA-E8E7-5E48-8E16-4ADC08235114}" type="parTrans" cxnId="{D8702AE1-E1EC-394A-A2BE-0CB3B0976076}">
      <dgm:prSet/>
      <dgm:spPr/>
      <dgm:t>
        <a:bodyPr/>
        <a:lstStyle/>
        <a:p>
          <a:endParaRPr lang="en-GB"/>
        </a:p>
      </dgm:t>
    </dgm:pt>
    <dgm:pt modelId="{B4AD1F8E-5F8E-784A-BF42-79DA08DE5040}" type="sibTrans" cxnId="{D8702AE1-E1EC-394A-A2BE-0CB3B0976076}">
      <dgm:prSet/>
      <dgm:spPr/>
      <dgm:t>
        <a:bodyPr/>
        <a:lstStyle/>
        <a:p>
          <a:endParaRPr lang="en-GB"/>
        </a:p>
      </dgm:t>
    </dgm:pt>
    <dgm:pt modelId="{2967D75F-5B39-3A41-AB87-CB3B436BF0EB}">
      <dgm:prSet/>
      <dgm:spPr/>
      <dgm:t>
        <a:bodyPr/>
        <a:lstStyle/>
        <a:p>
          <a:r>
            <a:rPr lang="en-US" dirty="0"/>
            <a:t>User-generated content  excluded</a:t>
          </a:r>
        </a:p>
      </dgm:t>
    </dgm:pt>
    <dgm:pt modelId="{BEB1F28E-FEF4-944E-8FDD-D0A12273C702}" type="parTrans" cxnId="{CC85B977-7B26-344C-BBBC-EF39CBA3B972}">
      <dgm:prSet/>
      <dgm:spPr/>
      <dgm:t>
        <a:bodyPr/>
        <a:lstStyle/>
        <a:p>
          <a:endParaRPr lang="en-GB"/>
        </a:p>
      </dgm:t>
    </dgm:pt>
    <dgm:pt modelId="{4E0D91A7-E761-AE44-BF53-1C490514A143}" type="sibTrans" cxnId="{CC85B977-7B26-344C-BBBC-EF39CBA3B972}">
      <dgm:prSet/>
      <dgm:spPr/>
      <dgm:t>
        <a:bodyPr/>
        <a:lstStyle/>
        <a:p>
          <a:endParaRPr lang="en-GB"/>
        </a:p>
      </dgm:t>
    </dgm:pt>
    <dgm:pt modelId="{59146C4A-8059-1E42-9D71-7F52A5D7AFE3}">
      <dgm:prSet/>
      <dgm:spPr/>
      <dgm:t>
        <a:bodyPr/>
        <a:lstStyle/>
        <a:p>
          <a:r>
            <a:rPr lang="en-US" baseline="0" dirty="0"/>
            <a:t>Specific regulation?</a:t>
          </a:r>
          <a:endParaRPr lang="en-US" dirty="0"/>
        </a:p>
      </dgm:t>
    </dgm:pt>
    <dgm:pt modelId="{42D5E452-ACA5-6248-82EF-B2271769B416}" type="parTrans" cxnId="{6AC72D33-D96C-8C43-8377-A669F50EC4FE}">
      <dgm:prSet/>
      <dgm:spPr/>
      <dgm:t>
        <a:bodyPr/>
        <a:lstStyle/>
        <a:p>
          <a:endParaRPr lang="en-GB"/>
        </a:p>
      </dgm:t>
    </dgm:pt>
    <dgm:pt modelId="{B3C03B4D-CEBB-F141-90B3-3BD71A3B4583}" type="sibTrans" cxnId="{6AC72D33-D96C-8C43-8377-A669F50EC4FE}">
      <dgm:prSet/>
      <dgm:spPr/>
      <dgm:t>
        <a:bodyPr/>
        <a:lstStyle/>
        <a:p>
          <a:endParaRPr lang="en-GB"/>
        </a:p>
      </dgm:t>
    </dgm:pt>
    <dgm:pt modelId="{E84EB6A6-F779-6E48-8F8E-D9B00A6A3C76}">
      <dgm:prSet/>
      <dgm:spPr/>
      <dgm:t>
        <a:bodyPr/>
        <a:lstStyle/>
        <a:p>
          <a:r>
            <a:rPr lang="en-US" dirty="0"/>
            <a:t>Criminal Code </a:t>
          </a:r>
        </a:p>
      </dgm:t>
    </dgm:pt>
    <dgm:pt modelId="{0B314F11-FAA0-D343-A639-225F25BF618E}" type="sibTrans" cxnId="{41400D29-9153-6A44-8309-5D5EA31164FC}">
      <dgm:prSet/>
      <dgm:spPr/>
      <dgm:t>
        <a:bodyPr/>
        <a:lstStyle/>
        <a:p>
          <a:endParaRPr lang="en-GB"/>
        </a:p>
      </dgm:t>
    </dgm:pt>
    <dgm:pt modelId="{E6980951-1B21-D242-8D0D-29EC4CBF8C64}" type="parTrans" cxnId="{41400D29-9153-6A44-8309-5D5EA31164FC}">
      <dgm:prSet/>
      <dgm:spPr/>
      <dgm:t>
        <a:bodyPr/>
        <a:lstStyle/>
        <a:p>
          <a:endParaRPr lang="en-GB"/>
        </a:p>
      </dgm:t>
    </dgm:pt>
    <dgm:pt modelId="{F8426668-1ECD-C64C-BDD1-6556DDCAAA01}">
      <dgm:prSet/>
      <dgm:spPr/>
      <dgm:t>
        <a:bodyPr/>
        <a:lstStyle/>
        <a:p>
          <a:r>
            <a:rPr lang="en-US" dirty="0"/>
            <a:t>Charter Rights </a:t>
          </a:r>
        </a:p>
      </dgm:t>
    </dgm:pt>
    <dgm:pt modelId="{F4F887A4-4F88-2F43-951F-17C331A98405}" type="sibTrans" cxnId="{CD43DECF-6CBA-4542-8A52-BC3E20682555}">
      <dgm:prSet/>
      <dgm:spPr/>
      <dgm:t>
        <a:bodyPr/>
        <a:lstStyle/>
        <a:p>
          <a:endParaRPr lang="en-GB"/>
        </a:p>
      </dgm:t>
    </dgm:pt>
    <dgm:pt modelId="{4238C494-AD02-634D-869D-4A67503FDB98}" type="parTrans" cxnId="{CD43DECF-6CBA-4542-8A52-BC3E20682555}">
      <dgm:prSet/>
      <dgm:spPr/>
      <dgm:t>
        <a:bodyPr/>
        <a:lstStyle/>
        <a:p>
          <a:endParaRPr lang="en-GB"/>
        </a:p>
      </dgm:t>
    </dgm:pt>
    <dgm:pt modelId="{8408D6C1-8757-F344-AEE1-70FFCEBC12B2}">
      <dgm:prSet/>
      <dgm:spPr/>
      <dgm:t>
        <a:bodyPr/>
        <a:lstStyle/>
        <a:p>
          <a:r>
            <a:rPr lang="en-US" dirty="0"/>
            <a:t>Bill C-36: Hate speech</a:t>
          </a:r>
        </a:p>
      </dgm:t>
    </dgm:pt>
    <dgm:pt modelId="{2C6ABDB2-A20E-3547-9D6F-ADA0C2DC1BEA}" type="parTrans" cxnId="{AF65AEC9-DAD1-FE4D-959B-D38F4C46A8AD}">
      <dgm:prSet/>
      <dgm:spPr/>
      <dgm:t>
        <a:bodyPr/>
        <a:lstStyle/>
        <a:p>
          <a:endParaRPr lang="en-GB"/>
        </a:p>
      </dgm:t>
    </dgm:pt>
    <dgm:pt modelId="{FD639DF5-28ED-1544-A6A0-1BEF8F0D6DD4}" type="sibTrans" cxnId="{AF65AEC9-DAD1-FE4D-959B-D38F4C46A8AD}">
      <dgm:prSet/>
      <dgm:spPr/>
      <dgm:t>
        <a:bodyPr/>
        <a:lstStyle/>
        <a:p>
          <a:endParaRPr lang="en-GB"/>
        </a:p>
      </dgm:t>
    </dgm:pt>
    <dgm:pt modelId="{5E9B3795-BEBF-C042-8129-14BEEE425F7C}">
      <dgm:prSet/>
      <dgm:spPr/>
      <dgm:t>
        <a:bodyPr/>
        <a:lstStyle/>
        <a:p>
          <a:r>
            <a:rPr lang="en-US" dirty="0"/>
            <a:t>Bill C-11: Data collection</a:t>
          </a:r>
        </a:p>
      </dgm:t>
    </dgm:pt>
    <dgm:pt modelId="{7CF2492B-0AF0-A043-A928-B03C14335C82}" type="parTrans" cxnId="{A23A6562-DA63-C748-8C1F-627497374424}">
      <dgm:prSet/>
      <dgm:spPr/>
      <dgm:t>
        <a:bodyPr/>
        <a:lstStyle/>
        <a:p>
          <a:endParaRPr lang="en-GB"/>
        </a:p>
      </dgm:t>
    </dgm:pt>
    <dgm:pt modelId="{62057E58-C926-E243-B967-B813EE478FC5}" type="sibTrans" cxnId="{A23A6562-DA63-C748-8C1F-627497374424}">
      <dgm:prSet/>
      <dgm:spPr/>
      <dgm:t>
        <a:bodyPr/>
        <a:lstStyle/>
        <a:p>
          <a:endParaRPr lang="en-GB"/>
        </a:p>
      </dgm:t>
    </dgm:pt>
    <dgm:pt modelId="{EBCE1C69-031A-344E-912B-93AAB4575D11}" type="pres">
      <dgm:prSet presAssocID="{CCD2AAAE-B78A-4EB6-BEFC-F82A2893EF09}" presName="Name0" presStyleCnt="0">
        <dgm:presLayoutVars>
          <dgm:dir/>
          <dgm:animLvl val="lvl"/>
          <dgm:resizeHandles val="exact"/>
        </dgm:presLayoutVars>
      </dgm:prSet>
      <dgm:spPr/>
    </dgm:pt>
    <dgm:pt modelId="{399FC3EF-5DF4-484B-BEC6-16E25084BBCB}" type="pres">
      <dgm:prSet presAssocID="{BF3769A6-A4F1-4C95-A381-AC3A51E5986A}" presName="composite" presStyleCnt="0"/>
      <dgm:spPr/>
    </dgm:pt>
    <dgm:pt modelId="{E5122DA9-4401-3843-A0D5-CB911B42A2D8}" type="pres">
      <dgm:prSet presAssocID="{BF3769A6-A4F1-4C95-A381-AC3A51E598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79D193C-FB0F-3F48-B942-A88DAF10C85B}" type="pres">
      <dgm:prSet presAssocID="{BF3769A6-A4F1-4C95-A381-AC3A51E5986A}" presName="desTx" presStyleLbl="alignAccFollowNode1" presStyleIdx="0" presStyleCnt="3">
        <dgm:presLayoutVars>
          <dgm:bulletEnabled val="1"/>
        </dgm:presLayoutVars>
      </dgm:prSet>
      <dgm:spPr/>
    </dgm:pt>
    <dgm:pt modelId="{32F480DB-A405-9F4C-A872-9B05471FDC0C}" type="pres">
      <dgm:prSet presAssocID="{E8BD9589-F7C3-4F6B-836D-7CC5A6AD7154}" presName="space" presStyleCnt="0"/>
      <dgm:spPr/>
    </dgm:pt>
    <dgm:pt modelId="{231D3AC1-B570-9F4F-B41E-BC91D4C68A7C}" type="pres">
      <dgm:prSet presAssocID="{8BCFBD99-1290-412F-A4FC-BB6E1A2B2B4B}" presName="composite" presStyleCnt="0"/>
      <dgm:spPr/>
    </dgm:pt>
    <dgm:pt modelId="{586BC317-19AE-7F4D-9929-90DD8900D36A}" type="pres">
      <dgm:prSet presAssocID="{8BCFBD99-1290-412F-A4FC-BB6E1A2B2B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20A54BA-113B-F94C-A93D-4E15B1F96F32}" type="pres">
      <dgm:prSet presAssocID="{8BCFBD99-1290-412F-A4FC-BB6E1A2B2B4B}" presName="desTx" presStyleLbl="alignAccFollowNode1" presStyleIdx="1" presStyleCnt="3">
        <dgm:presLayoutVars>
          <dgm:bulletEnabled val="1"/>
        </dgm:presLayoutVars>
      </dgm:prSet>
      <dgm:spPr/>
    </dgm:pt>
    <dgm:pt modelId="{B294638D-F429-434B-BC2D-38A03D208044}" type="pres">
      <dgm:prSet presAssocID="{455934FE-6E64-41AD-B40E-58820FC3AE7A}" presName="space" presStyleCnt="0"/>
      <dgm:spPr/>
    </dgm:pt>
    <dgm:pt modelId="{4F2C0BF9-E585-5F4A-9FAC-CCABC4138FC4}" type="pres">
      <dgm:prSet presAssocID="{59146C4A-8059-1E42-9D71-7F52A5D7AFE3}" presName="composite" presStyleCnt="0"/>
      <dgm:spPr/>
    </dgm:pt>
    <dgm:pt modelId="{A90C6680-0C8A-724E-8938-AD39D6CFB0D3}" type="pres">
      <dgm:prSet presAssocID="{59146C4A-8059-1E42-9D71-7F52A5D7AF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375EA4-B1B4-104F-BE7E-821ECFB67030}" type="pres">
      <dgm:prSet presAssocID="{59146C4A-8059-1E42-9D71-7F52A5D7AFE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8900F08-0415-5143-96AF-7C7AF6C41EEB}" type="presOf" srcId="{BF3769A6-A4F1-4C95-A381-AC3A51E5986A}" destId="{E5122DA9-4401-3843-A0D5-CB911B42A2D8}" srcOrd="0" destOrd="0" presId="urn:microsoft.com/office/officeart/2005/8/layout/hList1"/>
    <dgm:cxn modelId="{3919D50A-E238-054F-90C6-16FF64FD8B38}" type="presOf" srcId="{2967D75F-5B39-3A41-AB87-CB3B436BF0EB}" destId="{920A54BA-113B-F94C-A93D-4E15B1F96F32}" srcOrd="0" destOrd="1" presId="urn:microsoft.com/office/officeart/2005/8/layout/hList1"/>
    <dgm:cxn modelId="{D7C20429-ABB0-834E-9279-47D2F01204C7}" type="presOf" srcId="{8408D6C1-8757-F344-AEE1-70FFCEBC12B2}" destId="{DF375EA4-B1B4-104F-BE7E-821ECFB67030}" srcOrd="0" destOrd="0" presId="urn:microsoft.com/office/officeart/2005/8/layout/hList1"/>
    <dgm:cxn modelId="{41400D29-9153-6A44-8309-5D5EA31164FC}" srcId="{BF3769A6-A4F1-4C95-A381-AC3A51E5986A}" destId="{E84EB6A6-F779-6E48-8F8E-D9B00A6A3C76}" srcOrd="0" destOrd="0" parTransId="{E6980951-1B21-D242-8D0D-29EC4CBF8C64}" sibTransId="{0B314F11-FAA0-D343-A639-225F25BF618E}"/>
    <dgm:cxn modelId="{6AC72D33-D96C-8C43-8377-A669F50EC4FE}" srcId="{CCD2AAAE-B78A-4EB6-BEFC-F82A2893EF09}" destId="{59146C4A-8059-1E42-9D71-7F52A5D7AFE3}" srcOrd="2" destOrd="0" parTransId="{42D5E452-ACA5-6248-82EF-B2271769B416}" sibTransId="{B3C03B4D-CEBB-F141-90B3-3BD71A3B4583}"/>
    <dgm:cxn modelId="{4C7AA737-F166-4411-BF44-878417574686}" srcId="{CCD2AAAE-B78A-4EB6-BEFC-F82A2893EF09}" destId="{8BCFBD99-1290-412F-A4FC-BB6E1A2B2B4B}" srcOrd="1" destOrd="0" parTransId="{B83C07A6-E1C9-4537-82EE-50B6D2EAD459}" sibTransId="{455934FE-6E64-41AD-B40E-58820FC3AE7A}"/>
    <dgm:cxn modelId="{AAD83D3A-D8FA-D44A-B74E-F41D1177B07F}" type="presOf" srcId="{59146C4A-8059-1E42-9D71-7F52A5D7AFE3}" destId="{A90C6680-0C8A-724E-8938-AD39D6CFB0D3}" srcOrd="0" destOrd="0" presId="urn:microsoft.com/office/officeart/2005/8/layout/hList1"/>
    <dgm:cxn modelId="{963CB941-B490-404A-B08F-D5C123E1B0C9}" type="presOf" srcId="{CCD2AAAE-B78A-4EB6-BEFC-F82A2893EF09}" destId="{EBCE1C69-031A-344E-912B-93AAB4575D11}" srcOrd="0" destOrd="0" presId="urn:microsoft.com/office/officeart/2005/8/layout/hList1"/>
    <dgm:cxn modelId="{3F181651-1849-9F4F-8376-9EAC5C991C7F}" type="presOf" srcId="{427B4133-2BDC-F242-BB16-378F2ECFB9E3}" destId="{920A54BA-113B-F94C-A93D-4E15B1F96F32}" srcOrd="0" destOrd="0" presId="urn:microsoft.com/office/officeart/2005/8/layout/hList1"/>
    <dgm:cxn modelId="{A23A6562-DA63-C748-8C1F-627497374424}" srcId="{59146C4A-8059-1E42-9D71-7F52A5D7AFE3}" destId="{5E9B3795-BEBF-C042-8129-14BEEE425F7C}" srcOrd="1" destOrd="0" parTransId="{7CF2492B-0AF0-A043-A928-B03C14335C82}" sibTransId="{62057E58-C926-E243-B967-B813EE478FC5}"/>
    <dgm:cxn modelId="{C7572766-276E-DC46-A6C2-108FEA2E6E0D}" type="presOf" srcId="{8BCFBD99-1290-412F-A4FC-BB6E1A2B2B4B}" destId="{586BC317-19AE-7F4D-9929-90DD8900D36A}" srcOrd="0" destOrd="0" presId="urn:microsoft.com/office/officeart/2005/8/layout/hList1"/>
    <dgm:cxn modelId="{CC85B977-7B26-344C-BBBC-EF39CBA3B972}" srcId="{8BCFBD99-1290-412F-A4FC-BB6E1A2B2B4B}" destId="{2967D75F-5B39-3A41-AB87-CB3B436BF0EB}" srcOrd="1" destOrd="0" parTransId="{BEB1F28E-FEF4-944E-8FDD-D0A12273C702}" sibTransId="{4E0D91A7-E761-AE44-BF53-1C490514A143}"/>
    <dgm:cxn modelId="{F57BA884-E602-48FA-AE5A-B5310E1C034D}" srcId="{CCD2AAAE-B78A-4EB6-BEFC-F82A2893EF09}" destId="{BF3769A6-A4F1-4C95-A381-AC3A51E5986A}" srcOrd="0" destOrd="0" parTransId="{D500B867-C4BE-4CD1-BF45-EB5BFFDBDD00}" sibTransId="{E8BD9589-F7C3-4F6B-836D-7CC5A6AD7154}"/>
    <dgm:cxn modelId="{8AD56F8A-2CB8-0347-8FC0-3384EBF0B7E3}" type="presOf" srcId="{5E9B3795-BEBF-C042-8129-14BEEE425F7C}" destId="{DF375EA4-B1B4-104F-BE7E-821ECFB67030}" srcOrd="0" destOrd="1" presId="urn:microsoft.com/office/officeart/2005/8/layout/hList1"/>
    <dgm:cxn modelId="{4080F5A0-A312-1E4C-8B5B-95EE3076EE15}" type="presOf" srcId="{E84EB6A6-F779-6E48-8F8E-D9B00A6A3C76}" destId="{A79D193C-FB0F-3F48-B942-A88DAF10C85B}" srcOrd="0" destOrd="0" presId="urn:microsoft.com/office/officeart/2005/8/layout/hList1"/>
    <dgm:cxn modelId="{AF65AEC9-DAD1-FE4D-959B-D38F4C46A8AD}" srcId="{59146C4A-8059-1E42-9D71-7F52A5D7AFE3}" destId="{8408D6C1-8757-F344-AEE1-70FFCEBC12B2}" srcOrd="0" destOrd="0" parTransId="{2C6ABDB2-A20E-3547-9D6F-ADA0C2DC1BEA}" sibTransId="{FD639DF5-28ED-1544-A6A0-1BEF8F0D6DD4}"/>
    <dgm:cxn modelId="{CD43DECF-6CBA-4542-8A52-BC3E20682555}" srcId="{BF3769A6-A4F1-4C95-A381-AC3A51E5986A}" destId="{F8426668-1ECD-C64C-BDD1-6556DDCAAA01}" srcOrd="1" destOrd="0" parTransId="{4238C494-AD02-634D-869D-4A67503FDB98}" sibTransId="{F4F887A4-4F88-2F43-951F-17C331A98405}"/>
    <dgm:cxn modelId="{CDC312DD-DCFB-634B-9BF2-0723D91335EE}" type="presOf" srcId="{F8426668-1ECD-C64C-BDD1-6556DDCAAA01}" destId="{A79D193C-FB0F-3F48-B942-A88DAF10C85B}" srcOrd="0" destOrd="1" presId="urn:microsoft.com/office/officeart/2005/8/layout/hList1"/>
    <dgm:cxn modelId="{D8702AE1-E1EC-394A-A2BE-0CB3B0976076}" srcId="{8BCFBD99-1290-412F-A4FC-BB6E1A2B2B4B}" destId="{427B4133-2BDC-F242-BB16-378F2ECFB9E3}" srcOrd="0" destOrd="0" parTransId="{DB205AEA-E8E7-5E48-8E16-4ADC08235114}" sibTransId="{B4AD1F8E-5F8E-784A-BF42-79DA08DE5040}"/>
    <dgm:cxn modelId="{32FEB9E6-438E-994F-899A-7199AE7B84A5}" type="presParOf" srcId="{EBCE1C69-031A-344E-912B-93AAB4575D11}" destId="{399FC3EF-5DF4-484B-BEC6-16E25084BBCB}" srcOrd="0" destOrd="0" presId="urn:microsoft.com/office/officeart/2005/8/layout/hList1"/>
    <dgm:cxn modelId="{785B3C3A-3F73-8443-A84A-9C1D9A7CB377}" type="presParOf" srcId="{399FC3EF-5DF4-484B-BEC6-16E25084BBCB}" destId="{E5122DA9-4401-3843-A0D5-CB911B42A2D8}" srcOrd="0" destOrd="0" presId="urn:microsoft.com/office/officeart/2005/8/layout/hList1"/>
    <dgm:cxn modelId="{F406DE96-E274-1D4B-BF53-405025F69ED8}" type="presParOf" srcId="{399FC3EF-5DF4-484B-BEC6-16E25084BBCB}" destId="{A79D193C-FB0F-3F48-B942-A88DAF10C85B}" srcOrd="1" destOrd="0" presId="urn:microsoft.com/office/officeart/2005/8/layout/hList1"/>
    <dgm:cxn modelId="{F69E16C9-0B68-4D4D-95B7-60E3773AE132}" type="presParOf" srcId="{EBCE1C69-031A-344E-912B-93AAB4575D11}" destId="{32F480DB-A405-9F4C-A872-9B05471FDC0C}" srcOrd="1" destOrd="0" presId="urn:microsoft.com/office/officeart/2005/8/layout/hList1"/>
    <dgm:cxn modelId="{122DB2F8-4DC3-0545-9AFE-26E0091E7428}" type="presParOf" srcId="{EBCE1C69-031A-344E-912B-93AAB4575D11}" destId="{231D3AC1-B570-9F4F-B41E-BC91D4C68A7C}" srcOrd="2" destOrd="0" presId="urn:microsoft.com/office/officeart/2005/8/layout/hList1"/>
    <dgm:cxn modelId="{73F7A1DF-B9BB-494B-AC83-2441E40C4C29}" type="presParOf" srcId="{231D3AC1-B570-9F4F-B41E-BC91D4C68A7C}" destId="{586BC317-19AE-7F4D-9929-90DD8900D36A}" srcOrd="0" destOrd="0" presId="urn:microsoft.com/office/officeart/2005/8/layout/hList1"/>
    <dgm:cxn modelId="{10EBF66E-E89D-9844-BD30-F18C2137A2D0}" type="presParOf" srcId="{231D3AC1-B570-9F4F-B41E-BC91D4C68A7C}" destId="{920A54BA-113B-F94C-A93D-4E15B1F96F32}" srcOrd="1" destOrd="0" presId="urn:microsoft.com/office/officeart/2005/8/layout/hList1"/>
    <dgm:cxn modelId="{95AC57E1-1428-9A47-A617-588228DCE973}" type="presParOf" srcId="{EBCE1C69-031A-344E-912B-93AAB4575D11}" destId="{B294638D-F429-434B-BC2D-38A03D208044}" srcOrd="3" destOrd="0" presId="urn:microsoft.com/office/officeart/2005/8/layout/hList1"/>
    <dgm:cxn modelId="{FAB6BFA7-71AC-9947-8A55-0BCABBE8624C}" type="presParOf" srcId="{EBCE1C69-031A-344E-912B-93AAB4575D11}" destId="{4F2C0BF9-E585-5F4A-9FAC-CCABC4138FC4}" srcOrd="4" destOrd="0" presId="urn:microsoft.com/office/officeart/2005/8/layout/hList1"/>
    <dgm:cxn modelId="{47606269-1258-9D4C-92EA-AD666A042EDA}" type="presParOf" srcId="{4F2C0BF9-E585-5F4A-9FAC-CCABC4138FC4}" destId="{A90C6680-0C8A-724E-8938-AD39D6CFB0D3}" srcOrd="0" destOrd="0" presId="urn:microsoft.com/office/officeart/2005/8/layout/hList1"/>
    <dgm:cxn modelId="{885A33D8-3B04-0A47-B5C0-73EE77E0C509}" type="presParOf" srcId="{4F2C0BF9-E585-5F4A-9FAC-CCABC4138FC4}" destId="{DF375EA4-B1B4-104F-BE7E-821ECFB670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37D43-44E4-42F3-B42E-6585D80FDDF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9EB28-CEDF-4457-9433-78461E3ED175}">
      <dgm:prSet/>
      <dgm:spPr/>
      <dgm:t>
        <a:bodyPr/>
        <a:lstStyle/>
        <a:p>
          <a:r>
            <a:rPr lang="en-US" dirty="0"/>
            <a:t>Clarify the applicability of the Charter? </a:t>
          </a:r>
        </a:p>
      </dgm:t>
    </dgm:pt>
    <dgm:pt modelId="{A24DA3E6-DFDD-4DEB-BBE9-69FF5B4D29F9}" type="parTrans" cxnId="{D2B66A54-4761-411D-859C-B48F422AB338}">
      <dgm:prSet/>
      <dgm:spPr/>
      <dgm:t>
        <a:bodyPr/>
        <a:lstStyle/>
        <a:p>
          <a:endParaRPr lang="en-US"/>
        </a:p>
      </dgm:t>
    </dgm:pt>
    <dgm:pt modelId="{07306F5D-6F8F-47C7-BEED-5DB605D96B56}" type="sibTrans" cxnId="{D2B66A54-4761-411D-859C-B48F422AB338}">
      <dgm:prSet/>
      <dgm:spPr/>
      <dgm:t>
        <a:bodyPr/>
        <a:lstStyle/>
        <a:p>
          <a:endParaRPr lang="en-US"/>
        </a:p>
      </dgm:t>
    </dgm:pt>
    <dgm:pt modelId="{D59F1A06-3681-44EB-AA53-01AB69638F4C}">
      <dgm:prSet/>
      <dgm:spPr/>
      <dgm:t>
        <a:bodyPr/>
        <a:lstStyle/>
        <a:p>
          <a:r>
            <a:rPr lang="en-US" dirty="0"/>
            <a:t>Update the Broadcasting Act? </a:t>
          </a:r>
        </a:p>
      </dgm:t>
    </dgm:pt>
    <dgm:pt modelId="{E175F8F9-387F-4474-8B1C-00D5C5D2C59F}" type="parTrans" cxnId="{AE4C0F31-5D90-4973-A8FB-3B4D2766107C}">
      <dgm:prSet/>
      <dgm:spPr/>
      <dgm:t>
        <a:bodyPr/>
        <a:lstStyle/>
        <a:p>
          <a:endParaRPr lang="en-US"/>
        </a:p>
      </dgm:t>
    </dgm:pt>
    <dgm:pt modelId="{97944464-0DE7-4E84-B6A1-23D9B50A9CF8}" type="sibTrans" cxnId="{AE4C0F31-5D90-4973-A8FB-3B4D2766107C}">
      <dgm:prSet/>
      <dgm:spPr/>
      <dgm:t>
        <a:bodyPr/>
        <a:lstStyle/>
        <a:p>
          <a:endParaRPr lang="en-US"/>
        </a:p>
      </dgm:t>
    </dgm:pt>
    <dgm:pt modelId="{96D2E8B3-0038-4829-B9F0-40E2C65174AD}">
      <dgm:prSet/>
      <dgm:spPr/>
      <dgm:t>
        <a:bodyPr/>
        <a:lstStyle/>
        <a:p>
          <a:r>
            <a:rPr lang="en-US" dirty="0"/>
            <a:t>New tailored legislation?</a:t>
          </a:r>
        </a:p>
      </dgm:t>
    </dgm:pt>
    <dgm:pt modelId="{C06F6709-A012-418A-8020-2F92414AEEE8}" type="parTrans" cxnId="{08833D78-D512-4403-8789-3E92F398D9D8}">
      <dgm:prSet/>
      <dgm:spPr/>
      <dgm:t>
        <a:bodyPr/>
        <a:lstStyle/>
        <a:p>
          <a:endParaRPr lang="en-US"/>
        </a:p>
      </dgm:t>
    </dgm:pt>
    <dgm:pt modelId="{E33D3F67-0925-437F-94B9-06787427BBFB}" type="sibTrans" cxnId="{08833D78-D512-4403-8789-3E92F398D9D8}">
      <dgm:prSet/>
      <dgm:spPr/>
      <dgm:t>
        <a:bodyPr/>
        <a:lstStyle/>
        <a:p>
          <a:endParaRPr lang="en-US"/>
        </a:p>
      </dgm:t>
    </dgm:pt>
    <dgm:pt modelId="{FC16A9DB-9066-478E-9407-C47B5C1139A4}">
      <dgm:prSet/>
      <dgm:spPr/>
      <dgm:t>
        <a:bodyPr/>
        <a:lstStyle/>
        <a:p>
          <a:r>
            <a:rPr lang="en-US" dirty="0"/>
            <a:t>Do nothing? </a:t>
          </a:r>
        </a:p>
      </dgm:t>
    </dgm:pt>
    <dgm:pt modelId="{658EEC26-A626-463C-9461-15A79DBE8585}" type="parTrans" cxnId="{F0131B28-B7AF-472B-8FFC-DB24A3D71E35}">
      <dgm:prSet/>
      <dgm:spPr/>
      <dgm:t>
        <a:bodyPr/>
        <a:lstStyle/>
        <a:p>
          <a:endParaRPr lang="en-US"/>
        </a:p>
      </dgm:t>
    </dgm:pt>
    <dgm:pt modelId="{97FB0503-173E-46F6-A3B1-DC7914EADAE4}" type="sibTrans" cxnId="{F0131B28-B7AF-472B-8FFC-DB24A3D71E35}">
      <dgm:prSet/>
      <dgm:spPr/>
      <dgm:t>
        <a:bodyPr/>
        <a:lstStyle/>
        <a:p>
          <a:endParaRPr lang="en-US"/>
        </a:p>
      </dgm:t>
    </dgm:pt>
    <dgm:pt modelId="{09F8CB2B-B7C4-5444-AE67-0653548E8A08}" type="pres">
      <dgm:prSet presAssocID="{2E037D43-44E4-42F3-B42E-6585D80FDDF4}" presName="vert0" presStyleCnt="0">
        <dgm:presLayoutVars>
          <dgm:dir/>
          <dgm:animOne val="branch"/>
          <dgm:animLvl val="lvl"/>
        </dgm:presLayoutVars>
      </dgm:prSet>
      <dgm:spPr/>
    </dgm:pt>
    <dgm:pt modelId="{17B9AD3A-EEF9-E44C-B4E1-CEEE4D21A80B}" type="pres">
      <dgm:prSet presAssocID="{8A89EB28-CEDF-4457-9433-78461E3ED175}" presName="thickLine" presStyleLbl="alignNode1" presStyleIdx="0" presStyleCnt="4"/>
      <dgm:spPr/>
    </dgm:pt>
    <dgm:pt modelId="{5E2CA142-4099-C24E-AD6C-C2A7E1B39821}" type="pres">
      <dgm:prSet presAssocID="{8A89EB28-CEDF-4457-9433-78461E3ED175}" presName="horz1" presStyleCnt="0"/>
      <dgm:spPr/>
    </dgm:pt>
    <dgm:pt modelId="{C705AF76-32C2-2848-8CD2-A1C713A67817}" type="pres">
      <dgm:prSet presAssocID="{8A89EB28-CEDF-4457-9433-78461E3ED175}" presName="tx1" presStyleLbl="revTx" presStyleIdx="0" presStyleCnt="4"/>
      <dgm:spPr/>
    </dgm:pt>
    <dgm:pt modelId="{3B5D9713-3CA8-2245-9DBC-E325DBF22A06}" type="pres">
      <dgm:prSet presAssocID="{8A89EB28-CEDF-4457-9433-78461E3ED175}" presName="vert1" presStyleCnt="0"/>
      <dgm:spPr/>
    </dgm:pt>
    <dgm:pt modelId="{49BCEDED-7633-7D40-B766-3722ADFA035D}" type="pres">
      <dgm:prSet presAssocID="{D59F1A06-3681-44EB-AA53-01AB69638F4C}" presName="thickLine" presStyleLbl="alignNode1" presStyleIdx="1" presStyleCnt="4"/>
      <dgm:spPr/>
    </dgm:pt>
    <dgm:pt modelId="{FF334935-62D6-9642-AA7B-FC6B4CBC0CCE}" type="pres">
      <dgm:prSet presAssocID="{D59F1A06-3681-44EB-AA53-01AB69638F4C}" presName="horz1" presStyleCnt="0"/>
      <dgm:spPr/>
    </dgm:pt>
    <dgm:pt modelId="{5B262473-547A-EA4C-833B-0BC337B8BB61}" type="pres">
      <dgm:prSet presAssocID="{D59F1A06-3681-44EB-AA53-01AB69638F4C}" presName="tx1" presStyleLbl="revTx" presStyleIdx="1" presStyleCnt="4"/>
      <dgm:spPr/>
    </dgm:pt>
    <dgm:pt modelId="{9F87ADA2-ACC7-B84D-9836-91812553F596}" type="pres">
      <dgm:prSet presAssocID="{D59F1A06-3681-44EB-AA53-01AB69638F4C}" presName="vert1" presStyleCnt="0"/>
      <dgm:spPr/>
    </dgm:pt>
    <dgm:pt modelId="{AA1A2DEB-7D98-9744-A8E8-8ADFFDDE9003}" type="pres">
      <dgm:prSet presAssocID="{96D2E8B3-0038-4829-B9F0-40E2C65174AD}" presName="thickLine" presStyleLbl="alignNode1" presStyleIdx="2" presStyleCnt="4"/>
      <dgm:spPr/>
    </dgm:pt>
    <dgm:pt modelId="{3F32AA0E-52D8-4540-AC18-794FD009AB81}" type="pres">
      <dgm:prSet presAssocID="{96D2E8B3-0038-4829-B9F0-40E2C65174AD}" presName="horz1" presStyleCnt="0"/>
      <dgm:spPr/>
    </dgm:pt>
    <dgm:pt modelId="{799EDF8B-A137-C443-96B1-C781397D68E8}" type="pres">
      <dgm:prSet presAssocID="{96D2E8B3-0038-4829-B9F0-40E2C65174AD}" presName="tx1" presStyleLbl="revTx" presStyleIdx="2" presStyleCnt="4"/>
      <dgm:spPr/>
    </dgm:pt>
    <dgm:pt modelId="{833AA919-9D45-9D4F-8470-B357F3D5E09A}" type="pres">
      <dgm:prSet presAssocID="{96D2E8B3-0038-4829-B9F0-40E2C65174AD}" presName="vert1" presStyleCnt="0"/>
      <dgm:spPr/>
    </dgm:pt>
    <dgm:pt modelId="{2AEBB3C6-D0DA-344D-978C-4039E516E53B}" type="pres">
      <dgm:prSet presAssocID="{FC16A9DB-9066-478E-9407-C47B5C1139A4}" presName="thickLine" presStyleLbl="alignNode1" presStyleIdx="3" presStyleCnt="4"/>
      <dgm:spPr/>
    </dgm:pt>
    <dgm:pt modelId="{A40877DC-9638-1B40-979B-7AA714A43898}" type="pres">
      <dgm:prSet presAssocID="{FC16A9DB-9066-478E-9407-C47B5C1139A4}" presName="horz1" presStyleCnt="0"/>
      <dgm:spPr/>
    </dgm:pt>
    <dgm:pt modelId="{ACFFBAB0-FF41-F343-BD6D-355686FEE463}" type="pres">
      <dgm:prSet presAssocID="{FC16A9DB-9066-478E-9407-C47B5C1139A4}" presName="tx1" presStyleLbl="revTx" presStyleIdx="3" presStyleCnt="4"/>
      <dgm:spPr/>
    </dgm:pt>
    <dgm:pt modelId="{0B27016B-BB81-1343-9674-10988025C2F5}" type="pres">
      <dgm:prSet presAssocID="{FC16A9DB-9066-478E-9407-C47B5C1139A4}" presName="vert1" presStyleCnt="0"/>
      <dgm:spPr/>
    </dgm:pt>
  </dgm:ptLst>
  <dgm:cxnLst>
    <dgm:cxn modelId="{F0131B28-B7AF-472B-8FFC-DB24A3D71E35}" srcId="{2E037D43-44E4-42F3-B42E-6585D80FDDF4}" destId="{FC16A9DB-9066-478E-9407-C47B5C1139A4}" srcOrd="3" destOrd="0" parTransId="{658EEC26-A626-463C-9461-15A79DBE8585}" sibTransId="{97FB0503-173E-46F6-A3B1-DC7914EADAE4}"/>
    <dgm:cxn modelId="{AE4C0F31-5D90-4973-A8FB-3B4D2766107C}" srcId="{2E037D43-44E4-42F3-B42E-6585D80FDDF4}" destId="{D59F1A06-3681-44EB-AA53-01AB69638F4C}" srcOrd="1" destOrd="0" parTransId="{E175F8F9-387F-4474-8B1C-00D5C5D2C59F}" sibTransId="{97944464-0DE7-4E84-B6A1-23D9B50A9CF8}"/>
    <dgm:cxn modelId="{D2B66A54-4761-411D-859C-B48F422AB338}" srcId="{2E037D43-44E4-42F3-B42E-6585D80FDDF4}" destId="{8A89EB28-CEDF-4457-9433-78461E3ED175}" srcOrd="0" destOrd="0" parTransId="{A24DA3E6-DFDD-4DEB-BBE9-69FF5B4D29F9}" sibTransId="{07306F5D-6F8F-47C7-BEED-5DB605D96B56}"/>
    <dgm:cxn modelId="{A80F5663-46F2-934A-86D2-4247D83189AC}" type="presOf" srcId="{2E037D43-44E4-42F3-B42E-6585D80FDDF4}" destId="{09F8CB2B-B7C4-5444-AE67-0653548E8A08}" srcOrd="0" destOrd="0" presId="urn:microsoft.com/office/officeart/2008/layout/LinedList"/>
    <dgm:cxn modelId="{8DEFCA64-3B82-ED4D-8553-C44F79969B9F}" type="presOf" srcId="{D59F1A06-3681-44EB-AA53-01AB69638F4C}" destId="{5B262473-547A-EA4C-833B-0BC337B8BB61}" srcOrd="0" destOrd="0" presId="urn:microsoft.com/office/officeart/2008/layout/LinedList"/>
    <dgm:cxn modelId="{08833D78-D512-4403-8789-3E92F398D9D8}" srcId="{2E037D43-44E4-42F3-B42E-6585D80FDDF4}" destId="{96D2E8B3-0038-4829-B9F0-40E2C65174AD}" srcOrd="2" destOrd="0" parTransId="{C06F6709-A012-418A-8020-2F92414AEEE8}" sibTransId="{E33D3F67-0925-437F-94B9-06787427BBFB}"/>
    <dgm:cxn modelId="{7A43B4D3-4E79-3B4A-B01C-8DEFF7BFADA5}" type="presOf" srcId="{8A89EB28-CEDF-4457-9433-78461E3ED175}" destId="{C705AF76-32C2-2848-8CD2-A1C713A67817}" srcOrd="0" destOrd="0" presId="urn:microsoft.com/office/officeart/2008/layout/LinedList"/>
    <dgm:cxn modelId="{850FCFEB-8D4E-FC41-A7EA-071E5D405C66}" type="presOf" srcId="{FC16A9DB-9066-478E-9407-C47B5C1139A4}" destId="{ACFFBAB0-FF41-F343-BD6D-355686FEE463}" srcOrd="0" destOrd="0" presId="urn:microsoft.com/office/officeart/2008/layout/LinedList"/>
    <dgm:cxn modelId="{140856F9-1655-8E4F-AF9A-FA0D486F6359}" type="presOf" srcId="{96D2E8B3-0038-4829-B9F0-40E2C65174AD}" destId="{799EDF8B-A137-C443-96B1-C781397D68E8}" srcOrd="0" destOrd="0" presId="urn:microsoft.com/office/officeart/2008/layout/LinedList"/>
    <dgm:cxn modelId="{ADB36EE7-898B-2A4C-869D-89C3329A8436}" type="presParOf" srcId="{09F8CB2B-B7C4-5444-AE67-0653548E8A08}" destId="{17B9AD3A-EEF9-E44C-B4E1-CEEE4D21A80B}" srcOrd="0" destOrd="0" presId="urn:microsoft.com/office/officeart/2008/layout/LinedList"/>
    <dgm:cxn modelId="{8B3ED595-94F7-8D40-B79C-E3F498DC3D35}" type="presParOf" srcId="{09F8CB2B-B7C4-5444-AE67-0653548E8A08}" destId="{5E2CA142-4099-C24E-AD6C-C2A7E1B39821}" srcOrd="1" destOrd="0" presId="urn:microsoft.com/office/officeart/2008/layout/LinedList"/>
    <dgm:cxn modelId="{2B60D06E-9588-2849-BC55-013D39D6DBA6}" type="presParOf" srcId="{5E2CA142-4099-C24E-AD6C-C2A7E1B39821}" destId="{C705AF76-32C2-2848-8CD2-A1C713A67817}" srcOrd="0" destOrd="0" presId="urn:microsoft.com/office/officeart/2008/layout/LinedList"/>
    <dgm:cxn modelId="{847A05BC-F992-2347-8B82-C059776ECA71}" type="presParOf" srcId="{5E2CA142-4099-C24E-AD6C-C2A7E1B39821}" destId="{3B5D9713-3CA8-2245-9DBC-E325DBF22A06}" srcOrd="1" destOrd="0" presId="urn:microsoft.com/office/officeart/2008/layout/LinedList"/>
    <dgm:cxn modelId="{5D1D7E66-E9BF-0343-8892-6F85429098A5}" type="presParOf" srcId="{09F8CB2B-B7C4-5444-AE67-0653548E8A08}" destId="{49BCEDED-7633-7D40-B766-3722ADFA035D}" srcOrd="2" destOrd="0" presId="urn:microsoft.com/office/officeart/2008/layout/LinedList"/>
    <dgm:cxn modelId="{17195DD3-2DC8-5840-8011-CD5F24D66EA8}" type="presParOf" srcId="{09F8CB2B-B7C4-5444-AE67-0653548E8A08}" destId="{FF334935-62D6-9642-AA7B-FC6B4CBC0CCE}" srcOrd="3" destOrd="0" presId="urn:microsoft.com/office/officeart/2008/layout/LinedList"/>
    <dgm:cxn modelId="{58AFBC5E-5A08-C048-BAD8-09504B3C2316}" type="presParOf" srcId="{FF334935-62D6-9642-AA7B-FC6B4CBC0CCE}" destId="{5B262473-547A-EA4C-833B-0BC337B8BB61}" srcOrd="0" destOrd="0" presId="urn:microsoft.com/office/officeart/2008/layout/LinedList"/>
    <dgm:cxn modelId="{DF06096B-9783-9F4E-8043-D941E55710F2}" type="presParOf" srcId="{FF334935-62D6-9642-AA7B-FC6B4CBC0CCE}" destId="{9F87ADA2-ACC7-B84D-9836-91812553F596}" srcOrd="1" destOrd="0" presId="urn:microsoft.com/office/officeart/2008/layout/LinedList"/>
    <dgm:cxn modelId="{059CDC7E-406C-B54F-B2B2-2C4ECA14E904}" type="presParOf" srcId="{09F8CB2B-B7C4-5444-AE67-0653548E8A08}" destId="{AA1A2DEB-7D98-9744-A8E8-8ADFFDDE9003}" srcOrd="4" destOrd="0" presId="urn:microsoft.com/office/officeart/2008/layout/LinedList"/>
    <dgm:cxn modelId="{7858C88B-F2A6-184F-B13C-72312154506D}" type="presParOf" srcId="{09F8CB2B-B7C4-5444-AE67-0653548E8A08}" destId="{3F32AA0E-52D8-4540-AC18-794FD009AB81}" srcOrd="5" destOrd="0" presId="urn:microsoft.com/office/officeart/2008/layout/LinedList"/>
    <dgm:cxn modelId="{594AC33F-6C8E-7B44-B8C9-370DE8108E63}" type="presParOf" srcId="{3F32AA0E-52D8-4540-AC18-794FD009AB81}" destId="{799EDF8B-A137-C443-96B1-C781397D68E8}" srcOrd="0" destOrd="0" presId="urn:microsoft.com/office/officeart/2008/layout/LinedList"/>
    <dgm:cxn modelId="{77142986-400D-874E-AD7C-BC09996B5587}" type="presParOf" srcId="{3F32AA0E-52D8-4540-AC18-794FD009AB81}" destId="{833AA919-9D45-9D4F-8470-B357F3D5E09A}" srcOrd="1" destOrd="0" presId="urn:microsoft.com/office/officeart/2008/layout/LinedList"/>
    <dgm:cxn modelId="{E386BE40-2F72-C144-83D5-6521C941E78B}" type="presParOf" srcId="{09F8CB2B-B7C4-5444-AE67-0653548E8A08}" destId="{2AEBB3C6-D0DA-344D-978C-4039E516E53B}" srcOrd="6" destOrd="0" presId="urn:microsoft.com/office/officeart/2008/layout/LinedList"/>
    <dgm:cxn modelId="{636AD513-D42D-9644-BDA4-F1042EE166D2}" type="presParOf" srcId="{09F8CB2B-B7C4-5444-AE67-0653548E8A08}" destId="{A40877DC-9638-1B40-979B-7AA714A43898}" srcOrd="7" destOrd="0" presId="urn:microsoft.com/office/officeart/2008/layout/LinedList"/>
    <dgm:cxn modelId="{AD02FC54-0A3C-CF4C-9186-1956BC8BDF19}" type="presParOf" srcId="{A40877DC-9638-1B40-979B-7AA714A43898}" destId="{ACFFBAB0-FF41-F343-BD6D-355686FEE463}" srcOrd="0" destOrd="0" presId="urn:microsoft.com/office/officeart/2008/layout/LinedList"/>
    <dgm:cxn modelId="{9209167F-118E-004B-B8AD-7BD1A32CF2F3}" type="presParOf" srcId="{A40877DC-9638-1B40-979B-7AA714A43898}" destId="{0B27016B-BB81-1343-9674-10988025C2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30364-D826-3947-9F0D-3029D4478440}">
      <dsp:nvSpPr>
        <dsp:cNvPr id="0" name=""/>
        <dsp:cNvSpPr/>
      </dsp:nvSpPr>
      <dsp:spPr>
        <a:xfrm>
          <a:off x="0" y="1748"/>
          <a:ext cx="9601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8A045-84F7-1C44-B649-99C2A4B451E3}">
      <dsp:nvSpPr>
        <dsp:cNvPr id="0" name=""/>
        <dsp:cNvSpPr/>
      </dsp:nvSpPr>
      <dsp:spPr>
        <a:xfrm>
          <a:off x="0" y="1748"/>
          <a:ext cx="9601200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does Social Media Impact democratization? </a:t>
          </a:r>
        </a:p>
      </dsp:txBody>
      <dsp:txXfrm>
        <a:off x="0" y="1748"/>
        <a:ext cx="9601200" cy="1192634"/>
      </dsp:txXfrm>
    </dsp:sp>
    <dsp:sp modelId="{F0184324-2490-D548-8269-8156CE54B08A}">
      <dsp:nvSpPr>
        <dsp:cNvPr id="0" name=""/>
        <dsp:cNvSpPr/>
      </dsp:nvSpPr>
      <dsp:spPr>
        <a:xfrm>
          <a:off x="0" y="1194382"/>
          <a:ext cx="9601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B605D-E4C9-9740-8282-39CD8B65F95C}">
      <dsp:nvSpPr>
        <dsp:cNvPr id="0" name=""/>
        <dsp:cNvSpPr/>
      </dsp:nvSpPr>
      <dsp:spPr>
        <a:xfrm>
          <a:off x="0" y="1194382"/>
          <a:ext cx="9601200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Is Social Media a threat to democracy in Canada? </a:t>
          </a:r>
        </a:p>
      </dsp:txBody>
      <dsp:txXfrm>
        <a:off x="0" y="1194382"/>
        <a:ext cx="9601200" cy="1192634"/>
      </dsp:txXfrm>
    </dsp:sp>
    <dsp:sp modelId="{F8A8E54B-06D0-2548-859A-BFEDA5E7522C}">
      <dsp:nvSpPr>
        <dsp:cNvPr id="0" name=""/>
        <dsp:cNvSpPr/>
      </dsp:nvSpPr>
      <dsp:spPr>
        <a:xfrm>
          <a:off x="0" y="2387017"/>
          <a:ext cx="960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705BF-5909-214D-BD91-02ECF2B31F18}">
      <dsp:nvSpPr>
        <dsp:cNvPr id="0" name=""/>
        <dsp:cNvSpPr/>
      </dsp:nvSpPr>
      <dsp:spPr>
        <a:xfrm>
          <a:off x="0" y="2387017"/>
          <a:ext cx="9601200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Regulation of social media in Canada: do we need reform?</a:t>
          </a:r>
        </a:p>
      </dsp:txBody>
      <dsp:txXfrm>
        <a:off x="0" y="2387017"/>
        <a:ext cx="9601200" cy="1192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6EF2-92AC-6742-B00F-EEAB5CC3C236}">
      <dsp:nvSpPr>
        <dsp:cNvPr id="0" name=""/>
        <dsp:cNvSpPr/>
      </dsp:nvSpPr>
      <dsp:spPr>
        <a:xfrm>
          <a:off x="42" y="15507"/>
          <a:ext cx="4091259" cy="10554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baseline="0" dirty="0"/>
            <a:t>Social media aiding democratization</a:t>
          </a:r>
          <a:endParaRPr lang="en-US" sz="3100" kern="1200" dirty="0"/>
        </a:p>
      </dsp:txBody>
      <dsp:txXfrm>
        <a:off x="42" y="15507"/>
        <a:ext cx="4091259" cy="1055485"/>
      </dsp:txXfrm>
    </dsp:sp>
    <dsp:sp modelId="{84D9B684-A105-4247-B665-A7A454DD0F7A}">
      <dsp:nvSpPr>
        <dsp:cNvPr id="0" name=""/>
        <dsp:cNvSpPr/>
      </dsp:nvSpPr>
      <dsp:spPr>
        <a:xfrm>
          <a:off x="42" y="1070992"/>
          <a:ext cx="4091259" cy="1361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i="1" kern="1200" baseline="0" dirty="0"/>
            <a:t>liberating technology</a:t>
          </a:r>
          <a:endParaRPr lang="en-US" sz="3100" kern="1200" dirty="0"/>
        </a:p>
      </dsp:txBody>
      <dsp:txXfrm>
        <a:off x="42" y="1070992"/>
        <a:ext cx="4091259" cy="1361520"/>
      </dsp:txXfrm>
    </dsp:sp>
    <dsp:sp modelId="{1CCFD220-0885-4B4C-9B2B-913955FE379F}">
      <dsp:nvSpPr>
        <dsp:cNvPr id="0" name=""/>
        <dsp:cNvSpPr/>
      </dsp:nvSpPr>
      <dsp:spPr>
        <a:xfrm>
          <a:off x="4664078" y="15507"/>
          <a:ext cx="4091259" cy="1055485"/>
        </a:xfrm>
        <a:prstGeom prst="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baseline="0" dirty="0"/>
            <a:t>Social media serving autocratic regimes </a:t>
          </a:r>
          <a:endParaRPr lang="en-US" sz="3100" kern="1200" dirty="0"/>
        </a:p>
      </dsp:txBody>
      <dsp:txXfrm>
        <a:off x="4664078" y="15507"/>
        <a:ext cx="4091259" cy="1055485"/>
      </dsp:txXfrm>
    </dsp:sp>
    <dsp:sp modelId="{CFA83B40-ACF2-9E43-BFBB-48EE40BDC1AB}">
      <dsp:nvSpPr>
        <dsp:cNvPr id="0" name=""/>
        <dsp:cNvSpPr/>
      </dsp:nvSpPr>
      <dsp:spPr>
        <a:xfrm>
          <a:off x="4664078" y="1070992"/>
          <a:ext cx="4091259" cy="1361520"/>
        </a:xfrm>
        <a:prstGeom prst="rect">
          <a:avLst/>
        </a:prstGeom>
        <a:solidFill>
          <a:schemeClr val="accent2">
            <a:tint val="40000"/>
            <a:alpha val="90000"/>
            <a:hueOff val="-35823"/>
            <a:satOff val="-54667"/>
            <a:lumOff val="-564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35823"/>
              <a:satOff val="-54667"/>
              <a:lumOff val="-5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i="1" kern="1200" baseline="0" dirty="0"/>
            <a:t>repressive tool</a:t>
          </a:r>
          <a:endParaRPr lang="en-US" sz="3100" kern="1200" dirty="0"/>
        </a:p>
      </dsp:txBody>
      <dsp:txXfrm>
        <a:off x="4664078" y="1070992"/>
        <a:ext cx="4091259" cy="136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A7C1F-A7C2-0643-999A-6FF300EC92AC}">
      <dsp:nvSpPr>
        <dsp:cNvPr id="0" name=""/>
        <dsp:cNvSpPr/>
      </dsp:nvSpPr>
      <dsp:spPr>
        <a:xfrm>
          <a:off x="0" y="179954"/>
          <a:ext cx="4892307" cy="24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In 2020, the Reboot Foundation conducted research that found “most people are widely over- confident in their abilities to identify “fake news” and partisan websites. Only about 1% of participants used what we deemed to be “true fact checking techniques”</a:t>
          </a:r>
          <a:endParaRPr lang="en-US" sz="2200" kern="1200"/>
        </a:p>
      </dsp:txBody>
      <dsp:txXfrm>
        <a:off x="118113" y="298067"/>
        <a:ext cx="4656081" cy="2183334"/>
      </dsp:txXfrm>
    </dsp:sp>
    <dsp:sp modelId="{4361BB4A-CBEC-A84D-A39F-757A71A90AE0}">
      <dsp:nvSpPr>
        <dsp:cNvPr id="0" name=""/>
        <dsp:cNvSpPr/>
      </dsp:nvSpPr>
      <dsp:spPr>
        <a:xfrm>
          <a:off x="0" y="2662875"/>
          <a:ext cx="4892307" cy="24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“the more time people spent on social media, the worse their news judgement was and this was true regardless of a person’s age, income, or political affiliation”</a:t>
          </a:r>
          <a:endParaRPr lang="en-US" sz="2200" kern="1200"/>
        </a:p>
      </dsp:txBody>
      <dsp:txXfrm>
        <a:off x="118113" y="2780988"/>
        <a:ext cx="4656081" cy="218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22DA9-4401-3843-A0D5-CB911B42A2D8}">
      <dsp:nvSpPr>
        <dsp:cNvPr id="0" name=""/>
        <dsp:cNvSpPr/>
      </dsp:nvSpPr>
      <dsp:spPr>
        <a:xfrm>
          <a:off x="3108" y="301464"/>
          <a:ext cx="3030438" cy="988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 The “Normal laws” apply</a:t>
          </a:r>
          <a:endParaRPr lang="en-US" sz="2900" kern="1200" dirty="0"/>
        </a:p>
      </dsp:txBody>
      <dsp:txXfrm>
        <a:off x="3108" y="301464"/>
        <a:ext cx="3030438" cy="988346"/>
      </dsp:txXfrm>
    </dsp:sp>
    <dsp:sp modelId="{A79D193C-FB0F-3F48-B942-A88DAF10C85B}">
      <dsp:nvSpPr>
        <dsp:cNvPr id="0" name=""/>
        <dsp:cNvSpPr/>
      </dsp:nvSpPr>
      <dsp:spPr>
        <a:xfrm>
          <a:off x="3108" y="1289810"/>
          <a:ext cx="3030438" cy="19901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Criminal Code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Charter Rights </a:t>
          </a:r>
        </a:p>
      </dsp:txBody>
      <dsp:txXfrm>
        <a:off x="3108" y="1289810"/>
        <a:ext cx="3030438" cy="1990125"/>
      </dsp:txXfrm>
    </dsp:sp>
    <dsp:sp modelId="{586BC317-19AE-7F4D-9929-90DD8900D36A}">
      <dsp:nvSpPr>
        <dsp:cNvPr id="0" name=""/>
        <dsp:cNvSpPr/>
      </dsp:nvSpPr>
      <dsp:spPr>
        <a:xfrm>
          <a:off x="3457808" y="301464"/>
          <a:ext cx="3030438" cy="9883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The Broadcasting Act</a:t>
          </a:r>
          <a:endParaRPr lang="en-US" sz="2900" kern="1200" dirty="0"/>
        </a:p>
      </dsp:txBody>
      <dsp:txXfrm>
        <a:off x="3457808" y="301464"/>
        <a:ext cx="3030438" cy="988346"/>
      </dsp:txXfrm>
    </dsp:sp>
    <dsp:sp modelId="{920A54BA-113B-F94C-A93D-4E15B1F96F32}">
      <dsp:nvSpPr>
        <dsp:cNvPr id="0" name=""/>
        <dsp:cNvSpPr/>
      </dsp:nvSpPr>
      <dsp:spPr>
        <a:xfrm>
          <a:off x="3457808" y="1289810"/>
          <a:ext cx="3030438" cy="19901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Bill C-10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User-generated content  excluded</a:t>
          </a:r>
        </a:p>
      </dsp:txBody>
      <dsp:txXfrm>
        <a:off x="3457808" y="1289810"/>
        <a:ext cx="3030438" cy="1990125"/>
      </dsp:txXfrm>
    </dsp:sp>
    <dsp:sp modelId="{A90C6680-0C8A-724E-8938-AD39D6CFB0D3}">
      <dsp:nvSpPr>
        <dsp:cNvPr id="0" name=""/>
        <dsp:cNvSpPr/>
      </dsp:nvSpPr>
      <dsp:spPr>
        <a:xfrm>
          <a:off x="6912508" y="301464"/>
          <a:ext cx="3030438" cy="988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Specific regulation?</a:t>
          </a:r>
          <a:endParaRPr lang="en-US" sz="2900" kern="1200" dirty="0"/>
        </a:p>
      </dsp:txBody>
      <dsp:txXfrm>
        <a:off x="6912508" y="301464"/>
        <a:ext cx="3030438" cy="988346"/>
      </dsp:txXfrm>
    </dsp:sp>
    <dsp:sp modelId="{DF375EA4-B1B4-104F-BE7E-821ECFB67030}">
      <dsp:nvSpPr>
        <dsp:cNvPr id="0" name=""/>
        <dsp:cNvSpPr/>
      </dsp:nvSpPr>
      <dsp:spPr>
        <a:xfrm>
          <a:off x="6912508" y="1289810"/>
          <a:ext cx="3030438" cy="19901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Bill C-36: Hate speech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Bill C-11: Data collection</a:t>
          </a:r>
        </a:p>
      </dsp:txBody>
      <dsp:txXfrm>
        <a:off x="6912508" y="1289810"/>
        <a:ext cx="3030438" cy="1990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AD3A-EEF9-E44C-B4E1-CEEE4D21A80B}">
      <dsp:nvSpPr>
        <dsp:cNvPr id="0" name=""/>
        <dsp:cNvSpPr/>
      </dsp:nvSpPr>
      <dsp:spPr>
        <a:xfrm>
          <a:off x="0" y="0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5AF76-32C2-2848-8CD2-A1C713A67817}">
      <dsp:nvSpPr>
        <dsp:cNvPr id="0" name=""/>
        <dsp:cNvSpPr/>
      </dsp:nvSpPr>
      <dsp:spPr>
        <a:xfrm>
          <a:off x="0" y="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Clarify the applicability of the Charter? </a:t>
          </a:r>
        </a:p>
      </dsp:txBody>
      <dsp:txXfrm>
        <a:off x="0" y="0"/>
        <a:ext cx="6506304" cy="1394460"/>
      </dsp:txXfrm>
    </dsp:sp>
    <dsp:sp modelId="{49BCEDED-7633-7D40-B766-3722ADFA035D}">
      <dsp:nvSpPr>
        <dsp:cNvPr id="0" name=""/>
        <dsp:cNvSpPr/>
      </dsp:nvSpPr>
      <dsp:spPr>
        <a:xfrm>
          <a:off x="0" y="1394460"/>
          <a:ext cx="6506304" cy="0"/>
        </a:xfrm>
        <a:prstGeom prst="line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accent2">
              <a:hueOff val="-55218"/>
              <a:satOff val="-18112"/>
              <a:lumOff val="-6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62473-547A-EA4C-833B-0BC337B8BB61}">
      <dsp:nvSpPr>
        <dsp:cNvPr id="0" name=""/>
        <dsp:cNvSpPr/>
      </dsp:nvSpPr>
      <dsp:spPr>
        <a:xfrm>
          <a:off x="0" y="139446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Update the Broadcasting Act? </a:t>
          </a:r>
        </a:p>
      </dsp:txBody>
      <dsp:txXfrm>
        <a:off x="0" y="1394460"/>
        <a:ext cx="6506304" cy="1394460"/>
      </dsp:txXfrm>
    </dsp:sp>
    <dsp:sp modelId="{AA1A2DEB-7D98-9744-A8E8-8ADFFDDE9003}">
      <dsp:nvSpPr>
        <dsp:cNvPr id="0" name=""/>
        <dsp:cNvSpPr/>
      </dsp:nvSpPr>
      <dsp:spPr>
        <a:xfrm>
          <a:off x="0" y="2788920"/>
          <a:ext cx="6506304" cy="0"/>
        </a:xfrm>
        <a:prstGeom prst="line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accent2">
              <a:hueOff val="-110436"/>
              <a:satOff val="-36223"/>
              <a:lumOff val="-1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DF8B-A137-C443-96B1-C781397D68E8}">
      <dsp:nvSpPr>
        <dsp:cNvPr id="0" name=""/>
        <dsp:cNvSpPr/>
      </dsp:nvSpPr>
      <dsp:spPr>
        <a:xfrm>
          <a:off x="0" y="278892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New tailored legislation?</a:t>
          </a:r>
        </a:p>
      </dsp:txBody>
      <dsp:txXfrm>
        <a:off x="0" y="2788920"/>
        <a:ext cx="6506304" cy="1394460"/>
      </dsp:txXfrm>
    </dsp:sp>
    <dsp:sp modelId="{2AEBB3C6-D0DA-344D-978C-4039E516E53B}">
      <dsp:nvSpPr>
        <dsp:cNvPr id="0" name=""/>
        <dsp:cNvSpPr/>
      </dsp:nvSpPr>
      <dsp:spPr>
        <a:xfrm>
          <a:off x="0" y="4183380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FBAB0-FF41-F343-BD6D-355686FEE463}">
      <dsp:nvSpPr>
        <dsp:cNvPr id="0" name=""/>
        <dsp:cNvSpPr/>
      </dsp:nvSpPr>
      <dsp:spPr>
        <a:xfrm>
          <a:off x="0" y="418338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Do nothing? </a:t>
          </a:r>
        </a:p>
      </dsp:txBody>
      <dsp:txXfrm>
        <a:off x="0" y="4183380"/>
        <a:ext cx="6506304" cy="139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D7924-C85A-B944-A2BF-C1FE95BC5292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2A8C-1C48-4B41-97E9-0AEB6A189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7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24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6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36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7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2A8C-1C48-4B41-97E9-0AEB6A189E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078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44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61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51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DEEF81A-CFD5-2640-8F08-6F2EFA09420E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E262925-7579-BB44-AB5D-07E9A52404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906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9/08/20/752668835/how-china-uses-twitter-and-facebook-to-share-disinformation-about-hong-kong?t=1615397315175&amp;t=1615480181066" TargetMode="External"/><Relationship Id="rId7" Type="http://schemas.openxmlformats.org/officeDocument/2006/relationships/hyperlink" Target="https://www.independent.co.uk/voices/hong-kong-protests-police-violence-public-opinion-polling-support-a9158061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tandfonline-com.ucd.idm.oclc.org/doi/full/10.1080/14742837.2020.1727736" TargetMode="External"/><Relationship Id="rId5" Type="http://schemas.openxmlformats.org/officeDocument/2006/relationships/hyperlink" Target="https://www.reuters.com/article/us-hongkong-protests-china-socialmedia-idUSKCN1VC0NF" TargetMode="External"/><Relationship Id="rId4" Type="http://schemas.openxmlformats.org/officeDocument/2006/relationships/hyperlink" Target="https://www.nytimes.com/2019/08/19/technology/hong-kong-protests-china-disinformation-facebook-twitt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FE25-A4F9-8B47-9024-69AA99E79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269" y="2822461"/>
            <a:ext cx="8379028" cy="2098226"/>
          </a:xfrm>
        </p:spPr>
        <p:txBody>
          <a:bodyPr/>
          <a:lstStyle/>
          <a:p>
            <a:r>
              <a:rPr lang="en-US" cap="none" dirty="0"/>
              <a:t>SOCIAL MEDIA: </a:t>
            </a:r>
            <a:br>
              <a:rPr lang="en-US" cap="none" dirty="0"/>
            </a:br>
            <a:r>
              <a:rPr lang="en-US" cap="none" dirty="0"/>
              <a:t>a boon or bane for democracy?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EA069-0C2E-9B40-A8D0-1C634C885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425" y="5690122"/>
            <a:ext cx="6831673" cy="1086237"/>
          </a:xfrm>
        </p:spPr>
        <p:txBody>
          <a:bodyPr>
            <a:normAutofit fontScale="62500" lnSpcReduction="20000"/>
          </a:bodyPr>
          <a:lstStyle/>
          <a:p>
            <a:r>
              <a:rPr lang="en-GB" sz="4500" dirty="0"/>
              <a:t>Skye Patterson, Molly McHugh &amp; Kirsty Hogg</a:t>
            </a:r>
          </a:p>
          <a:p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00B85-3FAC-9646-8C06-1243B199280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0AB38-80B0-7847-A372-2813A7F5195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4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CF3C-C2D0-5448-8865-1753C965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boon for democratization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DF38-E24C-4244-A128-DF7E5C31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Lifeblood of democracy is to entertain a variety of viewpoints - social media gives a voice to the masses - </a:t>
            </a:r>
            <a:r>
              <a:rPr lang="en-GB" u="sng" dirty="0"/>
              <a:t>widens the space for democracy </a:t>
            </a:r>
            <a:endParaRPr lang="en-GB" dirty="0"/>
          </a:p>
          <a:p>
            <a:pPr lvl="1" fontAlgn="base"/>
            <a:r>
              <a:rPr lang="en-GB" i="0" dirty="0"/>
              <a:t>Groups ordinarily silenced can reach mass public </a:t>
            </a:r>
          </a:p>
          <a:p>
            <a:pPr lvl="2" fontAlgn="base"/>
            <a:r>
              <a:rPr lang="en-GB" dirty="0"/>
              <a:t>Easier hold powerful elites accountable (Tucker </a:t>
            </a:r>
            <a:r>
              <a:rPr lang="en-GB" i="1" dirty="0"/>
              <a:t>et al, </a:t>
            </a:r>
            <a:r>
              <a:rPr lang="en-GB" dirty="0"/>
              <a:t>2017, 50)</a:t>
            </a:r>
          </a:p>
          <a:p>
            <a:pPr lvl="2" fontAlgn="base"/>
            <a:r>
              <a:rPr lang="en-GB" dirty="0"/>
              <a:t>Challenge the status quo in democratic societies </a:t>
            </a:r>
          </a:p>
          <a:p>
            <a:pPr fontAlgn="base"/>
            <a:r>
              <a:rPr lang="en-GB" dirty="0"/>
              <a:t>Solves collective action problems </a:t>
            </a:r>
          </a:p>
          <a:p>
            <a:pPr lvl="1" fontAlgn="base"/>
            <a:r>
              <a:rPr lang="en-GB" i="0" dirty="0"/>
              <a:t>Participation in democracy made easy = low cost social media activism </a:t>
            </a:r>
          </a:p>
          <a:p>
            <a:pPr lvl="1" fontAlgn="base"/>
            <a:r>
              <a:rPr lang="en-GB" i="0" dirty="0"/>
              <a:t>Diffusion of messages, from committed group of users to peripheral participants…helps increase the magnitude of online mobilization </a:t>
            </a:r>
          </a:p>
          <a:p>
            <a:pPr lvl="2" fontAlgn="base"/>
            <a:r>
              <a:rPr lang="en-GB" dirty="0"/>
              <a:t>Tea Party and BLM movements, Arab Spring</a:t>
            </a:r>
          </a:p>
        </p:txBody>
      </p:sp>
    </p:spTree>
    <p:extLst>
      <p:ext uri="{BB962C8B-B14F-4D97-AF65-F5344CB8AC3E}">
        <p14:creationId xmlns:p14="http://schemas.microsoft.com/office/powerpoint/2010/main" val="374917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03C5-5D04-D942-A3D7-1820EC41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002631"/>
            <a:ext cx="9612971" cy="2852737"/>
          </a:xfrm>
        </p:spPr>
        <p:txBody>
          <a:bodyPr>
            <a:normAutofit/>
          </a:bodyPr>
          <a:lstStyle/>
          <a:p>
            <a:r>
              <a:rPr lang="en-US" cap="none" dirty="0"/>
              <a:t>Social media as a threat to democracy in Canada </a:t>
            </a:r>
          </a:p>
        </p:txBody>
      </p:sp>
    </p:spTree>
    <p:extLst>
      <p:ext uri="{BB962C8B-B14F-4D97-AF65-F5344CB8AC3E}">
        <p14:creationId xmlns:p14="http://schemas.microsoft.com/office/powerpoint/2010/main" val="824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0938-CA03-D442-B79F-4ABEAC9F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/>
              <a:t>“Freedom Convoys”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C977-E34E-494D-BF2A-4D8474EB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Penn State University: “the amplification through media coverage has made the truckers and their supporters seem like members of a mass movement, distorting the truth about how most Canadians feel about vaccines and public health measures.”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0C694-84BC-3F43-8DBC-AF9CBB47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467" y="1093909"/>
            <a:ext cx="6517065" cy="43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9D8F4-9526-0049-B9B1-4FF5F224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GB" sz="5400">
                <a:solidFill>
                  <a:schemeClr val="bg2"/>
                </a:solidFill>
              </a:rPr>
              <a:t>How easy is it to spot “fake news” in Canada?</a:t>
            </a:r>
            <a:endParaRPr lang="en-US" sz="540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2D3A940-10FF-41C3-8D7B-C352A20EE6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76720" y="791570"/>
          <a:ext cx="4892308" cy="526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300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245C9-6E0E-9749-88AB-860A31DF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1194180"/>
            <a:ext cx="3523938" cy="5020353"/>
          </a:xfrm>
        </p:spPr>
        <p:txBody>
          <a:bodyPr>
            <a:normAutofit/>
          </a:bodyPr>
          <a:lstStyle/>
          <a:p>
            <a:r>
              <a:rPr lang="en-US" dirty="0"/>
              <a:t>Did we spot fake news in regard to the Convoys?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5B85-01F9-5845-B0B5-64CE5EC1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757" y="1318025"/>
            <a:ext cx="6418341" cy="553997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sz="1800" dirty="0"/>
              <a:t>Pseudo- legal phenomenon </a:t>
            </a:r>
          </a:p>
          <a:p>
            <a:pPr marL="0" indent="0" fontAlgn="base">
              <a:buNone/>
            </a:pPr>
            <a:endParaRPr lang="en-GB" sz="1800" dirty="0"/>
          </a:p>
          <a:p>
            <a:pPr lvl="1"/>
            <a:r>
              <a:rPr lang="en-GB" sz="1800" i="0" dirty="0"/>
              <a:t>One of the easiest ways ‘believable’ fake news spread during the freedom convoys was due to the ‘pseudo-legal’ nature of the group’s ideology. </a:t>
            </a:r>
          </a:p>
          <a:p>
            <a:pPr marL="530352" lvl="1" indent="0">
              <a:buNone/>
            </a:pPr>
            <a:endParaRPr lang="en-GB" sz="1800" i="0" dirty="0"/>
          </a:p>
          <a:p>
            <a:pPr lvl="1"/>
            <a:r>
              <a:rPr lang="en-GB" sz="1800" i="0" dirty="0"/>
              <a:t>Richard Warman and Donald </a:t>
            </a:r>
            <a:r>
              <a:rPr lang="en-GB" sz="1800" i="0" dirty="0" err="1"/>
              <a:t>Netolitzky</a:t>
            </a:r>
            <a:r>
              <a:rPr lang="en-GB" sz="1800" i="0" dirty="0"/>
              <a:t>: “Spurious concepts that sound like law, and which may use legal terminology, but that are otherwise unrelated to ‘true’ or ‘conventional’ law.</a:t>
            </a:r>
          </a:p>
          <a:p>
            <a:pPr marL="530352" lvl="1" indent="0">
              <a:buNone/>
            </a:pPr>
            <a:endParaRPr lang="en-GB" sz="1800" i="0" dirty="0"/>
          </a:p>
          <a:p>
            <a:pPr lvl="1"/>
            <a:r>
              <a:rPr lang="en-GB" sz="1800" i="0" dirty="0"/>
              <a:t>Social media allowed for believable conceptions of what Canadian’s legal rights are to spread and manifest into discourse, In this regard, social media played a huge role in the threat to security and democracy within Canada.  Even more dangerously, lawyers and people in the legal sector have played into this spread of disinformation. </a:t>
            </a:r>
            <a:br>
              <a:rPr lang="en-GB" sz="1800" i="0" dirty="0"/>
            </a:br>
            <a:br>
              <a:rPr lang="en-GB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512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03C5-5D04-D942-A3D7-1820EC4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1FAFD-887C-114F-ADEB-F6049FFF3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Canada regulate social media? Do we need reform?</a:t>
            </a:r>
          </a:p>
        </p:txBody>
      </p:sp>
    </p:spTree>
    <p:extLst>
      <p:ext uri="{BB962C8B-B14F-4D97-AF65-F5344CB8AC3E}">
        <p14:creationId xmlns:p14="http://schemas.microsoft.com/office/powerpoint/2010/main" val="210482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DBA39-6606-BE4D-88E7-36C04E37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/>
              <a:t>How does Canada regulate social media?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D73BDE-F9CC-454D-84E6-E8DB163D5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657362"/>
              </p:ext>
            </p:extLst>
          </p:nvPr>
        </p:nvGraphicFramePr>
        <p:xfrm>
          <a:off x="1122972" y="2022764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722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1CC6-B589-6049-B08C-FBE1EFFE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66" y="1996457"/>
            <a:ext cx="6794476" cy="987774"/>
          </a:xfrm>
        </p:spPr>
        <p:txBody>
          <a:bodyPr>
            <a:normAutofit/>
          </a:bodyPr>
          <a:lstStyle/>
          <a:p>
            <a:r>
              <a:rPr lang="en-US" b="1" dirty="0"/>
              <a:t>The Spectrum of Regulation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DC018-9E3D-5040-BCD0-5EB91E5BF53C}"/>
              </a:ext>
            </a:extLst>
          </p:cNvPr>
          <p:cNvSpPr txBox="1"/>
          <p:nvPr/>
        </p:nvSpPr>
        <p:spPr>
          <a:xfrm>
            <a:off x="1096971" y="3169945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Complete Freedom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03E83-C69D-D14C-B552-AE3009CEEB46}"/>
              </a:ext>
            </a:extLst>
          </p:cNvPr>
          <p:cNvSpPr txBox="1"/>
          <p:nvPr/>
        </p:nvSpPr>
        <p:spPr>
          <a:xfrm>
            <a:off x="9061047" y="3169945"/>
            <a:ext cx="278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Strict Regulation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CA705-3698-4F4D-9A60-E3D23D105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27"/>
          <a:stretch/>
        </p:blipFill>
        <p:spPr>
          <a:xfrm>
            <a:off x="1375915" y="4156091"/>
            <a:ext cx="2578676" cy="1577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43FF57-12E9-7F48-B9A7-CCD1CC1D3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36"/>
          <a:stretch/>
        </p:blipFill>
        <p:spPr>
          <a:xfrm>
            <a:off x="5053588" y="4152343"/>
            <a:ext cx="2578676" cy="1715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70701-0B46-FF48-BE09-06994D7AD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047" y="4156091"/>
            <a:ext cx="2578676" cy="171599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889933-5148-B54C-8B74-3A3EC2769A6B}"/>
              </a:ext>
            </a:extLst>
          </p:cNvPr>
          <p:cNvCxnSpPr>
            <a:cxnSpLocks/>
          </p:cNvCxnSpPr>
          <p:nvPr/>
        </p:nvCxnSpPr>
        <p:spPr>
          <a:xfrm>
            <a:off x="2280776" y="3784662"/>
            <a:ext cx="8170363" cy="0"/>
          </a:xfrm>
          <a:prstGeom prst="straightConnector1">
            <a:avLst/>
          </a:prstGeom>
          <a:ln w="635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451E4081-0095-8548-B7CF-23265C6FA3DF}"/>
              </a:ext>
            </a:extLst>
          </p:cNvPr>
          <p:cNvSpPr txBox="1">
            <a:spLocks/>
          </p:cNvSpPr>
          <p:nvPr/>
        </p:nvSpPr>
        <p:spPr>
          <a:xfrm>
            <a:off x="1096971" y="242968"/>
            <a:ext cx="10905066" cy="14859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How are other countries</a:t>
            </a:r>
          </a:p>
          <a:p>
            <a:pPr algn="r"/>
            <a:r>
              <a:rPr lang="en-US" sz="3600" dirty="0"/>
              <a:t> regulating social media? </a:t>
            </a:r>
          </a:p>
        </p:txBody>
      </p:sp>
    </p:spTree>
    <p:extLst>
      <p:ext uri="{BB962C8B-B14F-4D97-AF65-F5344CB8AC3E}">
        <p14:creationId xmlns:p14="http://schemas.microsoft.com/office/powerpoint/2010/main" val="328582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4A6B3-6DED-D044-932D-3FCDE086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639705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Options for Reform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0725A8-06F6-407B-AF6F-36BB6E20C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632839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85EF06-B982-AC47-ACBF-022A33B9B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802" y="4155883"/>
            <a:ext cx="2463285" cy="12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7E525-EC3B-AE49-8E93-2FE644CA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5" y="804596"/>
            <a:ext cx="11898030" cy="32369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To protect democracy,</a:t>
            </a:r>
            <a:br>
              <a:rPr lang="en-US" sz="4800" dirty="0"/>
            </a:br>
            <a:r>
              <a:rPr lang="en-US" sz="4800" dirty="0"/>
              <a:t> how should social media </a:t>
            </a:r>
            <a:br>
              <a:rPr lang="en-US" sz="4800" dirty="0"/>
            </a:br>
            <a:r>
              <a:rPr lang="en-US" sz="4800" dirty="0"/>
              <a:t>be regulated in Canada?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8E4A49-4E88-41CB-8D31-35416F490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51210"/>
              </p:ext>
            </p:extLst>
          </p:nvPr>
        </p:nvGraphicFramePr>
        <p:xfrm>
          <a:off x="1507414" y="16383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98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3729-AA1E-AD42-A068-DB0D7A5F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B9DE-F720-214B-862B-D44AF6AB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55371"/>
            <a:ext cx="9601200" cy="35814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GB" dirty="0"/>
              <a:t>Tucker, J. </a:t>
            </a:r>
            <a:r>
              <a:rPr lang="en-GB" i="1" dirty="0"/>
              <a:t>et al. </a:t>
            </a:r>
            <a:r>
              <a:rPr lang="en-GB" dirty="0"/>
              <a:t>(2017) ‘From Liberation to Turmoil: Social Media and Democracy’, </a:t>
            </a:r>
            <a:r>
              <a:rPr lang="en-GB" i="1" dirty="0"/>
              <a:t>Journal of Democracy, </a:t>
            </a:r>
            <a:r>
              <a:rPr lang="en-GB" dirty="0"/>
              <a:t>28(4), pp.46-59.</a:t>
            </a:r>
          </a:p>
          <a:p>
            <a:pPr fontAlgn="base"/>
            <a:r>
              <a:rPr lang="en-GB" dirty="0"/>
              <a:t>Sunstein, C (2017) #Republic: Divided Democracy in the Age of Social Media.  1st </a:t>
            </a:r>
            <a:r>
              <a:rPr lang="en-GB" dirty="0" err="1"/>
              <a:t>edn</a:t>
            </a:r>
            <a:r>
              <a:rPr lang="en-GB" dirty="0"/>
              <a:t>.  Princeton : Princeton University Press. </a:t>
            </a:r>
          </a:p>
          <a:p>
            <a:pPr fontAlgn="base"/>
            <a:r>
              <a:rPr lang="en-GB" dirty="0"/>
              <a:t>Feng, E. (2019) ‘How China uses Twitter And Facebook to Share Disinformation About Hong Kong’, </a:t>
            </a:r>
            <a:r>
              <a:rPr lang="en-GB" i="1" dirty="0"/>
              <a:t>National Public Radio, </a:t>
            </a:r>
            <a:r>
              <a:rPr lang="en-GB" dirty="0"/>
              <a:t>20 August 2019.  Available at:</a:t>
            </a:r>
            <a:r>
              <a:rPr lang="en-GB" dirty="0">
                <a:hlinkClick r:id="rId3"/>
              </a:rPr>
              <a:t> </a:t>
            </a:r>
            <a:r>
              <a:rPr lang="en-GB" u="sng" dirty="0">
                <a:hlinkClick r:id="rId3"/>
              </a:rPr>
              <a:t>https://www.npr.org/2019/08/20/752668835/how-china-uses-twitter-and-facebook-to-share-disinformation-about-hong-kong?t=1615397315175&amp;t=1615480181066</a:t>
            </a:r>
            <a:r>
              <a:rPr lang="en-GB" dirty="0"/>
              <a:t>.  (Accessed 22 </a:t>
            </a:r>
            <a:r>
              <a:rPr lang="en-GB" dirty="0" err="1"/>
              <a:t>Feburary</a:t>
            </a:r>
            <a:r>
              <a:rPr lang="en-GB" dirty="0"/>
              <a:t> 2022).</a:t>
            </a:r>
          </a:p>
          <a:p>
            <a:pPr fontAlgn="base"/>
            <a:r>
              <a:rPr lang="en-GB" dirty="0" err="1"/>
              <a:t>Cogner</a:t>
            </a:r>
            <a:r>
              <a:rPr lang="en-GB" dirty="0"/>
              <a:t>, K. (2019) ‘Facebook and Twitter Say China Is Spreading Disinformation in Hong Kong’, </a:t>
            </a:r>
            <a:r>
              <a:rPr lang="en-GB" i="1" dirty="0"/>
              <a:t>The New York Times, </a:t>
            </a:r>
            <a:r>
              <a:rPr lang="en-GB" dirty="0"/>
              <a:t>19 August 2019.  Available at:</a:t>
            </a:r>
            <a:r>
              <a:rPr lang="en-GB" dirty="0">
                <a:hlinkClick r:id="rId4"/>
              </a:rPr>
              <a:t> </a:t>
            </a:r>
            <a:r>
              <a:rPr lang="en-GB" u="sng" dirty="0">
                <a:hlinkClick r:id="rId4"/>
              </a:rPr>
              <a:t>https://www.nytimes.com/2019/08/19/technology/hong-kong-protests-china-disinformation-facebook-twitter.html</a:t>
            </a:r>
            <a:r>
              <a:rPr lang="en-GB" dirty="0"/>
              <a:t>.  (Accessed 1 March 2022).</a:t>
            </a:r>
          </a:p>
          <a:p>
            <a:pPr fontAlgn="base"/>
            <a:r>
              <a:rPr lang="en-GB" dirty="0"/>
              <a:t>Goh, B. (2019) ‘All the forces: China’s global social media push over Hong Kong protests’, </a:t>
            </a:r>
            <a:r>
              <a:rPr lang="en-GB" i="1" dirty="0"/>
              <a:t>Reuters, </a:t>
            </a:r>
            <a:r>
              <a:rPr lang="en-GB" dirty="0"/>
              <a:t>22 August 2019.  Available at:</a:t>
            </a:r>
            <a:r>
              <a:rPr lang="en-GB" dirty="0">
                <a:hlinkClick r:id="rId5"/>
              </a:rPr>
              <a:t> </a:t>
            </a:r>
            <a:r>
              <a:rPr lang="en-GB" u="sng" dirty="0">
                <a:hlinkClick r:id="rId5"/>
              </a:rPr>
              <a:t>https://www.reuters.com/article/us-hongkong-protests-china-socialmedia-idUSKCN1VC0NF</a:t>
            </a:r>
            <a:r>
              <a:rPr lang="en-GB" dirty="0"/>
              <a:t>.  (Accessed 1 March 2022).</a:t>
            </a:r>
          </a:p>
          <a:p>
            <a:pPr fontAlgn="base"/>
            <a:r>
              <a:rPr lang="en-GB" dirty="0"/>
              <a:t>Ting, T. (2020) ‘From ‘be water’ to ‘be fire’: nascent smart mob and networked protests in Hong Kong, </a:t>
            </a:r>
            <a:r>
              <a:rPr lang="en-GB" i="1" dirty="0"/>
              <a:t>Social Movement Studies, </a:t>
            </a:r>
            <a:r>
              <a:rPr lang="en-GB" dirty="0"/>
              <a:t>19(3), pp.362-368.  Available at:</a:t>
            </a:r>
            <a:r>
              <a:rPr lang="en-GB" dirty="0">
                <a:hlinkClick r:id="rId6"/>
              </a:rPr>
              <a:t> </a:t>
            </a:r>
            <a:r>
              <a:rPr lang="en-GB" u="sng" dirty="0">
                <a:hlinkClick r:id="rId6"/>
              </a:rPr>
              <a:t>https://www-tandfonline-com.ucd.idm.oclc.org/doi/full/10.1080/14742837.2020.1727736</a:t>
            </a:r>
            <a:r>
              <a:rPr lang="en-GB" dirty="0"/>
              <a:t>.  (Accessed 1 March 2022).</a:t>
            </a:r>
          </a:p>
          <a:p>
            <a:pPr fontAlgn="base"/>
            <a:r>
              <a:rPr lang="en-GB" dirty="0"/>
              <a:t>Lee, F. (2019) ‘Our research in Hong Kong reveals what people really think of the protesters – and the police’, </a:t>
            </a:r>
            <a:r>
              <a:rPr lang="en-GB" i="1" dirty="0"/>
              <a:t>The Independent, </a:t>
            </a:r>
            <a:r>
              <a:rPr lang="en-GB" dirty="0"/>
              <a:t>16 October.  Available at:</a:t>
            </a:r>
            <a:r>
              <a:rPr lang="en-GB" dirty="0">
                <a:hlinkClick r:id="rId7"/>
              </a:rPr>
              <a:t> </a:t>
            </a:r>
            <a:r>
              <a:rPr lang="en-GB" u="sng" dirty="0">
                <a:hlinkClick r:id="rId7"/>
              </a:rPr>
              <a:t>https://www.independent.co.uk/voices/hong-kong-protests-police-violence-public-opinion-polling-support-a9158061.html</a:t>
            </a:r>
            <a:r>
              <a:rPr lang="en-GB" dirty="0"/>
              <a:t>.  (Accessed 22 February 2022)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03C5-5D04-D942-A3D7-1820EC41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002631"/>
            <a:ext cx="9612971" cy="2852737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How does social media impact democratization?</a:t>
            </a:r>
          </a:p>
        </p:txBody>
      </p:sp>
    </p:spTree>
    <p:extLst>
      <p:ext uri="{BB962C8B-B14F-4D97-AF65-F5344CB8AC3E}">
        <p14:creationId xmlns:p14="http://schemas.microsoft.com/office/powerpoint/2010/main" val="25529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F065-B9A3-A444-810D-D68D60E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15" y="435505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How Social Media impacts democratization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192B32-A53F-4B8E-ABC6-30547CBE1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482188"/>
              </p:ext>
            </p:extLst>
          </p:nvPr>
        </p:nvGraphicFramePr>
        <p:xfrm>
          <a:off x="1794510" y="3322177"/>
          <a:ext cx="8755380" cy="244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84101C-1C7C-994D-B253-C7717DAA46A0}"/>
              </a:ext>
            </a:extLst>
          </p:cNvPr>
          <p:cNvSpPr txBox="1"/>
          <p:nvPr/>
        </p:nvSpPr>
        <p:spPr>
          <a:xfrm>
            <a:off x="1729740" y="2014903"/>
            <a:ext cx="882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Democratization</a:t>
            </a:r>
            <a:r>
              <a:rPr lang="en-US" sz="2400" dirty="0"/>
              <a:t> = </a:t>
            </a:r>
            <a:r>
              <a:rPr lang="en-GB" sz="2400" dirty="0"/>
              <a:t>‘Transformation of political institutions that leads to the establishment and expansion of democratic institutions in a political system’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CB7F1-AF24-AD4D-B27C-DE85DCD81507}"/>
              </a:ext>
            </a:extLst>
          </p:cNvPr>
          <p:cNvSpPr/>
          <p:nvPr/>
        </p:nvSpPr>
        <p:spPr>
          <a:xfrm>
            <a:off x="905433" y="6304556"/>
            <a:ext cx="24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Tucker </a:t>
            </a:r>
            <a:r>
              <a:rPr lang="en-GB" i="1" dirty="0">
                <a:solidFill>
                  <a:srgbClr val="595959"/>
                </a:solidFill>
                <a:latin typeface="Arial" panose="020B0604020202020204" pitchFamily="34" charset="0"/>
              </a:rPr>
              <a:t>et al, </a:t>
            </a: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</a:rPr>
              <a:t>2017, 48.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5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401F-E044-9244-BA8A-8DB0E50E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Liberation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55972-6D28-5F40-97DD-84B2F997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28" y="1793415"/>
            <a:ext cx="10025743" cy="4212771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GB" sz="3700" dirty="0"/>
              <a:t>Communication device, widely available - </a:t>
            </a:r>
          </a:p>
          <a:p>
            <a:pPr lvl="1" fontAlgn="base"/>
            <a:r>
              <a:rPr lang="en-GB" sz="3700" i="0" dirty="0"/>
              <a:t>Hong Kong</a:t>
            </a:r>
          </a:p>
          <a:p>
            <a:pPr lvl="2" fontAlgn="base"/>
            <a:r>
              <a:rPr lang="en-GB" sz="3700" dirty="0"/>
              <a:t>Mass online public group chats </a:t>
            </a:r>
          </a:p>
          <a:p>
            <a:pPr fontAlgn="base"/>
            <a:r>
              <a:rPr lang="en-GB" sz="3700" dirty="0"/>
              <a:t>Many-to-many structure enhances participation </a:t>
            </a:r>
          </a:p>
          <a:p>
            <a:pPr lvl="1" fontAlgn="base"/>
            <a:r>
              <a:rPr lang="en-GB" sz="3700" i="0" dirty="0"/>
              <a:t>Hong Kong</a:t>
            </a:r>
          </a:p>
          <a:p>
            <a:pPr lvl="2" fontAlgn="base"/>
            <a:r>
              <a:rPr lang="en-GB" sz="3700" dirty="0"/>
              <a:t>Large scale communication online - protestors accurate information, enabling maximum participation </a:t>
            </a:r>
          </a:p>
          <a:p>
            <a:pPr lvl="3" fontAlgn="base"/>
            <a:r>
              <a:rPr lang="en-GB" sz="3700" i="0" dirty="0"/>
              <a:t>‘largest protest movement in the regions history’ (Lee, 2019)</a:t>
            </a:r>
          </a:p>
          <a:p>
            <a:pPr lvl="3" fontAlgn="base"/>
            <a:r>
              <a:rPr lang="en-GB" sz="3700" i="0" dirty="0"/>
              <a:t>social media networking apps enabled protestors put forward opinions and contingency plans </a:t>
            </a:r>
          </a:p>
          <a:p>
            <a:pPr lvl="4" fontAlgn="base"/>
            <a:r>
              <a:rPr lang="en-GB" sz="3700" dirty="0"/>
              <a:t>LIHKG SM platform </a:t>
            </a:r>
          </a:p>
          <a:p>
            <a:pPr fontAlgn="base"/>
            <a:r>
              <a:rPr lang="en-GB" sz="3700" dirty="0"/>
              <a:t>(Low-Capacity autocratic regimes) Netizens access information</a:t>
            </a:r>
          </a:p>
          <a:p>
            <a:pPr lvl="1" fontAlgn="base"/>
            <a:r>
              <a:rPr lang="en-GB" sz="3700" i="0" dirty="0"/>
              <a:t>Hong Kong </a:t>
            </a:r>
          </a:p>
          <a:p>
            <a:pPr lvl="2" fontAlgn="base"/>
            <a:r>
              <a:rPr lang="en-GB" sz="3700" dirty="0"/>
              <a:t>way in which protestors decisions were made</a:t>
            </a:r>
          </a:p>
        </p:txBody>
      </p:sp>
    </p:spTree>
    <p:extLst>
      <p:ext uri="{BB962C8B-B14F-4D97-AF65-F5344CB8AC3E}">
        <p14:creationId xmlns:p14="http://schemas.microsoft.com/office/powerpoint/2010/main" val="361236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FAE4-8DF4-5A4F-88F1-4E579C5C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Liberation technology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DC78-4FA4-034F-88F8-BF302A074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GB" sz="3700" dirty="0"/>
              <a:t>Encourages involvement of mass publics, promoting collective action </a:t>
            </a:r>
          </a:p>
          <a:p>
            <a:pPr lvl="1" fontAlgn="base"/>
            <a:r>
              <a:rPr lang="en-GB" sz="3700" i="0" dirty="0"/>
              <a:t>Hong Kong</a:t>
            </a:r>
          </a:p>
          <a:p>
            <a:pPr lvl="2" fontAlgn="base"/>
            <a:r>
              <a:rPr lang="en-GB" sz="3700" dirty="0"/>
              <a:t>constant exchanges in real time allowed protestors to coordinate - capitalised on dilution police presence (Ting, 2020)</a:t>
            </a:r>
          </a:p>
          <a:p>
            <a:pPr lvl="2" fontAlgn="base"/>
            <a:r>
              <a:rPr lang="en-GB" sz="3700" dirty="0"/>
              <a:t>“be water approach” (Ting, 2020)</a:t>
            </a:r>
          </a:p>
          <a:p>
            <a:pPr lvl="3" fontAlgn="base"/>
            <a:r>
              <a:rPr lang="en-GB" sz="3700" i="0" dirty="0"/>
              <a:t>everyone involved while remaining anonymous</a:t>
            </a:r>
          </a:p>
          <a:p>
            <a:pPr lvl="2" fontAlgn="base"/>
            <a:r>
              <a:rPr lang="en-GB" sz="3700" dirty="0"/>
              <a:t>identities concealed from police</a:t>
            </a:r>
          </a:p>
          <a:p>
            <a:pPr lvl="2" fontAlgn="base"/>
            <a:r>
              <a:rPr lang="en-GB" sz="3700" dirty="0"/>
              <a:t>prevented factions occurring - united protestors </a:t>
            </a:r>
          </a:p>
          <a:p>
            <a:pPr fontAlgn="base"/>
            <a:r>
              <a:rPr lang="en-GB" sz="3700" dirty="0"/>
              <a:t>Shared personal stories mobilise people </a:t>
            </a:r>
          </a:p>
          <a:p>
            <a:pPr lvl="1" fontAlgn="base"/>
            <a:r>
              <a:rPr lang="en-GB" sz="3700" i="0" dirty="0"/>
              <a:t>Hong Kong</a:t>
            </a:r>
          </a:p>
          <a:p>
            <a:pPr lvl="2" fontAlgn="base"/>
            <a:r>
              <a:rPr lang="en-GB" sz="3700" dirty="0"/>
              <a:t>live streaming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9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401F-E044-9244-BA8A-8DB0E50E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Repression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55972-6D28-5F40-97DD-84B2F997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9"/>
            <a:ext cx="10025743" cy="421277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/>
              <a:t> Autocratic regimes using social media to t</a:t>
            </a:r>
            <a:r>
              <a:rPr lang="en-GB" i="1" dirty="0"/>
              <a:t>heir advantage - </a:t>
            </a:r>
            <a:r>
              <a:rPr lang="en-GB" dirty="0"/>
              <a:t>Preventing democratisation </a:t>
            </a:r>
          </a:p>
          <a:p>
            <a:pPr fontAlgn="base"/>
            <a:r>
              <a:rPr lang="en-GB" dirty="0"/>
              <a:t>amplify regimes message</a:t>
            </a:r>
          </a:p>
          <a:p>
            <a:pPr lvl="1" fontAlgn="base"/>
            <a:r>
              <a:rPr lang="en-GB" i="0" dirty="0"/>
              <a:t>- China's Government owned media outlets used social media to spread misinformation, portraying protestors as work of ‘terrorists’ manipulated by Western powers ad ‘radical forces’ (Goh, 2019)</a:t>
            </a:r>
          </a:p>
          <a:p>
            <a:pPr lvl="1" fontAlgn="base"/>
            <a:r>
              <a:rPr lang="en-GB" i="0" dirty="0"/>
              <a:t>- Social media traffic and erase pro-Hong Kong narrative on SM - bought followers </a:t>
            </a:r>
          </a:p>
          <a:p>
            <a:pPr lvl="1" fontAlgn="base"/>
            <a:r>
              <a:rPr lang="en-GB" i="0" dirty="0"/>
              <a:t>Undermine legitimacy and political positions of protestors (</a:t>
            </a:r>
            <a:r>
              <a:rPr lang="en-GB" i="0" dirty="0" err="1"/>
              <a:t>Cogner</a:t>
            </a:r>
            <a:r>
              <a:rPr lang="en-GB" i="0" dirty="0"/>
              <a:t>, 2019)</a:t>
            </a:r>
          </a:p>
          <a:p>
            <a:pPr fontAlgn="base"/>
            <a:r>
              <a:rPr lang="en-GB" dirty="0"/>
              <a:t>- Silence opposition </a:t>
            </a:r>
          </a:p>
          <a:p>
            <a:pPr lvl="1" fontAlgn="base"/>
            <a:r>
              <a:rPr lang="en-GB" i="0" dirty="0"/>
              <a:t>- censorship </a:t>
            </a:r>
          </a:p>
          <a:p>
            <a:pPr lvl="2" fontAlgn="base"/>
            <a:r>
              <a:rPr lang="en-GB" dirty="0"/>
              <a:t>- people rely on social media primary source of information problematic - Gabon </a:t>
            </a:r>
          </a:p>
          <a:p>
            <a:pPr fontAlgn="base"/>
            <a:r>
              <a:rPr lang="en-GB" dirty="0"/>
              <a:t>- state actors’ resources gives greater advantage in manipulating, spreading and flooding internet </a:t>
            </a:r>
          </a:p>
          <a:p>
            <a:pPr lvl="1" fontAlgn="base"/>
            <a:r>
              <a:rPr lang="en-GB" i="0" dirty="0"/>
              <a:t>- flooding internet = dominate public discourse </a:t>
            </a:r>
          </a:p>
          <a:p>
            <a:pPr lvl="2" fontAlgn="base"/>
            <a:r>
              <a:rPr lang="en-GB" dirty="0"/>
              <a:t>- flooded with thousands of pro-Beijing posts and targeted advertisements (Feng, 2019)</a:t>
            </a:r>
          </a:p>
          <a:p>
            <a:pPr lvl="2" fontAlgn="base"/>
            <a:r>
              <a:rPr lang="en-GB" dirty="0"/>
              <a:t>Encouraged citizens via CCTV flood SM platforms with Pro-China posts (Goh, 2019)</a:t>
            </a:r>
          </a:p>
        </p:txBody>
      </p:sp>
    </p:spTree>
    <p:extLst>
      <p:ext uri="{BB962C8B-B14F-4D97-AF65-F5344CB8AC3E}">
        <p14:creationId xmlns:p14="http://schemas.microsoft.com/office/powerpoint/2010/main" val="242846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8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E0C946-F6A2-9D4D-9A2C-4F365174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Boon or Bane for democratization?</a:t>
            </a:r>
          </a:p>
        </p:txBody>
      </p:sp>
    </p:spTree>
    <p:extLst>
      <p:ext uri="{BB962C8B-B14F-4D97-AF65-F5344CB8AC3E}">
        <p14:creationId xmlns:p14="http://schemas.microsoft.com/office/powerpoint/2010/main" val="311159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0368-6998-8046-8B38-7E47B458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Bane for Democratization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D353F-4280-0545-8BC8-C5DCD4DD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GB" dirty="0"/>
              <a:t>Social media as a space where ‘political interests battle for influence’ (Tucker </a:t>
            </a:r>
            <a:r>
              <a:rPr lang="en-GB" i="1" dirty="0"/>
              <a:t>et al, </a:t>
            </a:r>
            <a:r>
              <a:rPr lang="en-GB" dirty="0"/>
              <a:t>2017, 48). </a:t>
            </a:r>
          </a:p>
          <a:p>
            <a:pPr fontAlgn="base"/>
            <a:r>
              <a:rPr lang="en-GB" dirty="0"/>
              <a:t>62% American adults get news from SM (Paw Research </a:t>
            </a:r>
            <a:r>
              <a:rPr lang="en-GB" dirty="0" err="1"/>
              <a:t>Center</a:t>
            </a:r>
            <a:r>
              <a:rPr lang="en-GB" dirty="0"/>
              <a:t>)</a:t>
            </a:r>
          </a:p>
          <a:p>
            <a:pPr fontAlgn="base"/>
            <a:r>
              <a:rPr lang="en-GB" dirty="0"/>
              <a:t>MIT: disinformation spreads 70% further and 6 x faster than facts</a:t>
            </a:r>
          </a:p>
          <a:p>
            <a:pPr lvl="1" fontAlgn="base"/>
            <a:r>
              <a:rPr lang="en-GB" i="0" dirty="0"/>
              <a:t>Production and sharing of unchecked content and broadcast of information concerning </a:t>
            </a:r>
          </a:p>
          <a:p>
            <a:pPr lvl="1" fontAlgn="base"/>
            <a:r>
              <a:rPr lang="en-GB" i="0" dirty="0"/>
              <a:t>Misinformation major challenge for democracy </a:t>
            </a:r>
          </a:p>
          <a:p>
            <a:pPr lvl="1" fontAlgn="base"/>
            <a:r>
              <a:rPr lang="en-GB" i="0" dirty="0"/>
              <a:t>Trolls and bots</a:t>
            </a:r>
          </a:p>
          <a:p>
            <a:pPr fontAlgn="base"/>
            <a:r>
              <a:rPr lang="en-GB" dirty="0"/>
              <a:t>Algorithms manipulate netizens views</a:t>
            </a:r>
          </a:p>
          <a:p>
            <a:pPr lvl="1" fontAlgn="base"/>
            <a:r>
              <a:rPr lang="en-GB" i="0" dirty="0"/>
              <a:t>Alter peoples news consumption by reducing exposure to news items users disagree with </a:t>
            </a:r>
          </a:p>
          <a:p>
            <a:pPr lvl="1" fontAlgn="base"/>
            <a:r>
              <a:rPr lang="en-GB" i="0" dirty="0"/>
              <a:t>Ideological segregation into echo chambers - facilitating connection with ideologically like minded users that reinforce their beliefs and entrench common conceptions with groups - more extreme conclusions (Sunstein, 2017, 132) </a:t>
            </a:r>
          </a:p>
          <a:p>
            <a:pPr lvl="1" fontAlgn="base"/>
            <a:r>
              <a:rPr lang="en-GB" i="0" dirty="0"/>
              <a:t>Breeding ground for polarization - dangerous for democracy and social peace (Sunstein, 2017, 71)</a:t>
            </a:r>
          </a:p>
        </p:txBody>
      </p:sp>
    </p:spTree>
    <p:extLst>
      <p:ext uri="{BB962C8B-B14F-4D97-AF65-F5344CB8AC3E}">
        <p14:creationId xmlns:p14="http://schemas.microsoft.com/office/powerpoint/2010/main" val="13065270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1419</Words>
  <Application>Microsoft Macintosh PowerPoint</Application>
  <PresentationFormat>Widescreen</PresentationFormat>
  <Paragraphs>136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-webkit-standard</vt:lpstr>
      <vt:lpstr>Arial</vt:lpstr>
      <vt:lpstr>Calibri</vt:lpstr>
      <vt:lpstr>Franklin Gothic Book</vt:lpstr>
      <vt:lpstr>Crop</vt:lpstr>
      <vt:lpstr>SOCIAL MEDIA:  a boon or bane for democracy? </vt:lpstr>
      <vt:lpstr>PowerPoint Presentation</vt:lpstr>
      <vt:lpstr>How does social media impact democratization?</vt:lpstr>
      <vt:lpstr>How Social Media impacts democratization</vt:lpstr>
      <vt:lpstr>Social media as a Liberation technology</vt:lpstr>
      <vt:lpstr>Social media as a Liberation technology (Continued)</vt:lpstr>
      <vt:lpstr>Social media as a Repression technology</vt:lpstr>
      <vt:lpstr>Boon or Bane for democratization?</vt:lpstr>
      <vt:lpstr>Social Media as a Bane for Democratization</vt:lpstr>
      <vt:lpstr>Social Media as a boon for democratization </vt:lpstr>
      <vt:lpstr>Social media as a threat to democracy in Canada </vt:lpstr>
      <vt:lpstr>“Freedom Convoys”</vt:lpstr>
      <vt:lpstr>How easy is it to spot “fake news” in Canada?</vt:lpstr>
      <vt:lpstr>Did we spot fake news in regard to the Convoys? </vt:lpstr>
      <vt:lpstr>REGULATION</vt:lpstr>
      <vt:lpstr>How does Canada regulate social media? </vt:lpstr>
      <vt:lpstr>The Spectrum of Regulation</vt:lpstr>
      <vt:lpstr>Options for Reform</vt:lpstr>
      <vt:lpstr>To protect democracy,  how should social media  be regulated in Canada?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MEDIA:  a boon or bane for democracy? </dc:title>
  <dc:creator>HOGG Kirsty</dc:creator>
  <cp:lastModifiedBy>HOGG Kirsty</cp:lastModifiedBy>
  <cp:revision>1</cp:revision>
  <dcterms:created xsi:type="dcterms:W3CDTF">2022-03-08T16:39:44Z</dcterms:created>
  <dcterms:modified xsi:type="dcterms:W3CDTF">2022-03-08T16:54:41Z</dcterms:modified>
</cp:coreProperties>
</file>