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6858000" cx="12192000"/>
  <p:notesSz cx="6858000" cy="9144000"/>
  <p:embeddedFontLst>
    <p:embeddedFont>
      <p:font typeface="Montserrat"/>
      <p:regular r:id="rId33"/>
      <p:bold r:id="rId34"/>
      <p:italic r:id="rId35"/>
      <p:boldItalic r:id="rId36"/>
    </p:embeddedFont>
    <p:embeddedFont>
      <p:font typeface="Lato"/>
      <p:regular r:id="rId37"/>
      <p:bold r:id="rId38"/>
      <p:italic r:id="rId39"/>
      <p:boldItalic r:id="rId40"/>
    </p:embeddedFont>
    <p:embeddedFont>
      <p:font typeface="Century Gothic"/>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20" Type="http://schemas.openxmlformats.org/officeDocument/2006/relationships/slide" Target="slides/slide16.xml"/><Relationship Id="rId42" Type="http://schemas.openxmlformats.org/officeDocument/2006/relationships/font" Target="fonts/CenturyGothic-bold.fntdata"/><Relationship Id="rId41" Type="http://schemas.openxmlformats.org/officeDocument/2006/relationships/font" Target="fonts/CenturyGothic-regular.fntdata"/><Relationship Id="rId22" Type="http://schemas.openxmlformats.org/officeDocument/2006/relationships/slide" Target="slides/slide18.xml"/><Relationship Id="rId44" Type="http://schemas.openxmlformats.org/officeDocument/2006/relationships/font" Target="fonts/CenturyGothic-boldItalic.fntdata"/><Relationship Id="rId21" Type="http://schemas.openxmlformats.org/officeDocument/2006/relationships/slide" Target="slides/slide17.xml"/><Relationship Id="rId43" Type="http://schemas.openxmlformats.org/officeDocument/2006/relationships/font" Target="fonts/CenturyGothic-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Montserrat-regular.fntdata"/><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Montserrat-italic.fntdata"/><Relationship Id="rId12" Type="http://schemas.openxmlformats.org/officeDocument/2006/relationships/slide" Target="slides/slide8.xml"/><Relationship Id="rId34" Type="http://schemas.openxmlformats.org/officeDocument/2006/relationships/font" Target="fonts/Montserrat-bold.fntdata"/><Relationship Id="rId15" Type="http://schemas.openxmlformats.org/officeDocument/2006/relationships/slide" Target="slides/slide11.xml"/><Relationship Id="rId37" Type="http://schemas.openxmlformats.org/officeDocument/2006/relationships/font" Target="fonts/Lato-regular.fntdata"/><Relationship Id="rId14" Type="http://schemas.openxmlformats.org/officeDocument/2006/relationships/slide" Target="slides/slide10.xml"/><Relationship Id="rId36" Type="http://schemas.openxmlformats.org/officeDocument/2006/relationships/font" Target="fonts/Montserrat-boldItalic.fntdata"/><Relationship Id="rId17" Type="http://schemas.openxmlformats.org/officeDocument/2006/relationships/slide" Target="slides/slide13.xml"/><Relationship Id="rId39" Type="http://schemas.openxmlformats.org/officeDocument/2006/relationships/font" Target="fonts/Lato-italic.fntdata"/><Relationship Id="rId16" Type="http://schemas.openxmlformats.org/officeDocument/2006/relationships/slide" Target="slides/slide12.xml"/><Relationship Id="rId38" Type="http://schemas.openxmlformats.org/officeDocument/2006/relationships/font" Target="fonts/Lato-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1a147cdef3_17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1a147cdef3_1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1a579a5b4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1a579a5b4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In early 2019, President Trump attempted to ban the app from the United States out of concern that the sheer amount of Americans’ data being harvested and stored on servers in China could be a “national security threat”.</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TikTok is owned by a Chinese parent company called ByteDance. Because of the </a:t>
            </a:r>
            <a:r>
              <a:rPr lang="en-CA"/>
              <a:t>peculiarities</a:t>
            </a:r>
            <a:r>
              <a:rPr lang="en-CA"/>
              <a:t> of Chinese state law, the company is legally obliged to share any and all data requested by the Chinese government, including data collected from foreign nationals. While the company moved all of its data servers out of China before Trump’s pronouncement, the company’s privacy policy explicitly states that they “reserved the right” to share any data with the authorities–and the CEO of the company had even issued a MOU the year prior affirming this commitment to cooperating with the CCP.</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The US government opened a formal investigation into the company’s data sharing policy, which </a:t>
            </a:r>
            <a:r>
              <a:rPr b="1" lang="en-CA"/>
              <a:t>all</a:t>
            </a:r>
            <a:r>
              <a:rPr lang="en-CA"/>
              <a:t> users had implicitly agreed to upon downloading the app and creating an account. All branches of the US government and military banned the app on work devices immediately due to its “spying nature”, with Trump signing an executive order banning the app in September 2020. Interestingly, at the time of this debacle, TikTok was not even active in China––you could not download the app from Chinese app stores, and the data itself was being stored in Virginia, with backup servers being routed through Singapore. As a US-based company, any request by the Chinese government for data would have to be routed through the US government according to the company’s chief security officer. Yet due to the fact that the parent company was based in Beijing, Trump’s order came into effect on November 12, 2020 (thanks to a fed court injunction), but Apple and Google did not remove the app from phones that had it currently downloaded––so American users were only unable to download any new updates to the software until Biden revoked the TikTok order six months later.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1a579a5b49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1a579a5b4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The US-China TikTok saga is fascinating because of the sheer volume of legal hurdles that TikTok, its parent company, the US government and multiple multinational technology firms had to jump through in order to figure out the answer to a seemingly simple question. When President Trump first raised the concern to the Committee on Foreign Investment in the US, TikTok execs were quick to point out the fact that ByteDance’s operations as Beijing-based had little to no interaction with its the app or the user data collected on its servers. They sought an injunction and won one, and in the end the effect of Trump’s EO was </a:t>
            </a:r>
            <a:r>
              <a:rPr lang="en-CA"/>
              <a:t>negligible</a:t>
            </a:r>
            <a:r>
              <a:rPr lang="en-CA"/>
              <a:t> on TIkTok users in the US while the “ban” was in place.</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But the </a:t>
            </a:r>
            <a:r>
              <a:rPr lang="en-CA"/>
              <a:t>debacle raised interesting and complicated questions that we’re seeing crop up more and more in an interconnected and globalized online world. After Trump threatened the EO, he warned TikTok that unless ByteDance divested some of its ownership to a US-based company, he would enforce the ban. Months of negotiations between massive corporations such as Microsoft and Oracle and Walmart ensued, with the latter two making a bid for a 20% stake in the company in an attempt to curtail the ban, which Trump vetoed and the deal was dead in the water.</a:t>
            </a:r>
            <a:endParaRPr/>
          </a:p>
          <a:p>
            <a:pPr indent="0" lvl="0" marL="0" rtl="0" algn="l">
              <a:spcBef>
                <a:spcPts val="0"/>
              </a:spcBef>
              <a:spcAft>
                <a:spcPts val="0"/>
              </a:spcAft>
              <a:buNone/>
            </a:pPr>
            <a:br>
              <a:rPr lang="en-CA"/>
            </a:br>
            <a:r>
              <a:rPr lang="en-CA"/>
              <a:t>What’s interesting about the ban is that technically the President does not have the authority to unilaterally shut down the operations of a US-based company, but merely restrict its ability to do business if there are FDI concerns related to national security. But many commentators speculated that the decision was (a) retaliatory against the company due to the use of the app to “troll” the President’s rallies through crowdsourcing venue bookouts; and (b) financially-driven as Trump stated that the US Treasury would be owed a “substantial amount” for any deal of the sale to a US-company because of the app’s enormous success in the country; and (c) politically motivated as the app had banned many Trump-related hashtags following the Capitol Riots to prevent misinformation spread. Much of this will be referenced in the following freedom of expression section, but the ultimate result of the TikTok v Trump case was (i) a preliminary injunction to delay the ban followed by a (ii) complete denial by the DC District Court judge of the ban as it constituted an arbitrary usage of the presidential emergency powers. Currently, the only country in the world that has successfully split up regional lines of an international social media app is India, which banned the app last year, even though it had over 323 million unique downloads.</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1a579a5b49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1a579a5b4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solidFill>
                  <a:schemeClr val="dk1"/>
                </a:solidFill>
              </a:rPr>
              <a:t>BUT this is all happening elsewhere. Most importantly for us here in Canada, Public Safety Minister Bill Blair said that the country will absolutely not be banning TikTok without further evidence of data misuse. That does still leave the question of what happens if that threshold </a:t>
            </a:r>
            <a:r>
              <a:rPr i="1" lang="en-CA">
                <a:solidFill>
                  <a:schemeClr val="dk1"/>
                </a:solidFill>
              </a:rPr>
              <a:t>is</a:t>
            </a:r>
            <a:r>
              <a:rPr lang="en-CA">
                <a:solidFill>
                  <a:schemeClr val="dk1"/>
                </a:solidFill>
              </a:rPr>
              <a:t> ever crossed––what if China </a:t>
            </a:r>
            <a:r>
              <a:rPr i="1" lang="en-CA">
                <a:solidFill>
                  <a:schemeClr val="dk1"/>
                </a:solidFill>
              </a:rPr>
              <a:t>does</a:t>
            </a:r>
            <a:r>
              <a:rPr lang="en-CA">
                <a:solidFill>
                  <a:schemeClr val="dk1"/>
                </a:solidFill>
              </a:rPr>
              <a:t> ask ByteDance, who still owns an 80% stake in the app, to allow it access to its data stores? Can the US, or Canada for that matter, intervene to stop it? The question has yet to be answered conclusively because no common law country has had to grapple with it yet – although New Zealand and Australia both have considered it as well–but there are some tools that could be leveraged by the Canadian government if they wanted to.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CA">
                <a:solidFill>
                  <a:schemeClr val="dk1"/>
                </a:solidFill>
              </a:rPr>
              <a:t>The </a:t>
            </a:r>
            <a:r>
              <a:rPr i="1" lang="en-CA">
                <a:solidFill>
                  <a:schemeClr val="dk1"/>
                </a:solidFill>
              </a:rPr>
              <a:t>Emergencies Act</a:t>
            </a:r>
            <a:r>
              <a:rPr lang="en-CA">
                <a:solidFill>
                  <a:schemeClr val="dk1"/>
                </a:solidFill>
              </a:rPr>
              <a:t> </a:t>
            </a:r>
            <a:r>
              <a:rPr lang="en-CA">
                <a:solidFill>
                  <a:srgbClr val="212529"/>
                </a:solidFill>
                <a:highlight>
                  <a:srgbClr val="FFFFFF"/>
                </a:highlight>
              </a:rPr>
              <a:t>allows the Prime Minister to declare a "public order emergency," which is an "emergency that arises </a:t>
            </a:r>
            <a:r>
              <a:rPr i="1" lang="en-CA">
                <a:solidFill>
                  <a:srgbClr val="212529"/>
                </a:solidFill>
                <a:highlight>
                  <a:srgbClr val="FFFFFF"/>
                </a:highlight>
              </a:rPr>
              <a:t>from threats to the security of Canada</a:t>
            </a:r>
            <a:r>
              <a:rPr lang="en-CA">
                <a:solidFill>
                  <a:srgbClr val="212529"/>
                </a:solidFill>
                <a:highlight>
                  <a:srgbClr val="FFFFFF"/>
                </a:highlight>
              </a:rPr>
              <a:t> that is so serious as to be a national emergency." The </a:t>
            </a:r>
            <a:r>
              <a:rPr i="1" lang="en-CA">
                <a:solidFill>
                  <a:srgbClr val="212529"/>
                </a:solidFill>
                <a:highlight>
                  <a:srgbClr val="FFFFFF"/>
                </a:highlight>
              </a:rPr>
              <a:t>Act</a:t>
            </a:r>
            <a:r>
              <a:rPr lang="en-CA">
                <a:solidFill>
                  <a:srgbClr val="212529"/>
                </a:solidFill>
                <a:highlight>
                  <a:srgbClr val="FFFFFF"/>
                </a:highlight>
              </a:rPr>
              <a:t> continues and then defines "threats to the security of Canada" as a laundry list of items that includes espionage or sabotage against Canada or its interests, foreign influenced activities detrimental to the country’s interests, amongst other vague security concerns. They are substantially similar to the emergency powers invoked by President Trump in his TikTok ban that was ultimately overruled by the DC Circuit Court, and while Canadian courts may fall on a different decision in the end, it seems unlikely that this Act would be a surefire win.</a:t>
            </a:r>
            <a:endParaRPr>
              <a:solidFill>
                <a:srgbClr val="212529"/>
              </a:solidFill>
              <a:highlight>
                <a:srgbClr val="FFFFFF"/>
              </a:highlight>
            </a:endParaRPr>
          </a:p>
          <a:p>
            <a:pPr indent="0" lvl="0" marL="0" rtl="0" algn="l">
              <a:spcBef>
                <a:spcPts val="0"/>
              </a:spcBef>
              <a:spcAft>
                <a:spcPts val="0"/>
              </a:spcAft>
              <a:buNone/>
            </a:pPr>
            <a:r>
              <a:t/>
            </a:r>
            <a:endParaRPr>
              <a:solidFill>
                <a:srgbClr val="212529"/>
              </a:solidFill>
              <a:highlight>
                <a:srgbClr val="FFFFFF"/>
              </a:highlight>
            </a:endParaRPr>
          </a:p>
          <a:p>
            <a:pPr indent="0" lvl="0" marL="0" rtl="0" algn="l">
              <a:spcBef>
                <a:spcPts val="0"/>
              </a:spcBef>
              <a:spcAft>
                <a:spcPts val="0"/>
              </a:spcAft>
              <a:buNone/>
            </a:pPr>
            <a:r>
              <a:rPr lang="en-CA">
                <a:solidFill>
                  <a:srgbClr val="212529"/>
                </a:solidFill>
                <a:highlight>
                  <a:srgbClr val="FFFFFF"/>
                </a:highlight>
              </a:rPr>
              <a:t>The </a:t>
            </a:r>
            <a:r>
              <a:rPr i="1" lang="en-CA">
                <a:solidFill>
                  <a:srgbClr val="212529"/>
                </a:solidFill>
                <a:highlight>
                  <a:srgbClr val="FFFFFF"/>
                </a:highlight>
              </a:rPr>
              <a:t>Investment Canada Act</a:t>
            </a:r>
            <a:r>
              <a:rPr lang="en-CA">
                <a:solidFill>
                  <a:srgbClr val="212529"/>
                </a:solidFill>
                <a:highlight>
                  <a:srgbClr val="FFFFFF"/>
                </a:highlight>
              </a:rPr>
              <a:t> allows the government to stop FDI that are “injurious to national security”. It was used a few years ago to block a Chinese company from building a factory in Quebec near the Canadian Space Agency HQ, but seeing as TikTok is not really “investing” in Canada, it doesn’t seem likely that this Act would be a winner either.</a:t>
            </a:r>
            <a:endParaRPr>
              <a:solidFill>
                <a:srgbClr val="212529"/>
              </a:solidFill>
              <a:highlight>
                <a:srgbClr val="FFFFFF"/>
              </a:highlight>
            </a:endParaRPr>
          </a:p>
          <a:p>
            <a:pPr indent="0" lvl="0" marL="0" rtl="0" algn="l">
              <a:spcBef>
                <a:spcPts val="0"/>
              </a:spcBef>
              <a:spcAft>
                <a:spcPts val="0"/>
              </a:spcAft>
              <a:buNone/>
            </a:pPr>
            <a:r>
              <a:t/>
            </a:r>
            <a:endParaRPr>
              <a:solidFill>
                <a:srgbClr val="212529"/>
              </a:solidFill>
              <a:highlight>
                <a:srgbClr val="FFFFFF"/>
              </a:highlight>
            </a:endParaRPr>
          </a:p>
          <a:p>
            <a:pPr indent="0" lvl="0" marL="0" rtl="0" algn="l">
              <a:spcBef>
                <a:spcPts val="0"/>
              </a:spcBef>
              <a:spcAft>
                <a:spcPts val="0"/>
              </a:spcAft>
              <a:buNone/>
            </a:pPr>
            <a:r>
              <a:rPr lang="en-CA">
                <a:solidFill>
                  <a:srgbClr val="212529"/>
                </a:solidFill>
                <a:highlight>
                  <a:srgbClr val="FFFFFF"/>
                </a:highlight>
              </a:rPr>
              <a:t>The </a:t>
            </a:r>
            <a:r>
              <a:rPr i="1" lang="en-CA">
                <a:solidFill>
                  <a:srgbClr val="212529"/>
                </a:solidFill>
                <a:highlight>
                  <a:srgbClr val="FFFFFF"/>
                </a:highlight>
              </a:rPr>
              <a:t>PIPEDA</a:t>
            </a:r>
            <a:r>
              <a:rPr lang="en-CA">
                <a:solidFill>
                  <a:srgbClr val="212529"/>
                </a:solidFill>
                <a:highlight>
                  <a:srgbClr val="FFFFFF"/>
                </a:highlight>
              </a:rPr>
              <a:t> governs the data privacy of Canadians. When a business mishandles personal information, the business could be subject to fines. </a:t>
            </a:r>
            <a:r>
              <a:rPr i="1" lang="en-CA">
                <a:solidFill>
                  <a:srgbClr val="212529"/>
                </a:solidFill>
                <a:highlight>
                  <a:srgbClr val="FFFFFF"/>
                </a:highlight>
              </a:rPr>
              <a:t>PIPEDA</a:t>
            </a:r>
            <a:r>
              <a:rPr lang="en-CA">
                <a:solidFill>
                  <a:srgbClr val="212529"/>
                </a:solidFill>
                <a:highlight>
                  <a:srgbClr val="FFFFFF"/>
                </a:highlight>
              </a:rPr>
              <a:t> appoints a Privacy Commissioner to protect the privacy rights of Canadians. However, the Commissioner is not an officer. The Commissioner is merely an investigator who then asks the federal courts-the officer-to dish out fines. Practically speaking, if TikTok was mishandling personal information and refused to comply with the Commissioner, the Commissioner could not "ban" TikTok. The Commissioner would have to seek the courts help. </a:t>
            </a:r>
            <a:endParaRPr>
              <a:solidFill>
                <a:srgbClr val="212529"/>
              </a:solidFill>
              <a:highlight>
                <a:srgbClr val="FFFFFF"/>
              </a:highlight>
            </a:endParaRPr>
          </a:p>
          <a:p>
            <a:pPr indent="0" lvl="0" marL="0" rtl="0" algn="l">
              <a:spcBef>
                <a:spcPts val="0"/>
              </a:spcBef>
              <a:spcAft>
                <a:spcPts val="0"/>
              </a:spcAft>
              <a:buNone/>
            </a:pPr>
            <a:r>
              <a:t/>
            </a:r>
            <a:endParaRPr>
              <a:solidFill>
                <a:srgbClr val="212529"/>
              </a:solidFill>
              <a:highlight>
                <a:srgbClr val="FFFFFF"/>
              </a:highlight>
            </a:endParaRPr>
          </a:p>
          <a:p>
            <a:pPr indent="0" lvl="0" marL="0" rtl="0" algn="l">
              <a:spcBef>
                <a:spcPts val="0"/>
              </a:spcBef>
              <a:spcAft>
                <a:spcPts val="0"/>
              </a:spcAft>
              <a:buNone/>
            </a:pPr>
            <a:r>
              <a:rPr lang="en-CA">
                <a:solidFill>
                  <a:srgbClr val="212529"/>
                </a:solidFill>
                <a:highlight>
                  <a:srgbClr val="FFFFFF"/>
                </a:highlight>
              </a:rPr>
              <a:t>Some could argue that the Commissioner needs more power-perhaps the power to establish minimum privacy standards for software that, if violated, would prevent the software from entering the market similar to how the Canadian Food Inspection Agency prevents certain unsafe foods from entering the market. But this is not the current legal regime in Canada. However, with the advent of Bill C-11, the Commissioner may be getting some more power soon. </a:t>
            </a:r>
            <a:endParaRPr>
              <a:solidFill>
                <a:srgbClr val="212529"/>
              </a:solidFill>
              <a:highlight>
                <a:srgbClr val="FFFFFF"/>
              </a:highlight>
            </a:endParaRPr>
          </a:p>
          <a:p>
            <a:pPr indent="0" lvl="0" marL="0" rtl="0" algn="l">
              <a:spcBef>
                <a:spcPts val="0"/>
              </a:spcBef>
              <a:spcAft>
                <a:spcPts val="0"/>
              </a:spcAft>
              <a:buNone/>
            </a:pPr>
            <a:r>
              <a:t/>
            </a:r>
            <a:endParaRPr>
              <a:solidFill>
                <a:srgbClr val="212529"/>
              </a:solidFill>
              <a:highlight>
                <a:srgbClr val="FFFFFF"/>
              </a:highlight>
            </a:endParaRPr>
          </a:p>
          <a:p>
            <a:pPr indent="0" lvl="0" marL="0" rtl="0" algn="l">
              <a:spcBef>
                <a:spcPts val="0"/>
              </a:spcBef>
              <a:spcAft>
                <a:spcPts val="0"/>
              </a:spcAft>
              <a:buNone/>
            </a:pPr>
            <a:r>
              <a:rPr lang="en-CA">
                <a:solidFill>
                  <a:srgbClr val="212529"/>
                </a:solidFill>
                <a:highlight>
                  <a:srgbClr val="FFFFFF"/>
                </a:highlight>
              </a:rPr>
              <a:t>And regarding Bill C-11, I pass it off to Alex who will walk us through the highs and lows of this contentious proposition!</a:t>
            </a:r>
            <a:endParaRPr>
              <a:solidFill>
                <a:srgbClr val="212529"/>
              </a:solidFill>
              <a:highlight>
                <a:srgbClr val="FFFFFF"/>
              </a:highlight>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rgbClr val="212529"/>
              </a:solidFill>
              <a:highlight>
                <a:srgbClr val="FFFFFF"/>
              </a:highlight>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CA"/>
              <a:t>What is Bill C-11? Who is Michael Geist? </a:t>
            </a:r>
            <a:endParaRPr/>
          </a:p>
        </p:txBody>
      </p:sp>
      <p:sp>
        <p:nvSpPr>
          <p:cNvPr id="228" name="Google Shape;22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CA"/>
              <a:t>Geist argues that the definitions of “programming” and “broadcasting” are very overbroad</a:t>
            </a:r>
            <a:endParaRPr/>
          </a:p>
          <a:p>
            <a:pPr indent="-298450" lvl="0" marL="457200" rtl="0" algn="l">
              <a:spcBef>
                <a:spcPts val="0"/>
              </a:spcBef>
              <a:spcAft>
                <a:spcPts val="0"/>
              </a:spcAft>
              <a:buSzPts val="1100"/>
              <a:buAutoNum type="arabicPeriod"/>
            </a:pPr>
            <a:r>
              <a:rPr i="1" lang="en-CA" sz="1050">
                <a:solidFill>
                  <a:srgbClr val="555555"/>
                </a:solidFill>
                <a:highlight>
                  <a:srgbClr val="FFFFFF"/>
                </a:highlight>
              </a:rPr>
              <a:t>“</a:t>
            </a:r>
            <a:r>
              <a:rPr i="1" lang="en-CA" sz="1050">
                <a:solidFill>
                  <a:srgbClr val="555555"/>
                </a:solidFill>
                <a:highlight>
                  <a:srgbClr val="FFFFFF"/>
                </a:highlight>
              </a:rPr>
              <a:t>program” means sounds or visual images, or a combination of sounds and visual images, that are intended to inform, enlighten or entertain, but does not include visual images, whether or not combined with sounds, that consist predominantly of alphanumeric text</a:t>
            </a:r>
            <a:endParaRPr i="1" sz="1050">
              <a:solidFill>
                <a:srgbClr val="555555"/>
              </a:solidFill>
              <a:highlight>
                <a:srgbClr val="FFFFFF"/>
              </a:highlight>
            </a:endParaRPr>
          </a:p>
          <a:p>
            <a:pPr indent="-295275" lvl="0" marL="457200" rtl="0" algn="l">
              <a:spcBef>
                <a:spcPts val="0"/>
              </a:spcBef>
              <a:spcAft>
                <a:spcPts val="0"/>
              </a:spcAft>
              <a:buClr>
                <a:srgbClr val="555555"/>
              </a:buClr>
              <a:buSzPts val="1050"/>
              <a:buAutoNum type="arabicPeriod"/>
            </a:pPr>
            <a:r>
              <a:rPr i="1" lang="en-CA" sz="1050">
                <a:solidFill>
                  <a:srgbClr val="555555"/>
                </a:solidFill>
                <a:highlight>
                  <a:srgbClr val="FFFFFF"/>
                </a:highlight>
              </a:rPr>
              <a:t>broadcasting means any transmission of programs – regardless of whether the transmission is scheduled or on demand or whether the programs are encrypted or not – by radio waves or other means of telecommunication for reception by the public by means of broadcasting receiving apparatus, but does not include any such transmission of programs that is made solely for performance or display in a public place; </a:t>
            </a:r>
            <a:endParaRPr i="1" sz="1050">
              <a:solidFill>
                <a:srgbClr val="555555"/>
              </a:solidFill>
              <a:highlight>
                <a:srgbClr val="FFFFFF"/>
              </a:highlight>
            </a:endParaRPr>
          </a:p>
          <a:p>
            <a:pPr indent="-295275" lvl="0" marL="457200" rtl="0" algn="l">
              <a:spcBef>
                <a:spcPts val="0"/>
              </a:spcBef>
              <a:spcAft>
                <a:spcPts val="0"/>
              </a:spcAft>
              <a:buClr>
                <a:srgbClr val="555555"/>
              </a:buClr>
              <a:buSzPts val="1050"/>
              <a:buAutoNum type="arabicPeriod"/>
            </a:pPr>
            <a:r>
              <a:rPr lang="en-CA" sz="1050">
                <a:solidFill>
                  <a:srgbClr val="555555"/>
                </a:solidFill>
                <a:highlight>
                  <a:srgbClr val="FFFFFF"/>
                </a:highlight>
              </a:rPr>
              <a:t>Geist’s principal arguments are:</a:t>
            </a:r>
            <a:endParaRPr sz="1050">
              <a:solidFill>
                <a:srgbClr val="555555"/>
              </a:solidFill>
              <a:highlight>
                <a:srgbClr val="FFFFFF"/>
              </a:highlight>
            </a:endParaRPr>
          </a:p>
          <a:p>
            <a:pPr indent="-295275" lvl="1" marL="914400" rtl="0" algn="l">
              <a:spcBef>
                <a:spcPts val="0"/>
              </a:spcBef>
              <a:spcAft>
                <a:spcPts val="0"/>
              </a:spcAft>
              <a:buClr>
                <a:srgbClr val="555555"/>
              </a:buClr>
              <a:buSzPts val="1050"/>
              <a:buAutoNum type="alphaLcPeriod"/>
            </a:pPr>
            <a:r>
              <a:rPr lang="en-CA" sz="1050">
                <a:solidFill>
                  <a:srgbClr val="555555"/>
                </a:solidFill>
                <a:highlight>
                  <a:srgbClr val="FFFFFF"/>
                </a:highlight>
              </a:rPr>
              <a:t>Laziness: no distinction between traditional media platforms and video-sharing, etc. as found in Europe, for example. </a:t>
            </a:r>
            <a:endParaRPr sz="1050">
              <a:solidFill>
                <a:srgbClr val="555555"/>
              </a:solidFill>
              <a:highlight>
                <a:srgbClr val="FFFFFF"/>
              </a:highlight>
            </a:endParaRPr>
          </a:p>
          <a:p>
            <a:pPr indent="-295275" lvl="1" marL="914400" rtl="0" algn="l">
              <a:spcBef>
                <a:spcPts val="0"/>
              </a:spcBef>
              <a:spcAft>
                <a:spcPts val="0"/>
              </a:spcAft>
              <a:buClr>
                <a:srgbClr val="555555"/>
              </a:buClr>
              <a:buSzPts val="1050"/>
              <a:buAutoNum type="alphaLcPeriod"/>
            </a:pPr>
            <a:r>
              <a:rPr lang="en-CA" sz="700">
                <a:solidFill>
                  <a:schemeClr val="dk1"/>
                </a:solidFill>
                <a:latin typeface="Times New Roman"/>
                <a:ea typeface="Times New Roman"/>
                <a:cs typeface="Times New Roman"/>
                <a:sym typeface="Times New Roman"/>
              </a:rPr>
              <a:t> </a:t>
            </a:r>
            <a:r>
              <a:rPr lang="en-CA">
                <a:solidFill>
                  <a:schemeClr val="dk1"/>
                </a:solidFill>
              </a:rPr>
              <a:t>Adverse impacts on consumer choice: may drive out different service providers through over-regulation</a:t>
            </a:r>
            <a:endParaRPr>
              <a:solidFill>
                <a:schemeClr val="dk1"/>
              </a:solidFill>
            </a:endParaRPr>
          </a:p>
          <a:p>
            <a:pPr indent="-295275" lvl="1" marL="914400" rtl="0" algn="l">
              <a:lnSpc>
                <a:spcPct val="115000"/>
              </a:lnSpc>
              <a:spcBef>
                <a:spcPts val="0"/>
              </a:spcBef>
              <a:spcAft>
                <a:spcPts val="0"/>
              </a:spcAft>
              <a:buClr>
                <a:srgbClr val="555555"/>
              </a:buClr>
              <a:buSzPts val="1050"/>
              <a:buAutoNum type="alphaLcPeriod"/>
            </a:pPr>
            <a:r>
              <a:rPr lang="en-CA" sz="700">
                <a:solidFill>
                  <a:schemeClr val="dk1"/>
                </a:solidFill>
                <a:latin typeface="Times New Roman"/>
                <a:ea typeface="Times New Roman"/>
                <a:cs typeface="Times New Roman"/>
                <a:sym typeface="Times New Roman"/>
              </a:rPr>
              <a:t> </a:t>
            </a:r>
            <a:r>
              <a:rPr lang="en-CA">
                <a:solidFill>
                  <a:schemeClr val="dk1"/>
                </a:solidFill>
              </a:rPr>
              <a:t>Adverse impacts on digital first: We should be putting out new platforms and new information without significant limitation</a:t>
            </a:r>
            <a:endParaRPr>
              <a:solidFill>
                <a:schemeClr val="dk1"/>
              </a:solidFill>
            </a:endParaRPr>
          </a:p>
          <a:p>
            <a:pPr indent="-295275" lvl="1" marL="914400" rtl="0" algn="l">
              <a:spcBef>
                <a:spcPts val="0"/>
              </a:spcBef>
              <a:spcAft>
                <a:spcPts val="0"/>
              </a:spcAft>
              <a:buClr>
                <a:srgbClr val="555555"/>
              </a:buClr>
              <a:buSzPts val="1050"/>
              <a:buAutoNum type="alphaLcPeriod"/>
            </a:pPr>
            <a:r>
              <a:t/>
            </a:r>
            <a:endParaRPr sz="1050">
              <a:solidFill>
                <a:srgbClr val="555555"/>
              </a:solidFill>
              <a:highlight>
                <a:srgbClr val="FFFFFF"/>
              </a:highlight>
            </a:endParaRPr>
          </a:p>
        </p:txBody>
      </p:sp>
      <p:sp>
        <p:nvSpPr>
          <p:cNvPr id="237" name="Google Shape;23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 </a:t>
            </a:r>
            <a:endParaRPr/>
          </a:p>
        </p:txBody>
      </p:sp>
      <p:sp>
        <p:nvSpPr>
          <p:cNvPr id="253" name="Google Shape;25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1a147cdef3_3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CA"/>
              <a:t>Geist argues that the federal government has created a “legislative pretzel” with this legislation. Why?</a:t>
            </a:r>
            <a:endParaRPr/>
          </a:p>
          <a:p>
            <a:pPr indent="-298450" lvl="1" marL="914400" rtl="0" algn="l">
              <a:spcBef>
                <a:spcPts val="0"/>
              </a:spcBef>
              <a:spcAft>
                <a:spcPts val="0"/>
              </a:spcAft>
              <a:buSzPts val="1100"/>
              <a:buAutoNum type="alphaLcPeriod"/>
            </a:pPr>
            <a:r>
              <a:rPr lang="en-CA"/>
              <a:t>The bill creates a general exception for user-generated content on social media BUT creates an exception to an exception</a:t>
            </a:r>
            <a:endParaRPr/>
          </a:p>
          <a:p>
            <a:pPr indent="-298450" lvl="0" marL="457200" rtl="0" algn="l">
              <a:spcBef>
                <a:spcPts val="0"/>
              </a:spcBef>
              <a:spcAft>
                <a:spcPts val="0"/>
              </a:spcAft>
              <a:buSzPts val="1100"/>
              <a:buAutoNum type="arabicPeriod"/>
            </a:pPr>
            <a:r>
              <a:rPr lang="en-CA"/>
              <a:t>What is the exception? 3 criteria established under s. 4.2 that allow the CRTC to regulate user generated content after considering 3 factors:</a:t>
            </a:r>
            <a:endParaRPr/>
          </a:p>
          <a:p>
            <a:pPr indent="-295275" lvl="1" marL="914400" rtl="0" algn="l">
              <a:lnSpc>
                <a:spcPct val="115000"/>
              </a:lnSpc>
              <a:spcBef>
                <a:spcPts val="0"/>
              </a:spcBef>
              <a:spcAft>
                <a:spcPts val="0"/>
              </a:spcAft>
              <a:buClr>
                <a:srgbClr val="555555"/>
              </a:buClr>
              <a:buSzPts val="1050"/>
              <a:buAutoNum type="alphaLcPeriod"/>
            </a:pPr>
            <a:r>
              <a:rPr lang="en-CA" sz="1050">
                <a:solidFill>
                  <a:srgbClr val="555555"/>
                </a:solidFill>
                <a:highlight>
                  <a:srgbClr val="FFFFFF"/>
                </a:highlight>
              </a:rPr>
              <a:t>whether the program that is uploaded to a social media service directly or indirectly generates revenue</a:t>
            </a:r>
            <a:endParaRPr sz="1050">
              <a:solidFill>
                <a:srgbClr val="555555"/>
              </a:solidFill>
              <a:highlight>
                <a:srgbClr val="FFFFFF"/>
              </a:highlight>
            </a:endParaRPr>
          </a:p>
          <a:p>
            <a:pPr indent="-295275" lvl="1" marL="914400" rtl="0" algn="l">
              <a:lnSpc>
                <a:spcPct val="115000"/>
              </a:lnSpc>
              <a:spcBef>
                <a:spcPts val="0"/>
              </a:spcBef>
              <a:spcAft>
                <a:spcPts val="0"/>
              </a:spcAft>
              <a:buClr>
                <a:srgbClr val="555555"/>
              </a:buClr>
              <a:buSzPts val="1050"/>
              <a:buAutoNum type="alphaLcPeriod"/>
            </a:pPr>
            <a:r>
              <a:rPr lang="en-CA" sz="1050">
                <a:solidFill>
                  <a:srgbClr val="555555"/>
                </a:solidFill>
                <a:highlight>
                  <a:srgbClr val="FFFFFF"/>
                </a:highlight>
              </a:rPr>
              <a:t>if the program has been broadcast by a broadcast undertaking that is either licensed or registered with the CRTC</a:t>
            </a:r>
            <a:endParaRPr sz="1050">
              <a:solidFill>
                <a:srgbClr val="555555"/>
              </a:solidFill>
              <a:highlight>
                <a:srgbClr val="FFFFFF"/>
              </a:highlight>
            </a:endParaRPr>
          </a:p>
          <a:p>
            <a:pPr indent="-295275" lvl="1" marL="914400" rtl="0" algn="l">
              <a:lnSpc>
                <a:spcPct val="115000"/>
              </a:lnSpc>
              <a:spcBef>
                <a:spcPts val="0"/>
              </a:spcBef>
              <a:spcAft>
                <a:spcPts val="0"/>
              </a:spcAft>
              <a:buClr>
                <a:srgbClr val="555555"/>
              </a:buClr>
              <a:buSzPts val="1050"/>
              <a:buAutoNum type="alphaLcPeriod"/>
            </a:pPr>
            <a:r>
              <a:rPr lang="en-CA" sz="1050">
                <a:solidFill>
                  <a:srgbClr val="555555"/>
                </a:solidFill>
                <a:highlight>
                  <a:srgbClr val="FFFFFF"/>
                </a:highlight>
              </a:rPr>
              <a:t>if the program has been assigned a unique identifier under an international standards system</a:t>
            </a:r>
            <a:endParaRPr sz="1050">
              <a:solidFill>
                <a:srgbClr val="555555"/>
              </a:solidFill>
              <a:highlight>
                <a:srgbClr val="FFFFFF"/>
              </a:highlight>
            </a:endParaRPr>
          </a:p>
          <a:p>
            <a:pPr indent="-295275" lvl="0" marL="457200" rtl="0" algn="l">
              <a:lnSpc>
                <a:spcPct val="115000"/>
              </a:lnSpc>
              <a:spcBef>
                <a:spcPts val="0"/>
              </a:spcBef>
              <a:spcAft>
                <a:spcPts val="0"/>
              </a:spcAft>
              <a:buClr>
                <a:srgbClr val="555555"/>
              </a:buClr>
              <a:buSzPts val="1050"/>
              <a:buAutoNum type="arabicPeriod"/>
            </a:pPr>
            <a:r>
              <a:rPr lang="en-CA" sz="1050">
                <a:solidFill>
                  <a:srgbClr val="555555"/>
                </a:solidFill>
                <a:highlight>
                  <a:srgbClr val="FFFFFF"/>
                </a:highlight>
              </a:rPr>
              <a:t>Problems for Geist:</a:t>
            </a:r>
            <a:endParaRPr sz="1050">
              <a:solidFill>
                <a:srgbClr val="555555"/>
              </a:solidFill>
              <a:highlight>
                <a:srgbClr val="FFFFFF"/>
              </a:highlight>
            </a:endParaRPr>
          </a:p>
          <a:p>
            <a:pPr indent="-295275" lvl="1" marL="914400" rtl="0" algn="l">
              <a:lnSpc>
                <a:spcPct val="115000"/>
              </a:lnSpc>
              <a:spcBef>
                <a:spcPts val="0"/>
              </a:spcBef>
              <a:spcAft>
                <a:spcPts val="0"/>
              </a:spcAft>
              <a:buClr>
                <a:srgbClr val="555555"/>
              </a:buClr>
              <a:buSzPts val="1050"/>
              <a:buAutoNum type="alphaLcPeriod"/>
            </a:pPr>
            <a:r>
              <a:rPr lang="en-CA" sz="1050">
                <a:solidFill>
                  <a:srgbClr val="555555"/>
                </a:solidFill>
                <a:highlight>
                  <a:srgbClr val="FFFFFF"/>
                </a:highlight>
              </a:rPr>
              <a:t>Overpowering the CRTC to regulate internet content </a:t>
            </a:r>
            <a:endParaRPr sz="1050">
              <a:solidFill>
                <a:srgbClr val="555555"/>
              </a:solidFill>
              <a:highlight>
                <a:srgbClr val="FFFFFF"/>
              </a:highlight>
            </a:endParaRPr>
          </a:p>
          <a:p>
            <a:pPr indent="-295275" lvl="1" marL="914400" rtl="0" algn="l">
              <a:lnSpc>
                <a:spcPct val="115000"/>
              </a:lnSpc>
              <a:spcBef>
                <a:spcPts val="0"/>
              </a:spcBef>
              <a:spcAft>
                <a:spcPts val="0"/>
              </a:spcAft>
              <a:buClr>
                <a:srgbClr val="555555"/>
              </a:buClr>
              <a:buSzPts val="1050"/>
              <a:buAutoNum type="alphaLcPeriod"/>
            </a:pPr>
            <a:r>
              <a:rPr lang="en-CA" sz="1050">
                <a:solidFill>
                  <a:srgbClr val="555555"/>
                </a:solidFill>
                <a:highlight>
                  <a:srgbClr val="FFFFFF"/>
                </a:highlight>
              </a:rPr>
              <a:t>Freedom of expression - not just for user-generated content but for the bill as a whole</a:t>
            </a:r>
            <a:endParaRPr sz="1050">
              <a:solidFill>
                <a:srgbClr val="555555"/>
              </a:solidFill>
              <a:highlight>
                <a:srgbClr val="FFFFFF"/>
              </a:highlight>
            </a:endParaRPr>
          </a:p>
        </p:txBody>
      </p:sp>
      <p:sp>
        <p:nvSpPr>
          <p:cNvPr id="268" name="Google Shape;268;g11a147cdef3_3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CA"/>
              <a:t>Admits that 10.1 directs CRTC NOT to make orders inconsistent with FOE or use certain algorithm for discoverability</a:t>
            </a:r>
            <a:endParaRPr/>
          </a:p>
          <a:p>
            <a:pPr indent="-298450" lvl="0" marL="457200" rtl="0" algn="l">
              <a:spcBef>
                <a:spcPts val="0"/>
              </a:spcBef>
              <a:spcAft>
                <a:spcPts val="0"/>
              </a:spcAft>
              <a:buSzPts val="1100"/>
              <a:buChar char="●"/>
            </a:pPr>
            <a:r>
              <a:rPr lang="en-CA"/>
              <a:t>Argues that “recasting the entire range of human expression and activity now conducted online through the digital platforms as “programs” seems technocratic. </a:t>
            </a:r>
            <a:endParaRPr/>
          </a:p>
          <a:p>
            <a:pPr indent="-298450" lvl="0" marL="457200" rtl="0" algn="l">
              <a:spcBef>
                <a:spcPts val="0"/>
              </a:spcBef>
              <a:spcAft>
                <a:spcPts val="0"/>
              </a:spcAft>
              <a:buSzPts val="1100"/>
              <a:buChar char="●"/>
            </a:pPr>
            <a:r>
              <a:rPr lang="en-CA"/>
              <a:t>Inherently problematic and damaging to the normative value of free expression</a:t>
            </a:r>
            <a:endParaRPr/>
          </a:p>
          <a:p>
            <a:pPr indent="-298450" lvl="0" marL="457200" rtl="0" algn="l">
              <a:spcBef>
                <a:spcPts val="0"/>
              </a:spcBef>
              <a:spcAft>
                <a:spcPts val="0"/>
              </a:spcAft>
              <a:buSzPts val="1100"/>
              <a:buChar char="●"/>
            </a:pPr>
            <a:r>
              <a:rPr lang="en-CA"/>
              <a:t>One thing which comes to mind is how the regulation of user generated conduct might create new forms of policing commercial speech (think financial, fitness advice given on Tik Tok, Instagram, etc.)</a:t>
            </a:r>
            <a:endParaRPr/>
          </a:p>
          <a:p>
            <a:pPr indent="-298450" lvl="0" marL="457200" rtl="0" algn="l">
              <a:spcBef>
                <a:spcPts val="0"/>
              </a:spcBef>
              <a:spcAft>
                <a:spcPts val="0"/>
              </a:spcAft>
              <a:buSzPts val="1100"/>
              <a:buChar char="●"/>
            </a:pPr>
            <a:r>
              <a:rPr lang="en-CA"/>
              <a:t>Although, I am more skeptical of how this is damaging to freedom of expression, based on how the Charter operates. </a:t>
            </a:r>
            <a:endParaRPr/>
          </a:p>
          <a:p>
            <a:pPr indent="-298450" lvl="1" marL="914400" rtl="0" algn="l">
              <a:spcBef>
                <a:spcPts val="0"/>
              </a:spcBef>
              <a:spcAft>
                <a:spcPts val="0"/>
              </a:spcAft>
              <a:buSzPts val="1100"/>
              <a:buChar char="○"/>
            </a:pPr>
            <a:r>
              <a:rPr lang="en-CA"/>
              <a:t>Bestowing power on an administrative body does not necessarily result in an infringement. </a:t>
            </a:r>
            <a:endParaRPr/>
          </a:p>
          <a:p>
            <a:pPr indent="-298450" lvl="1" marL="914400" rtl="0" algn="l">
              <a:spcBef>
                <a:spcPts val="0"/>
              </a:spcBef>
              <a:spcAft>
                <a:spcPts val="0"/>
              </a:spcAft>
              <a:buSzPts val="1100"/>
              <a:buChar char="○"/>
            </a:pPr>
            <a:r>
              <a:rPr lang="en-CA"/>
              <a:t>I need to see a factual matrix alleging an infringement before I can weigh in on whether and to what extent the “normative value” of freedom of expression has been stripped away from digital platforms, and whether that infringement is </a:t>
            </a:r>
            <a:r>
              <a:rPr lang="en-CA"/>
              <a:t>justified</a:t>
            </a:r>
            <a:r>
              <a:rPr lang="en-CA"/>
              <a:t> under s. 1. </a:t>
            </a:r>
            <a:endParaRPr/>
          </a:p>
          <a:p>
            <a:pPr indent="-298450" lvl="0" marL="457200" rtl="0" algn="l">
              <a:spcBef>
                <a:spcPts val="0"/>
              </a:spcBef>
              <a:spcAft>
                <a:spcPts val="0"/>
              </a:spcAft>
              <a:buSzPts val="1100"/>
              <a:buChar char="●"/>
            </a:pPr>
            <a:r>
              <a:rPr lang="en-CA"/>
              <a:t>Any comments or questions before moving onto Mike?</a:t>
            </a:r>
            <a:endParaRPr/>
          </a:p>
        </p:txBody>
      </p:sp>
      <p:sp>
        <p:nvSpPr>
          <p:cNvPr id="283" name="Google Shape;28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1a147cdef3_3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
        <p:nvSpPr>
          <p:cNvPr id="299" name="Google Shape;299;g11a147cdef3_3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1a147cdef3_1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11a147cdef3_11_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1a15963d9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CA" sz="1000">
                <a:solidFill>
                  <a:schemeClr val="dk1"/>
                </a:solidFill>
                <a:highlight>
                  <a:srgbClr val="FFFFFF"/>
                </a:highlight>
              </a:rPr>
              <a:t>It’s 2008 and you regularly use your sick new mp3 ipod touch to listen to FM radio. </a:t>
            </a:r>
            <a:endParaRPr sz="10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CA" sz="1000">
                <a:solidFill>
                  <a:schemeClr val="dk1"/>
                </a:solidFill>
                <a:highlight>
                  <a:srgbClr val="FFFFFF"/>
                </a:highlight>
              </a:rPr>
              <a:t> </a:t>
            </a:r>
            <a:endParaRPr sz="10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CA" sz="1000">
                <a:solidFill>
                  <a:schemeClr val="dk1"/>
                </a:solidFill>
                <a:highlight>
                  <a:srgbClr val="FFFFFF"/>
                </a:highlight>
              </a:rPr>
              <a:t>One afternoon, you stop at London Drugs to look at some topical cream for an embarrassing personal issue. You leave without buying anything. </a:t>
            </a:r>
            <a:endParaRPr sz="10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CA" sz="1000">
                <a:solidFill>
                  <a:schemeClr val="dk1"/>
                </a:solidFill>
                <a:highlight>
                  <a:srgbClr val="FFFFFF"/>
                </a:highlight>
              </a:rPr>
              <a:t> </a:t>
            </a:r>
            <a:endParaRPr sz="10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CA" sz="1000">
                <a:solidFill>
                  <a:schemeClr val="dk1"/>
                </a:solidFill>
                <a:highlight>
                  <a:srgbClr val="FFFFFF"/>
                </a:highlight>
              </a:rPr>
              <a:t>On the way home, you pass a protester shouting that the earth is actually flat. This sounds a little far-fetched but you listen to the speech in morbid fascination as you wait for your bus. </a:t>
            </a:r>
            <a:endParaRPr sz="10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CA" sz="1000">
                <a:solidFill>
                  <a:schemeClr val="dk1"/>
                </a:solidFill>
                <a:highlight>
                  <a:srgbClr val="FFFFFF"/>
                </a:highlight>
              </a:rPr>
              <a:t> </a:t>
            </a:r>
            <a:endParaRPr sz="10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CA" sz="1000">
                <a:solidFill>
                  <a:schemeClr val="dk1"/>
                </a:solidFill>
                <a:highlight>
                  <a:srgbClr val="FFFFFF"/>
                </a:highlight>
              </a:rPr>
              <a:t>That night, you call your cousin to congratulate her on her pregnancy. </a:t>
            </a:r>
            <a:endParaRPr sz="10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CA" sz="1000">
                <a:solidFill>
                  <a:schemeClr val="dk1"/>
                </a:solidFill>
                <a:highlight>
                  <a:srgbClr val="FFFFFF"/>
                </a:highlight>
              </a:rPr>
              <a:t> </a:t>
            </a:r>
            <a:endParaRPr sz="10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CA" sz="1000">
                <a:solidFill>
                  <a:schemeClr val="dk1"/>
                </a:solidFill>
                <a:highlight>
                  <a:srgbClr val="FFFFFF"/>
                </a:highlight>
              </a:rPr>
              <a:t>For the next two weeks, whenever you listen to the radio, you hear tons of radio ads for anti-itch cream and maternity wear. The radio DJs discuss the merits of flat earth theory and other conspiracies. You think: some of these conspiracies aren’t too far-fetched. </a:t>
            </a:r>
            <a:endParaRPr sz="10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CA" sz="1000">
                <a:solidFill>
                  <a:schemeClr val="dk1"/>
                </a:solidFill>
                <a:highlight>
                  <a:srgbClr val="FFFFFF"/>
                </a:highlight>
              </a:rPr>
              <a:t> </a:t>
            </a:r>
            <a:endParaRPr sz="10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CA" sz="1000">
                <a:solidFill>
                  <a:schemeClr val="dk1"/>
                </a:solidFill>
                <a:highlight>
                  <a:srgbClr val="FFFFFF"/>
                </a:highlight>
              </a:rPr>
              <a:t>In many ways, TikTok and radio are VASTLY different. Most obviously, TikTok is composed of user-generated content which you can participate in. </a:t>
            </a:r>
            <a:endParaRPr sz="1000">
              <a:solidFill>
                <a:schemeClr val="dk1"/>
              </a:solidFill>
              <a:highlight>
                <a:srgbClr val="FFFFFF"/>
              </a:highlight>
            </a:endParaRPr>
          </a:p>
          <a:p>
            <a:pPr indent="0" lvl="0" marL="0" rtl="0" algn="l">
              <a:lnSpc>
                <a:spcPct val="115000"/>
              </a:lnSpc>
              <a:spcBef>
                <a:spcPts val="0"/>
              </a:spcBef>
              <a:spcAft>
                <a:spcPts val="0"/>
              </a:spcAft>
              <a:buNone/>
            </a:pPr>
            <a:r>
              <a:rPr lang="en-CA" sz="1000">
                <a:solidFill>
                  <a:schemeClr val="dk1"/>
                </a:solidFill>
                <a:highlight>
                  <a:srgbClr val="FFFFFF"/>
                </a:highlight>
              </a:rPr>
              <a:t>However, TikTok &amp; radio aren’t </a:t>
            </a:r>
            <a:r>
              <a:rPr i="1" lang="en-CA" sz="1000">
                <a:solidFill>
                  <a:schemeClr val="dk1"/>
                </a:solidFill>
                <a:highlight>
                  <a:srgbClr val="FFFFFF"/>
                </a:highlight>
              </a:rPr>
              <a:t>completely </a:t>
            </a:r>
            <a:r>
              <a:rPr lang="en-CA" sz="1000">
                <a:solidFill>
                  <a:schemeClr val="dk1"/>
                </a:solidFill>
                <a:highlight>
                  <a:srgbClr val="FFFFFF"/>
                </a:highlight>
              </a:rPr>
              <a:t>unalike: Many people are passive users of TikTok and never share anything, and may not even have a tiktok account. BUT, the company still collects data on these passive users. </a:t>
            </a:r>
            <a:endParaRPr/>
          </a:p>
        </p:txBody>
      </p:sp>
      <p:sp>
        <p:nvSpPr>
          <p:cNvPr id="152" name="Google Shape;152;g11a15963d9b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1a147cdef3_1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11a147cdef3_11_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1a147cdef3_1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11a147cdef3_11_1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1a147cdef3_1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11a147cdef3_11_1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1a147cdef3_1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11a147cdef3_11_1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1a147cdef3_11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11a147cdef3_11_1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1a147cdef3_11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11a147cdef3_11_1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1a147cdef3_11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11a147cdef3_11_1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1a147cdef3_1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11a147cdef3_11_1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1a147cdef3_1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11a147cdef3_11_1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1a15963d9b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11a15963d9b_1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1a15963d9b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CA" sz="1000">
                <a:solidFill>
                  <a:schemeClr val="dk1"/>
                </a:solidFill>
                <a:highlight>
                  <a:srgbClr val="FFFFFF"/>
                </a:highlight>
              </a:rPr>
              <a:t>INFO YOU DISCLOSE </a:t>
            </a:r>
            <a:endParaRPr sz="1000">
              <a:solidFill>
                <a:schemeClr val="dk1"/>
              </a:solidFill>
              <a:highlight>
                <a:srgbClr val="FFFFFF"/>
              </a:highlight>
            </a:endParaRPr>
          </a:p>
          <a:p>
            <a:pPr indent="-292100" lvl="0" marL="685800" rtl="0" algn="l">
              <a:lnSpc>
                <a:spcPct val="115000"/>
              </a:lnSpc>
              <a:spcBef>
                <a:spcPts val="0"/>
              </a:spcBef>
              <a:spcAft>
                <a:spcPts val="0"/>
              </a:spcAft>
              <a:buClr>
                <a:schemeClr val="dk1"/>
              </a:buClr>
              <a:buSzPts val="1000"/>
              <a:buFont typeface="Arial"/>
              <a:buChar char="●"/>
            </a:pPr>
            <a:r>
              <a:rPr b="1" lang="en-CA" sz="1000">
                <a:solidFill>
                  <a:schemeClr val="dk1"/>
                </a:solidFill>
                <a:highlight>
                  <a:srgbClr val="FFFFFF"/>
                </a:highlight>
              </a:rPr>
              <a:t>Profile info</a:t>
            </a:r>
            <a:r>
              <a:rPr lang="en-CA" sz="1000">
                <a:solidFill>
                  <a:schemeClr val="dk1"/>
                </a:solidFill>
                <a:highlight>
                  <a:srgbClr val="FFFFFF"/>
                </a:highlight>
              </a:rPr>
              <a:t> -- username, password, date of birth, email address &amp;/or phone number, info you disclose in your user profile, and your photograph or profile video </a:t>
            </a:r>
            <a:endParaRPr sz="1000">
              <a:solidFill>
                <a:schemeClr val="dk1"/>
              </a:solidFill>
              <a:highlight>
                <a:srgbClr val="FFFFFF"/>
              </a:highlight>
            </a:endParaRPr>
          </a:p>
          <a:p>
            <a:pPr indent="-292100" lvl="0" marL="6858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a:t>
            </a:r>
            <a:r>
              <a:rPr b="1" lang="en-CA" sz="1000">
                <a:solidFill>
                  <a:schemeClr val="dk1"/>
                </a:solidFill>
                <a:highlight>
                  <a:srgbClr val="FFFFFF"/>
                </a:highlight>
              </a:rPr>
              <a:t>User content</a:t>
            </a:r>
            <a:r>
              <a:rPr lang="en-CA" sz="1000">
                <a:solidFill>
                  <a:schemeClr val="dk1"/>
                </a:solidFill>
                <a:highlight>
                  <a:srgbClr val="FFFFFF"/>
                </a:highlight>
              </a:rPr>
              <a:t>” </a:t>
            </a:r>
            <a:endParaRPr sz="1000">
              <a:solidFill>
                <a:schemeClr val="dk1"/>
              </a:solidFill>
              <a:highlight>
                <a:srgbClr val="FFFFFF"/>
              </a:highlight>
            </a:endParaRPr>
          </a:p>
          <a:p>
            <a:pPr indent="-292100" lvl="0" marL="16002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Preferences (e.g. language) </a:t>
            </a:r>
            <a:endParaRPr sz="1000">
              <a:solidFill>
                <a:schemeClr val="dk1"/>
              </a:solidFill>
              <a:highlight>
                <a:srgbClr val="FFFFFF"/>
              </a:highlight>
            </a:endParaRPr>
          </a:p>
          <a:p>
            <a:pPr indent="-292100" lvl="0" marL="16002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Comments </a:t>
            </a:r>
            <a:endParaRPr sz="1000">
              <a:solidFill>
                <a:schemeClr val="dk1"/>
              </a:solidFill>
              <a:highlight>
                <a:srgbClr val="FFFFFF"/>
              </a:highlight>
            </a:endParaRPr>
          </a:p>
          <a:p>
            <a:pPr indent="-292100" lvl="0" marL="16002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Livestreams  </a:t>
            </a:r>
            <a:endParaRPr sz="1000">
              <a:solidFill>
                <a:schemeClr val="dk1"/>
              </a:solidFill>
              <a:highlight>
                <a:srgbClr val="FFFFFF"/>
              </a:highlight>
            </a:endParaRPr>
          </a:p>
          <a:p>
            <a:pPr indent="-292100" lvl="0" marL="16002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Uploads </a:t>
            </a:r>
            <a:endParaRPr sz="1000">
              <a:solidFill>
                <a:schemeClr val="dk1"/>
              </a:solidFill>
              <a:highlight>
                <a:srgbClr val="FFFFFF"/>
              </a:highlight>
            </a:endParaRPr>
          </a:p>
          <a:p>
            <a:pPr indent="-292100" lvl="0" marL="11430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The umbrella of “user content” includes: </a:t>
            </a:r>
            <a:endParaRPr sz="1000">
              <a:solidFill>
                <a:schemeClr val="dk1"/>
              </a:solidFill>
              <a:highlight>
                <a:srgbClr val="FFFFFF"/>
              </a:highlight>
            </a:endParaRPr>
          </a:p>
          <a:p>
            <a:pPr indent="-292100" lvl="0" marL="16002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Deleted uploads </a:t>
            </a:r>
            <a:endParaRPr sz="1000">
              <a:solidFill>
                <a:schemeClr val="dk1"/>
              </a:solidFill>
              <a:highlight>
                <a:srgbClr val="FFFFFF"/>
              </a:highlight>
            </a:endParaRPr>
          </a:p>
          <a:p>
            <a:pPr indent="-292100" lvl="0" marL="16002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Near-uploads (that you </a:t>
            </a:r>
            <a:r>
              <a:rPr i="1" lang="en-CA" sz="1000">
                <a:solidFill>
                  <a:schemeClr val="dk1"/>
                </a:solidFill>
                <a:highlight>
                  <a:srgbClr val="FFFFFF"/>
                </a:highlight>
              </a:rPr>
              <a:t>don’t post</a:t>
            </a:r>
            <a:r>
              <a:rPr lang="en-CA" sz="1000">
                <a:solidFill>
                  <a:schemeClr val="dk1"/>
                </a:solidFill>
                <a:highlight>
                  <a:srgbClr val="FFFFFF"/>
                </a:highlight>
              </a:rPr>
              <a:t>) </a:t>
            </a:r>
            <a:endParaRPr sz="1000">
              <a:solidFill>
                <a:schemeClr val="dk1"/>
              </a:solidFill>
              <a:highlight>
                <a:srgbClr val="FFFFFF"/>
              </a:highlight>
            </a:endParaRPr>
          </a:p>
          <a:p>
            <a:pPr indent="-292100" lvl="0" marL="16002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Collect specific information about images and video: </a:t>
            </a:r>
            <a:endParaRPr sz="1000">
              <a:solidFill>
                <a:schemeClr val="dk1"/>
              </a:solidFill>
              <a:highlight>
                <a:srgbClr val="FFFFFF"/>
              </a:highlight>
            </a:endParaRPr>
          </a:p>
          <a:p>
            <a:pPr indent="-292100" lvl="0" marL="20574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Identify objects &amp; scenery within user content, or </a:t>
            </a:r>
            <a:endParaRPr sz="1000">
              <a:solidFill>
                <a:schemeClr val="dk1"/>
              </a:solidFill>
              <a:highlight>
                <a:srgbClr val="FFFFFF"/>
              </a:highlight>
            </a:endParaRPr>
          </a:p>
          <a:p>
            <a:pPr indent="-292100" lvl="0" marL="20574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Existence &amp; location of face/body features &amp; attributes </a:t>
            </a:r>
            <a:endParaRPr sz="1000">
              <a:solidFill>
                <a:schemeClr val="dk1"/>
              </a:solidFill>
              <a:highlight>
                <a:srgbClr val="FFFFFF"/>
              </a:highlight>
            </a:endParaRPr>
          </a:p>
          <a:p>
            <a:pPr indent="-292100" lvl="0" marL="25146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A step away from facial recognition? </a:t>
            </a:r>
            <a:endParaRPr sz="1000">
              <a:solidFill>
                <a:schemeClr val="dk1"/>
              </a:solidFill>
              <a:highlight>
                <a:srgbClr val="FFFFFF"/>
              </a:highlight>
            </a:endParaRPr>
          </a:p>
          <a:p>
            <a:pPr indent="-292100" lvl="0" marL="20574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Saving a transcript of words spoken in user content </a:t>
            </a:r>
            <a:endParaRPr sz="1000">
              <a:solidFill>
                <a:schemeClr val="dk1"/>
              </a:solidFill>
              <a:highlight>
                <a:srgbClr val="FFFFFF"/>
              </a:highlight>
            </a:endParaRPr>
          </a:p>
          <a:p>
            <a:pPr indent="-292100" lvl="0" marL="11430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What is this info used for? </a:t>
            </a:r>
            <a:endParaRPr sz="1000">
              <a:solidFill>
                <a:schemeClr val="dk1"/>
              </a:solidFill>
              <a:highlight>
                <a:srgbClr val="FFFFFF"/>
              </a:highlight>
            </a:endParaRPr>
          </a:p>
          <a:p>
            <a:pPr indent="-292100" lvl="0" marL="16002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Usability - Enable special effects, content moderation </a:t>
            </a:r>
            <a:endParaRPr sz="1000">
              <a:solidFill>
                <a:schemeClr val="dk1"/>
              </a:solidFill>
              <a:highlight>
                <a:srgbClr val="FFFFFF"/>
              </a:highlight>
            </a:endParaRPr>
          </a:p>
          <a:p>
            <a:pPr indent="-292100" lvl="0" marL="16002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Demographic classification </a:t>
            </a:r>
            <a:endParaRPr sz="1000">
              <a:solidFill>
                <a:schemeClr val="dk1"/>
              </a:solidFill>
              <a:highlight>
                <a:srgbClr val="FFFFFF"/>
              </a:highlight>
            </a:endParaRPr>
          </a:p>
          <a:p>
            <a:pPr indent="-292100" lvl="0" marL="16002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Content &amp; ad recommendations </a:t>
            </a:r>
            <a:endParaRPr sz="10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CA" sz="1000">
                <a:solidFill>
                  <a:schemeClr val="dk1"/>
                </a:solidFill>
                <a:highlight>
                  <a:srgbClr val="FFFFFF"/>
                </a:highlight>
              </a:rPr>
              <a:t>OTHER INFO </a:t>
            </a:r>
            <a:endParaRPr sz="1000">
              <a:solidFill>
                <a:schemeClr val="dk1"/>
              </a:solidFill>
              <a:highlight>
                <a:srgbClr val="FFFFFF"/>
              </a:highlight>
            </a:endParaRPr>
          </a:p>
          <a:p>
            <a:pPr indent="-292100" lvl="0" marL="685800" rtl="0" algn="l">
              <a:lnSpc>
                <a:spcPct val="115000"/>
              </a:lnSpc>
              <a:spcBef>
                <a:spcPts val="0"/>
              </a:spcBef>
              <a:spcAft>
                <a:spcPts val="0"/>
              </a:spcAft>
              <a:buClr>
                <a:schemeClr val="dk1"/>
              </a:buClr>
              <a:buSzPts val="1000"/>
              <a:buFont typeface="Arial"/>
              <a:buChar char="●"/>
            </a:pPr>
            <a:r>
              <a:rPr b="1" lang="en-CA" sz="1000">
                <a:solidFill>
                  <a:schemeClr val="dk1"/>
                </a:solidFill>
                <a:highlight>
                  <a:srgbClr val="FFFFFF"/>
                </a:highlight>
              </a:rPr>
              <a:t>Technical info about your device(s)</a:t>
            </a:r>
            <a:r>
              <a:rPr lang="en-CA" sz="1000">
                <a:solidFill>
                  <a:schemeClr val="dk1"/>
                </a:solidFill>
                <a:highlight>
                  <a:srgbClr val="FFFFFF"/>
                </a:highlight>
              </a:rPr>
              <a:t>: </a:t>
            </a:r>
            <a:endParaRPr sz="1000">
              <a:solidFill>
                <a:schemeClr val="dk1"/>
              </a:solidFill>
              <a:highlight>
                <a:srgbClr val="FFFFFF"/>
              </a:highlight>
            </a:endParaRPr>
          </a:p>
          <a:p>
            <a:pPr indent="-292100" lvl="0" marL="11430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IP address, time zone </a:t>
            </a:r>
            <a:endParaRPr sz="1000">
              <a:solidFill>
                <a:schemeClr val="dk1"/>
              </a:solidFill>
              <a:highlight>
                <a:srgbClr val="FFFFFF"/>
              </a:highlight>
            </a:endParaRPr>
          </a:p>
          <a:p>
            <a:pPr indent="-292100" lvl="0" marL="11430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browser, mobile carrier, device model </a:t>
            </a:r>
            <a:endParaRPr sz="1000">
              <a:solidFill>
                <a:schemeClr val="dk1"/>
              </a:solidFill>
              <a:highlight>
                <a:srgbClr val="FFFFFF"/>
              </a:highlight>
            </a:endParaRPr>
          </a:p>
          <a:p>
            <a:pPr indent="-292100" lvl="0" marL="11430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screen resolution, battery state, audio settings </a:t>
            </a:r>
            <a:endParaRPr sz="1000">
              <a:solidFill>
                <a:schemeClr val="dk1"/>
              </a:solidFill>
              <a:highlight>
                <a:srgbClr val="FFFFFF"/>
              </a:highlight>
            </a:endParaRPr>
          </a:p>
          <a:p>
            <a:pPr indent="-292100" lvl="0" marL="11430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app &amp; file names and types </a:t>
            </a:r>
            <a:endParaRPr sz="1000">
              <a:solidFill>
                <a:schemeClr val="dk1"/>
              </a:solidFill>
              <a:highlight>
                <a:srgbClr val="FFFFFF"/>
              </a:highlight>
            </a:endParaRPr>
          </a:p>
          <a:p>
            <a:pPr indent="-292100" lvl="0" marL="11430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keystroke patterns or rhythms </a:t>
            </a:r>
            <a:endParaRPr sz="1000">
              <a:solidFill>
                <a:schemeClr val="dk1"/>
              </a:solidFill>
              <a:highlight>
                <a:srgbClr val="FFFFFF"/>
              </a:highlight>
            </a:endParaRPr>
          </a:p>
          <a:p>
            <a:pPr indent="-292100" lvl="0" marL="11430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“We may also associate you with information collected from devices other than those you use to log-in to [TikTok]” </a:t>
            </a:r>
            <a:endParaRPr sz="1000">
              <a:solidFill>
                <a:schemeClr val="dk1"/>
              </a:solidFill>
              <a:highlight>
                <a:srgbClr val="FFFFFF"/>
              </a:highlight>
            </a:endParaRPr>
          </a:p>
          <a:p>
            <a:pPr indent="-292100" lvl="0" marL="685800" rtl="0" algn="l">
              <a:lnSpc>
                <a:spcPct val="115000"/>
              </a:lnSpc>
              <a:spcBef>
                <a:spcPts val="0"/>
              </a:spcBef>
              <a:spcAft>
                <a:spcPts val="0"/>
              </a:spcAft>
              <a:buClr>
                <a:schemeClr val="dk1"/>
              </a:buClr>
              <a:buSzPts val="1000"/>
              <a:buFont typeface="Arial"/>
              <a:buChar char="●"/>
            </a:pPr>
            <a:r>
              <a:rPr b="1" lang="en-CA" sz="1000">
                <a:solidFill>
                  <a:schemeClr val="dk1"/>
                </a:solidFill>
                <a:highlight>
                  <a:srgbClr val="FFFFFF"/>
                </a:highlight>
              </a:rPr>
              <a:t>Location</a:t>
            </a:r>
            <a:r>
              <a:rPr lang="en-CA" sz="1000">
                <a:solidFill>
                  <a:schemeClr val="dk1"/>
                </a:solidFill>
                <a:highlight>
                  <a:srgbClr val="FFFFFF"/>
                </a:highlight>
              </a:rPr>
              <a:t> </a:t>
            </a:r>
            <a:endParaRPr sz="1000">
              <a:solidFill>
                <a:schemeClr val="dk1"/>
              </a:solidFill>
              <a:highlight>
                <a:srgbClr val="FFFFFF"/>
              </a:highlight>
            </a:endParaRPr>
          </a:p>
          <a:p>
            <a:pPr indent="-292100" lvl="0" marL="11430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based on SIM card, IP address; GPS location collected with permission only </a:t>
            </a:r>
            <a:endParaRPr sz="1000">
              <a:solidFill>
                <a:schemeClr val="dk1"/>
              </a:solidFill>
              <a:highlight>
                <a:srgbClr val="FFFFFF"/>
              </a:highlight>
            </a:endParaRPr>
          </a:p>
          <a:p>
            <a:pPr indent="-292100" lvl="0" marL="685800" rtl="0" algn="l">
              <a:lnSpc>
                <a:spcPct val="115000"/>
              </a:lnSpc>
              <a:spcBef>
                <a:spcPts val="0"/>
              </a:spcBef>
              <a:spcAft>
                <a:spcPts val="0"/>
              </a:spcAft>
              <a:buClr>
                <a:schemeClr val="dk1"/>
              </a:buClr>
              <a:buSzPts val="1000"/>
              <a:buFont typeface="Arial"/>
              <a:buChar char="●"/>
            </a:pPr>
            <a:r>
              <a:rPr b="1" lang="en-CA" sz="1000">
                <a:solidFill>
                  <a:schemeClr val="dk1"/>
                </a:solidFill>
                <a:highlight>
                  <a:srgbClr val="FFFFFF"/>
                </a:highlight>
              </a:rPr>
              <a:t>“Behavioural information”</a:t>
            </a:r>
            <a:r>
              <a:rPr lang="en-CA" sz="1000">
                <a:solidFill>
                  <a:schemeClr val="dk1"/>
                </a:solidFill>
                <a:highlight>
                  <a:srgbClr val="FFFFFF"/>
                </a:highlight>
              </a:rPr>
              <a:t> </a:t>
            </a:r>
            <a:endParaRPr sz="1000">
              <a:solidFill>
                <a:schemeClr val="dk1"/>
              </a:solidFill>
              <a:highlight>
                <a:srgbClr val="FFFFFF"/>
              </a:highlight>
            </a:endParaRPr>
          </a:p>
          <a:p>
            <a:pPr indent="-292100" lvl="0" marL="11430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How you use TikTok  </a:t>
            </a:r>
            <a:endParaRPr sz="1000">
              <a:solidFill>
                <a:schemeClr val="dk1"/>
              </a:solidFill>
              <a:highlight>
                <a:srgbClr val="FFFFFF"/>
              </a:highlight>
            </a:endParaRPr>
          </a:p>
          <a:p>
            <a:pPr indent="-292100" lvl="0" marL="16002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interaction with content </a:t>
            </a:r>
            <a:endParaRPr sz="1000">
              <a:solidFill>
                <a:schemeClr val="dk1"/>
              </a:solidFill>
              <a:highlight>
                <a:srgbClr val="FFFFFF"/>
              </a:highlight>
            </a:endParaRPr>
          </a:p>
          <a:p>
            <a:pPr indent="-292100" lvl="0" marL="20574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ads you view </a:t>
            </a:r>
            <a:endParaRPr sz="1000">
              <a:solidFill>
                <a:schemeClr val="dk1"/>
              </a:solidFill>
              <a:highlight>
                <a:srgbClr val="FFFFFF"/>
              </a:highlight>
            </a:endParaRPr>
          </a:p>
          <a:p>
            <a:pPr indent="-292100" lvl="0" marL="20574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videos you watch </a:t>
            </a:r>
            <a:endParaRPr sz="1000">
              <a:solidFill>
                <a:schemeClr val="dk1"/>
              </a:solidFill>
              <a:highlight>
                <a:srgbClr val="FFFFFF"/>
              </a:highlight>
            </a:endParaRPr>
          </a:p>
          <a:p>
            <a:pPr indent="-292100" lvl="0" marL="20574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content you like </a:t>
            </a:r>
            <a:endParaRPr sz="1000">
              <a:solidFill>
                <a:schemeClr val="dk1"/>
              </a:solidFill>
              <a:highlight>
                <a:srgbClr val="FFFFFF"/>
              </a:highlight>
            </a:endParaRPr>
          </a:p>
          <a:p>
            <a:pPr indent="-292100" lvl="0" marL="20574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what you save to ‘Favourites’ </a:t>
            </a:r>
            <a:endParaRPr sz="1000">
              <a:solidFill>
                <a:schemeClr val="dk1"/>
              </a:solidFill>
              <a:highlight>
                <a:srgbClr val="FFFFFF"/>
              </a:highlight>
            </a:endParaRPr>
          </a:p>
          <a:p>
            <a:pPr indent="-292100" lvl="0" marL="16002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problems you encounter </a:t>
            </a:r>
            <a:endParaRPr sz="1000">
              <a:solidFill>
                <a:schemeClr val="dk1"/>
              </a:solidFill>
              <a:highlight>
                <a:srgbClr val="FFFFFF"/>
              </a:highlight>
            </a:endParaRPr>
          </a:p>
          <a:p>
            <a:pPr indent="-292100" lvl="0" marL="16002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users you follow, how you engage with mutual followers  </a:t>
            </a:r>
            <a:endParaRPr sz="1000">
              <a:solidFill>
                <a:schemeClr val="dk1"/>
              </a:solidFill>
              <a:highlight>
                <a:srgbClr val="FFFFFF"/>
              </a:highlight>
            </a:endParaRPr>
          </a:p>
          <a:p>
            <a:pPr indent="-292100" lvl="0" marL="1143000" rtl="0" algn="l">
              <a:lnSpc>
                <a:spcPct val="115000"/>
              </a:lnSpc>
              <a:spcBef>
                <a:spcPts val="0"/>
              </a:spcBef>
              <a:spcAft>
                <a:spcPts val="0"/>
              </a:spcAft>
              <a:buClr>
                <a:schemeClr val="dk1"/>
              </a:buClr>
              <a:buSzPts val="1000"/>
              <a:buFont typeface="Arial"/>
              <a:buChar char="○"/>
            </a:pPr>
            <a:r>
              <a:rPr lang="en-CA" sz="1000">
                <a:solidFill>
                  <a:schemeClr val="dk1"/>
                </a:solidFill>
                <a:highlight>
                  <a:srgbClr val="FFFFFF"/>
                </a:highlight>
              </a:rPr>
              <a:t>Inferences made: preferences, interests, age, gender </a:t>
            </a:r>
            <a:endParaRPr sz="1000">
              <a:solidFill>
                <a:schemeClr val="dk1"/>
              </a:solidFill>
              <a:highlight>
                <a:srgbClr val="FFFFFF"/>
              </a:highlight>
            </a:endParaRPr>
          </a:p>
          <a:p>
            <a:pPr indent="-292100" lvl="0" marL="685800" rtl="0" algn="l">
              <a:lnSpc>
                <a:spcPct val="115000"/>
              </a:lnSpc>
              <a:spcBef>
                <a:spcPts val="0"/>
              </a:spcBef>
              <a:spcAft>
                <a:spcPts val="0"/>
              </a:spcAft>
              <a:buClr>
                <a:schemeClr val="dk1"/>
              </a:buClr>
              <a:buSzPts val="1000"/>
              <a:buFont typeface="Arial"/>
              <a:buChar char="●"/>
            </a:pPr>
            <a:r>
              <a:rPr b="1" lang="en-CA" sz="1000">
                <a:solidFill>
                  <a:schemeClr val="dk1"/>
                </a:solidFill>
                <a:highlight>
                  <a:srgbClr val="FFFFFF"/>
                </a:highlight>
              </a:rPr>
              <a:t>Info from third parties</a:t>
            </a:r>
            <a:r>
              <a:rPr lang="en-CA" sz="1000">
                <a:solidFill>
                  <a:schemeClr val="dk1"/>
                </a:solidFill>
                <a:highlight>
                  <a:srgbClr val="FFFFFF"/>
                </a:highlight>
              </a:rPr>
              <a:t> </a:t>
            </a:r>
            <a:endParaRPr/>
          </a:p>
        </p:txBody>
      </p:sp>
      <p:sp>
        <p:nvSpPr>
          <p:cNvPr id="165" name="Google Shape;165;g11a15963d9b_1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1a15963d9b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11a15963d9b_1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1a15963d9b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11a15963d9b_1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1a15963d9b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11a15963d9b_1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1a15963d9b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11a15963d9b_1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1a15963d9b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11a15963d9b_1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10000500" y="673"/>
            <a:ext cx="2191500" cy="2191500"/>
          </a:xfrm>
          <a:prstGeom prst="diagStripe">
            <a:avLst>
              <a:gd fmla="val 0" name="adj"/>
            </a:avLst>
          </a:prstGeom>
          <a:solidFill>
            <a:schemeClr val="lt1">
              <a:alpha val="303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1" name="Google Shape;11;p2"/>
          <p:cNvGrpSpPr/>
          <p:nvPr/>
        </p:nvGrpSpPr>
        <p:grpSpPr>
          <a:xfrm>
            <a:off x="0" y="654"/>
            <a:ext cx="6871435" cy="6845694"/>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4716200" y="2104533"/>
            <a:ext cx="6690000" cy="2105100"/>
          </a:xfrm>
          <a:prstGeom prst="rect">
            <a:avLst/>
          </a:prstGeom>
        </p:spPr>
        <p:txBody>
          <a:bodyPr anchorCtr="0" anchor="t" bIns="121900" lIns="121900" spcFirstLastPara="1" rIns="121900" wrap="square" tIns="121900">
            <a:normAutofit/>
          </a:bodyPr>
          <a:lstStyle>
            <a:lvl1pPr lvl="0">
              <a:spcBef>
                <a:spcPts val="0"/>
              </a:spcBef>
              <a:spcAft>
                <a:spcPts val="0"/>
              </a:spcAft>
              <a:buSzPts val="5300"/>
              <a:buNone/>
              <a:defRPr sz="5300"/>
            </a:lvl1pPr>
            <a:lvl2pPr lvl="1">
              <a:spcBef>
                <a:spcPts val="0"/>
              </a:spcBef>
              <a:spcAft>
                <a:spcPts val="0"/>
              </a:spcAft>
              <a:buSzPts val="5300"/>
              <a:buNone/>
              <a:defRPr sz="5300"/>
            </a:lvl2pPr>
            <a:lvl3pPr lvl="2">
              <a:spcBef>
                <a:spcPts val="0"/>
              </a:spcBef>
              <a:spcAft>
                <a:spcPts val="0"/>
              </a:spcAft>
              <a:buSzPts val="5300"/>
              <a:buNone/>
              <a:defRPr sz="5300"/>
            </a:lvl3pPr>
            <a:lvl4pPr lvl="3">
              <a:spcBef>
                <a:spcPts val="0"/>
              </a:spcBef>
              <a:spcAft>
                <a:spcPts val="0"/>
              </a:spcAft>
              <a:buSzPts val="5300"/>
              <a:buNone/>
              <a:defRPr sz="5300"/>
            </a:lvl4pPr>
            <a:lvl5pPr lvl="4">
              <a:spcBef>
                <a:spcPts val="0"/>
              </a:spcBef>
              <a:spcAft>
                <a:spcPts val="0"/>
              </a:spcAft>
              <a:buSzPts val="5300"/>
              <a:buNone/>
              <a:defRPr sz="5300"/>
            </a:lvl5pPr>
            <a:lvl6pPr lvl="5">
              <a:spcBef>
                <a:spcPts val="0"/>
              </a:spcBef>
              <a:spcAft>
                <a:spcPts val="0"/>
              </a:spcAft>
              <a:buSzPts val="5300"/>
              <a:buNone/>
              <a:defRPr sz="5300"/>
            </a:lvl6pPr>
            <a:lvl7pPr lvl="6">
              <a:spcBef>
                <a:spcPts val="0"/>
              </a:spcBef>
              <a:spcAft>
                <a:spcPts val="0"/>
              </a:spcAft>
              <a:buSzPts val="5300"/>
              <a:buNone/>
              <a:defRPr sz="5300"/>
            </a:lvl7pPr>
            <a:lvl8pPr lvl="7">
              <a:spcBef>
                <a:spcPts val="0"/>
              </a:spcBef>
              <a:spcAft>
                <a:spcPts val="0"/>
              </a:spcAft>
              <a:buSzPts val="5300"/>
              <a:buNone/>
              <a:defRPr sz="5300"/>
            </a:lvl8pPr>
            <a:lvl9pPr lvl="8">
              <a:spcBef>
                <a:spcPts val="0"/>
              </a:spcBef>
              <a:spcAft>
                <a:spcPts val="0"/>
              </a:spcAft>
              <a:buSzPts val="5300"/>
              <a:buNone/>
              <a:defRPr sz="5300"/>
            </a:lvl9pPr>
          </a:lstStyle>
          <a:p/>
        </p:txBody>
      </p:sp>
      <p:sp>
        <p:nvSpPr>
          <p:cNvPr id="17" name="Google Shape;17;p2"/>
          <p:cNvSpPr txBox="1"/>
          <p:nvPr>
            <p:ph idx="1" type="subTitle"/>
          </p:nvPr>
        </p:nvSpPr>
        <p:spPr>
          <a:xfrm>
            <a:off x="6778600" y="5233233"/>
            <a:ext cx="4627500" cy="674700"/>
          </a:xfrm>
          <a:prstGeom prst="rect">
            <a:avLst/>
          </a:prstGeom>
        </p:spPr>
        <p:txBody>
          <a:bodyPr anchorCtr="0" anchor="t" bIns="121900" lIns="121900" spcFirstLastPara="1" rIns="121900" wrap="square" tIns="121900">
            <a:normAutofit/>
          </a:bodyPr>
          <a:lstStyle>
            <a:lvl1pPr lvl="0">
              <a:lnSpc>
                <a:spcPct val="100000"/>
              </a:lnSpc>
              <a:spcBef>
                <a:spcPts val="0"/>
              </a:spcBef>
              <a:spcAft>
                <a:spcPts val="0"/>
              </a:spcAft>
              <a:buSzPts val="1700"/>
              <a:buNone/>
              <a:defRPr/>
            </a:lvl1pPr>
            <a:lvl2pPr lvl="1">
              <a:lnSpc>
                <a:spcPct val="100000"/>
              </a:lnSpc>
              <a:spcBef>
                <a:spcPts val="0"/>
              </a:spcBef>
              <a:spcAft>
                <a:spcPts val="0"/>
              </a:spcAft>
              <a:buSzPts val="1700"/>
              <a:buNone/>
              <a:defRPr sz="1700"/>
            </a:lvl2pPr>
            <a:lvl3pPr lvl="2">
              <a:lnSpc>
                <a:spcPct val="100000"/>
              </a:lnSpc>
              <a:spcBef>
                <a:spcPts val="0"/>
              </a:spcBef>
              <a:spcAft>
                <a:spcPts val="0"/>
              </a:spcAft>
              <a:buSzPts val="1700"/>
              <a:buNone/>
              <a:defRPr sz="1700"/>
            </a:lvl3pPr>
            <a:lvl4pPr lvl="3">
              <a:lnSpc>
                <a:spcPct val="100000"/>
              </a:lnSpc>
              <a:spcBef>
                <a:spcPts val="0"/>
              </a:spcBef>
              <a:spcAft>
                <a:spcPts val="0"/>
              </a:spcAft>
              <a:buSzPts val="1700"/>
              <a:buNone/>
              <a:defRPr sz="1700"/>
            </a:lvl4pPr>
            <a:lvl5pPr lvl="4">
              <a:lnSpc>
                <a:spcPct val="100000"/>
              </a:lnSpc>
              <a:spcBef>
                <a:spcPts val="0"/>
              </a:spcBef>
              <a:spcAft>
                <a:spcPts val="0"/>
              </a:spcAft>
              <a:buSzPts val="1700"/>
              <a:buNone/>
              <a:defRPr sz="1700"/>
            </a:lvl5pPr>
            <a:lvl6pPr lvl="5">
              <a:lnSpc>
                <a:spcPct val="100000"/>
              </a:lnSpc>
              <a:spcBef>
                <a:spcPts val="0"/>
              </a:spcBef>
              <a:spcAft>
                <a:spcPts val="0"/>
              </a:spcAft>
              <a:buSzPts val="1700"/>
              <a:buNone/>
              <a:defRPr sz="1700"/>
            </a:lvl6pPr>
            <a:lvl7pPr lvl="6">
              <a:lnSpc>
                <a:spcPct val="100000"/>
              </a:lnSpc>
              <a:spcBef>
                <a:spcPts val="0"/>
              </a:spcBef>
              <a:spcAft>
                <a:spcPts val="0"/>
              </a:spcAft>
              <a:buSzPts val="1700"/>
              <a:buNone/>
              <a:defRPr sz="1700"/>
            </a:lvl7pPr>
            <a:lvl8pPr lvl="7">
              <a:lnSpc>
                <a:spcPct val="100000"/>
              </a:lnSpc>
              <a:spcBef>
                <a:spcPts val="0"/>
              </a:spcBef>
              <a:spcAft>
                <a:spcPts val="0"/>
              </a:spcAft>
              <a:buSzPts val="1700"/>
              <a:buNone/>
              <a:defRPr sz="1700"/>
            </a:lvl8pPr>
            <a:lvl9pPr lvl="8">
              <a:lnSpc>
                <a:spcPct val="100000"/>
              </a:lnSpc>
              <a:spcBef>
                <a:spcPts val="0"/>
              </a:spcBef>
              <a:spcAft>
                <a:spcPts val="0"/>
              </a:spcAft>
              <a:buSzPts val="1700"/>
              <a:buNone/>
              <a:defRPr sz="1700"/>
            </a:lvl9pPr>
          </a:lstStyle>
          <a:p/>
        </p:txBody>
      </p:sp>
      <p:sp>
        <p:nvSpPr>
          <p:cNvPr id="18" name="Google Shape;18;p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5875053" y="0"/>
            <a:ext cx="6316642" cy="6857248"/>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1098467" y="1712900"/>
            <a:ext cx="6368100" cy="1734300"/>
          </a:xfrm>
          <a:prstGeom prst="rect">
            <a:avLst/>
          </a:prstGeom>
        </p:spPr>
        <p:txBody>
          <a:bodyPr anchorCtr="0" anchor="t" bIns="121900" lIns="121900" spcFirstLastPara="1" rIns="121900" wrap="square" tIns="121900">
            <a:normAutofit/>
          </a:bodyPr>
          <a:lstStyle>
            <a:lvl1pPr lvl="0">
              <a:spcBef>
                <a:spcPts val="0"/>
              </a:spcBef>
              <a:spcAft>
                <a:spcPts val="0"/>
              </a:spcAft>
              <a:buSzPts val="10700"/>
              <a:buNone/>
              <a:defRPr sz="10700"/>
            </a:lvl1pPr>
            <a:lvl2pPr lvl="1">
              <a:spcBef>
                <a:spcPts val="0"/>
              </a:spcBef>
              <a:spcAft>
                <a:spcPts val="0"/>
              </a:spcAft>
              <a:buSzPts val="10700"/>
              <a:buNone/>
              <a:defRPr sz="10700"/>
            </a:lvl2pPr>
            <a:lvl3pPr lvl="2">
              <a:spcBef>
                <a:spcPts val="0"/>
              </a:spcBef>
              <a:spcAft>
                <a:spcPts val="0"/>
              </a:spcAft>
              <a:buSzPts val="10700"/>
              <a:buNone/>
              <a:defRPr sz="10700"/>
            </a:lvl3pPr>
            <a:lvl4pPr lvl="3">
              <a:spcBef>
                <a:spcPts val="0"/>
              </a:spcBef>
              <a:spcAft>
                <a:spcPts val="0"/>
              </a:spcAft>
              <a:buSzPts val="10700"/>
              <a:buNone/>
              <a:defRPr sz="10700"/>
            </a:lvl4pPr>
            <a:lvl5pPr lvl="4">
              <a:spcBef>
                <a:spcPts val="0"/>
              </a:spcBef>
              <a:spcAft>
                <a:spcPts val="0"/>
              </a:spcAft>
              <a:buSzPts val="10700"/>
              <a:buNone/>
              <a:defRPr sz="10700"/>
            </a:lvl5pPr>
            <a:lvl6pPr lvl="5">
              <a:spcBef>
                <a:spcPts val="0"/>
              </a:spcBef>
              <a:spcAft>
                <a:spcPts val="0"/>
              </a:spcAft>
              <a:buSzPts val="10700"/>
              <a:buNone/>
              <a:defRPr sz="10700"/>
            </a:lvl6pPr>
            <a:lvl7pPr lvl="6">
              <a:spcBef>
                <a:spcPts val="0"/>
              </a:spcBef>
              <a:spcAft>
                <a:spcPts val="0"/>
              </a:spcAft>
              <a:buSzPts val="10700"/>
              <a:buNone/>
              <a:defRPr sz="10700"/>
            </a:lvl7pPr>
            <a:lvl8pPr lvl="7">
              <a:spcBef>
                <a:spcPts val="0"/>
              </a:spcBef>
              <a:spcAft>
                <a:spcPts val="0"/>
              </a:spcAft>
              <a:buSzPts val="10700"/>
              <a:buNone/>
              <a:defRPr sz="10700"/>
            </a:lvl8pPr>
            <a:lvl9pPr lvl="8">
              <a:spcBef>
                <a:spcPts val="0"/>
              </a:spcBef>
              <a:spcAft>
                <a:spcPts val="0"/>
              </a:spcAft>
              <a:buSzPts val="10700"/>
              <a:buNone/>
              <a:defRPr sz="10700"/>
            </a:lvl9pPr>
          </a:lstStyle>
          <a:p>
            <a:r>
              <a:t>xx%</a:t>
            </a:r>
          </a:p>
        </p:txBody>
      </p:sp>
      <p:sp>
        <p:nvSpPr>
          <p:cNvPr id="126" name="Google Shape;126;p11"/>
          <p:cNvSpPr txBox="1"/>
          <p:nvPr>
            <p:ph idx="1" type="body"/>
          </p:nvPr>
        </p:nvSpPr>
        <p:spPr>
          <a:xfrm>
            <a:off x="1098467" y="3524166"/>
            <a:ext cx="6368100" cy="1625100"/>
          </a:xfrm>
          <a:prstGeom prst="rect">
            <a:avLst/>
          </a:prstGeom>
        </p:spPr>
        <p:txBody>
          <a:bodyPr anchorCtr="0" anchor="t" bIns="121900" lIns="121900" spcFirstLastPara="1" rIns="121900" wrap="square" tIns="121900">
            <a:normAutofit/>
          </a:bodyPr>
          <a:lstStyle>
            <a:lvl1pPr indent="-336550" lvl="0" marL="457200">
              <a:spcBef>
                <a:spcPts val="0"/>
              </a:spcBef>
              <a:spcAft>
                <a:spcPts val="0"/>
              </a:spcAft>
              <a:buSzPts val="1700"/>
              <a:buChar char="●"/>
              <a:defRPr/>
            </a:lvl1pPr>
            <a:lvl2pPr indent="-323850" lvl="1" marL="914400">
              <a:spcBef>
                <a:spcPts val="0"/>
              </a:spcBef>
              <a:spcAft>
                <a:spcPts val="0"/>
              </a:spcAft>
              <a:buSzPts val="1500"/>
              <a:buChar char="○"/>
              <a:defRPr/>
            </a:lvl2pPr>
            <a:lvl3pPr indent="-323850" lvl="2" marL="1371600">
              <a:spcBef>
                <a:spcPts val="0"/>
              </a:spcBef>
              <a:spcAft>
                <a:spcPts val="0"/>
              </a:spcAft>
              <a:buSzPts val="1500"/>
              <a:buChar char="■"/>
              <a:defRPr/>
            </a:lvl3pPr>
            <a:lvl4pPr indent="-323850" lvl="3" marL="1828800">
              <a:spcBef>
                <a:spcPts val="0"/>
              </a:spcBef>
              <a:spcAft>
                <a:spcPts val="0"/>
              </a:spcAft>
              <a:buSzPts val="1500"/>
              <a:buChar char="●"/>
              <a:defRPr/>
            </a:lvl4pPr>
            <a:lvl5pPr indent="-323850" lvl="4" marL="2286000">
              <a:spcBef>
                <a:spcPts val="0"/>
              </a:spcBef>
              <a:spcAft>
                <a:spcPts val="0"/>
              </a:spcAft>
              <a:buSzPts val="1500"/>
              <a:buChar char="○"/>
              <a:defRPr/>
            </a:lvl5pPr>
            <a:lvl6pPr indent="-323850" lvl="5" marL="2743200">
              <a:spcBef>
                <a:spcPts val="0"/>
              </a:spcBef>
              <a:spcAft>
                <a:spcPts val="0"/>
              </a:spcAft>
              <a:buSzPts val="1500"/>
              <a:buChar char="■"/>
              <a:defRPr/>
            </a:lvl6pPr>
            <a:lvl7pPr indent="-323850" lvl="6" marL="3200400">
              <a:spcBef>
                <a:spcPts val="0"/>
              </a:spcBef>
              <a:spcAft>
                <a:spcPts val="0"/>
              </a:spcAft>
              <a:buSzPts val="1500"/>
              <a:buChar char="●"/>
              <a:defRPr/>
            </a:lvl7pPr>
            <a:lvl8pPr indent="-323850" lvl="7" marL="3657600">
              <a:spcBef>
                <a:spcPts val="0"/>
              </a:spcBef>
              <a:spcAft>
                <a:spcPts val="0"/>
              </a:spcAft>
              <a:buSzPts val="1500"/>
              <a:buChar char="○"/>
              <a:defRPr/>
            </a:lvl8pPr>
            <a:lvl9pPr indent="-323850" lvl="8" marL="4114800">
              <a:spcBef>
                <a:spcPts val="0"/>
              </a:spcBef>
              <a:spcAft>
                <a:spcPts val="0"/>
              </a:spcAft>
              <a:buSzPts val="1500"/>
              <a:buChar char="■"/>
              <a:defRPr/>
            </a:lvl9pPr>
          </a:lstStyle>
          <a:p/>
        </p:txBody>
      </p:sp>
      <p:sp>
        <p:nvSpPr>
          <p:cNvPr id="127" name="Google Shape;127;p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0" name="Shape 130"/>
        <p:cNvGrpSpPr/>
        <p:nvPr/>
      </p:nvGrpSpPr>
      <p:grpSpPr>
        <a:xfrm>
          <a:off x="0" y="0"/>
          <a:ext cx="0" cy="0"/>
          <a:chOff x="0" y="0"/>
          <a:chExt cx="0" cy="0"/>
        </a:xfrm>
      </p:grpSpPr>
      <p:sp>
        <p:nvSpPr>
          <p:cNvPr id="131" name="Google Shape;131;p13"/>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4200"/>
              <a:buFont typeface="Century Gothic"/>
              <a:buNone/>
              <a:defRPr/>
            </a:lvl1pPr>
            <a:lvl2pPr lvl="1" rtl="0" algn="l">
              <a:spcBef>
                <a:spcPts val="0"/>
              </a:spcBef>
              <a:spcAft>
                <a:spcPts val="0"/>
              </a:spcAft>
              <a:buSzPts val="3700"/>
              <a:buNone/>
              <a:defRPr/>
            </a:lvl2pPr>
            <a:lvl3pPr lvl="2" rtl="0" algn="l">
              <a:spcBef>
                <a:spcPts val="0"/>
              </a:spcBef>
              <a:spcAft>
                <a:spcPts val="0"/>
              </a:spcAft>
              <a:buSzPts val="3700"/>
              <a:buNone/>
              <a:defRPr/>
            </a:lvl3pPr>
            <a:lvl4pPr lvl="3" rtl="0" algn="l">
              <a:spcBef>
                <a:spcPts val="0"/>
              </a:spcBef>
              <a:spcAft>
                <a:spcPts val="0"/>
              </a:spcAft>
              <a:buSzPts val="3700"/>
              <a:buNone/>
              <a:defRPr/>
            </a:lvl4pPr>
            <a:lvl5pPr lvl="4" rtl="0" algn="l">
              <a:spcBef>
                <a:spcPts val="0"/>
              </a:spcBef>
              <a:spcAft>
                <a:spcPts val="0"/>
              </a:spcAft>
              <a:buSzPts val="3700"/>
              <a:buNone/>
              <a:defRPr/>
            </a:lvl5pPr>
            <a:lvl6pPr lvl="5" rtl="0" algn="l">
              <a:spcBef>
                <a:spcPts val="0"/>
              </a:spcBef>
              <a:spcAft>
                <a:spcPts val="0"/>
              </a:spcAft>
              <a:buSzPts val="3700"/>
              <a:buNone/>
              <a:defRPr/>
            </a:lvl6pPr>
            <a:lvl7pPr lvl="6" rtl="0" algn="l">
              <a:spcBef>
                <a:spcPts val="0"/>
              </a:spcBef>
              <a:spcAft>
                <a:spcPts val="0"/>
              </a:spcAft>
              <a:buSzPts val="3700"/>
              <a:buNone/>
              <a:defRPr/>
            </a:lvl7pPr>
            <a:lvl8pPr lvl="7" rtl="0" algn="l">
              <a:spcBef>
                <a:spcPts val="0"/>
              </a:spcBef>
              <a:spcAft>
                <a:spcPts val="0"/>
              </a:spcAft>
              <a:buSzPts val="3700"/>
              <a:buNone/>
              <a:defRPr/>
            </a:lvl8pPr>
            <a:lvl9pPr lvl="8" rtl="0" algn="l">
              <a:spcBef>
                <a:spcPts val="0"/>
              </a:spcBef>
              <a:spcAft>
                <a:spcPts val="0"/>
              </a:spcAft>
              <a:buSzPts val="3700"/>
              <a:buNone/>
              <a:defRPr/>
            </a:lvl9pPr>
          </a:lstStyle>
          <a:p/>
        </p:txBody>
      </p:sp>
      <p:sp>
        <p:nvSpPr>
          <p:cNvPr id="132" name="Google Shape;132;p13"/>
          <p:cNvSpPr txBox="1"/>
          <p:nvPr>
            <p:ph idx="1" type="body"/>
          </p:nvPr>
        </p:nvSpPr>
        <p:spPr>
          <a:xfrm>
            <a:off x="1103313" y="1905000"/>
            <a:ext cx="43962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solidFill>
                  <a:srgbClr val="86D1D8"/>
                </a:solidFill>
              </a:defRPr>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133" name="Google Shape;133;p13"/>
          <p:cNvSpPr txBox="1"/>
          <p:nvPr>
            <p:ph idx="2" type="body"/>
          </p:nvPr>
        </p:nvSpPr>
        <p:spPr>
          <a:xfrm>
            <a:off x="1103312" y="2514600"/>
            <a:ext cx="4396200" cy="37416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sz="1800"/>
            </a:lvl1pPr>
            <a:lvl2pPr indent="-309880" lvl="1" marL="914400" rtl="0" algn="l">
              <a:spcBef>
                <a:spcPts val="1000"/>
              </a:spcBef>
              <a:spcAft>
                <a:spcPts val="0"/>
              </a:spcAft>
              <a:buSzPts val="1280"/>
              <a:buChar char="○"/>
              <a:defRPr sz="1600"/>
            </a:lvl2pPr>
            <a:lvl3pPr indent="-299719" lvl="2" marL="1371600" rtl="0" algn="l">
              <a:spcBef>
                <a:spcPts val="1000"/>
              </a:spcBef>
              <a:spcAft>
                <a:spcPts val="0"/>
              </a:spcAft>
              <a:buSzPts val="1120"/>
              <a:buChar char="■"/>
              <a:defRPr sz="1400"/>
            </a:lvl3pPr>
            <a:lvl4pPr indent="-289560" lvl="3" marL="1828800" rtl="0" algn="l">
              <a:spcBef>
                <a:spcPts val="1000"/>
              </a:spcBef>
              <a:spcAft>
                <a:spcPts val="0"/>
              </a:spcAft>
              <a:buSzPts val="960"/>
              <a:buChar char="●"/>
              <a:defRPr sz="1200"/>
            </a:lvl4pPr>
            <a:lvl5pPr indent="-289560" lvl="4" marL="2286000" rtl="0" algn="l">
              <a:spcBef>
                <a:spcPts val="1000"/>
              </a:spcBef>
              <a:spcAft>
                <a:spcPts val="0"/>
              </a:spcAft>
              <a:buSzPts val="960"/>
              <a:buChar char="○"/>
              <a:defRPr sz="1200"/>
            </a:lvl5pPr>
            <a:lvl6pPr indent="-289560" lvl="5" marL="2743200" rtl="0" algn="l">
              <a:spcBef>
                <a:spcPts val="1000"/>
              </a:spcBef>
              <a:spcAft>
                <a:spcPts val="0"/>
              </a:spcAft>
              <a:buSzPts val="960"/>
              <a:buChar char="■"/>
              <a:defRPr sz="1200"/>
            </a:lvl6pPr>
            <a:lvl7pPr indent="-289560" lvl="6" marL="3200400" rtl="0" algn="l">
              <a:spcBef>
                <a:spcPts val="1000"/>
              </a:spcBef>
              <a:spcAft>
                <a:spcPts val="0"/>
              </a:spcAft>
              <a:buSzPts val="960"/>
              <a:buChar char="●"/>
              <a:defRPr sz="1200"/>
            </a:lvl7pPr>
            <a:lvl8pPr indent="-289559" lvl="7" marL="3657600" rtl="0" algn="l">
              <a:spcBef>
                <a:spcPts val="1000"/>
              </a:spcBef>
              <a:spcAft>
                <a:spcPts val="0"/>
              </a:spcAft>
              <a:buSzPts val="960"/>
              <a:buChar char="○"/>
              <a:defRPr sz="1200"/>
            </a:lvl8pPr>
            <a:lvl9pPr indent="-289559" lvl="8" marL="4114800" rtl="0" algn="l">
              <a:spcBef>
                <a:spcPts val="1000"/>
              </a:spcBef>
              <a:spcAft>
                <a:spcPts val="0"/>
              </a:spcAft>
              <a:buSzPts val="960"/>
              <a:buChar char="■"/>
              <a:defRPr sz="1200"/>
            </a:lvl9pPr>
          </a:lstStyle>
          <a:p/>
        </p:txBody>
      </p:sp>
      <p:sp>
        <p:nvSpPr>
          <p:cNvPr id="134" name="Google Shape;134;p13"/>
          <p:cNvSpPr txBox="1"/>
          <p:nvPr>
            <p:ph idx="3" type="body"/>
          </p:nvPr>
        </p:nvSpPr>
        <p:spPr>
          <a:xfrm>
            <a:off x="5654495" y="1905000"/>
            <a:ext cx="43962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solidFill>
                  <a:srgbClr val="86D1D8"/>
                </a:solidFill>
              </a:defRPr>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135" name="Google Shape;135;p13"/>
          <p:cNvSpPr txBox="1"/>
          <p:nvPr>
            <p:ph idx="4" type="body"/>
          </p:nvPr>
        </p:nvSpPr>
        <p:spPr>
          <a:xfrm>
            <a:off x="5654495" y="2514600"/>
            <a:ext cx="4396200" cy="37416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sz="1800"/>
            </a:lvl1pPr>
            <a:lvl2pPr indent="-309880" lvl="1" marL="914400" rtl="0" algn="l">
              <a:spcBef>
                <a:spcPts val="1000"/>
              </a:spcBef>
              <a:spcAft>
                <a:spcPts val="0"/>
              </a:spcAft>
              <a:buSzPts val="1280"/>
              <a:buChar char="○"/>
              <a:defRPr sz="1600"/>
            </a:lvl2pPr>
            <a:lvl3pPr indent="-299719" lvl="2" marL="1371600" rtl="0" algn="l">
              <a:spcBef>
                <a:spcPts val="1000"/>
              </a:spcBef>
              <a:spcAft>
                <a:spcPts val="0"/>
              </a:spcAft>
              <a:buSzPts val="1120"/>
              <a:buChar char="■"/>
              <a:defRPr sz="1400"/>
            </a:lvl3pPr>
            <a:lvl4pPr indent="-289560" lvl="3" marL="1828800" rtl="0" algn="l">
              <a:spcBef>
                <a:spcPts val="1000"/>
              </a:spcBef>
              <a:spcAft>
                <a:spcPts val="0"/>
              </a:spcAft>
              <a:buSzPts val="960"/>
              <a:buChar char="●"/>
              <a:defRPr sz="1200"/>
            </a:lvl4pPr>
            <a:lvl5pPr indent="-289560" lvl="4" marL="2286000" rtl="0" algn="l">
              <a:spcBef>
                <a:spcPts val="1000"/>
              </a:spcBef>
              <a:spcAft>
                <a:spcPts val="0"/>
              </a:spcAft>
              <a:buSzPts val="960"/>
              <a:buChar char="○"/>
              <a:defRPr sz="1200"/>
            </a:lvl5pPr>
            <a:lvl6pPr indent="-289560" lvl="5" marL="2743200" rtl="0" algn="l">
              <a:spcBef>
                <a:spcPts val="1000"/>
              </a:spcBef>
              <a:spcAft>
                <a:spcPts val="0"/>
              </a:spcAft>
              <a:buSzPts val="960"/>
              <a:buChar char="■"/>
              <a:defRPr sz="1200"/>
            </a:lvl6pPr>
            <a:lvl7pPr indent="-289560" lvl="6" marL="3200400" rtl="0" algn="l">
              <a:spcBef>
                <a:spcPts val="1000"/>
              </a:spcBef>
              <a:spcAft>
                <a:spcPts val="0"/>
              </a:spcAft>
              <a:buSzPts val="960"/>
              <a:buChar char="●"/>
              <a:defRPr sz="1200"/>
            </a:lvl7pPr>
            <a:lvl8pPr indent="-289559" lvl="7" marL="3657600" rtl="0" algn="l">
              <a:spcBef>
                <a:spcPts val="1000"/>
              </a:spcBef>
              <a:spcAft>
                <a:spcPts val="0"/>
              </a:spcAft>
              <a:buSzPts val="960"/>
              <a:buChar char="○"/>
              <a:defRPr sz="1200"/>
            </a:lvl8pPr>
            <a:lvl9pPr indent="-289559" lvl="8" marL="4114800" rtl="0" algn="l">
              <a:spcBef>
                <a:spcPts val="1000"/>
              </a:spcBef>
              <a:spcAft>
                <a:spcPts val="0"/>
              </a:spcAft>
              <a:buSzPts val="960"/>
              <a:buChar char="■"/>
              <a:defRPr sz="1200"/>
            </a:lvl9pPr>
          </a:lstStyle>
          <a:p/>
        </p:txBody>
      </p:sp>
      <p:sp>
        <p:nvSpPr>
          <p:cNvPr id="136" name="Google Shape;136;p13"/>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7" name="Google Shape;137;p13"/>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8" name="Google Shape;138;p13"/>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rm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9" name="Shape 139"/>
        <p:cNvGrpSpPr/>
        <p:nvPr/>
      </p:nvGrpSpPr>
      <p:grpSpPr>
        <a:xfrm>
          <a:off x="0" y="0"/>
          <a:ext cx="0" cy="0"/>
          <a:chOff x="0" y="0"/>
          <a:chExt cx="0" cy="0"/>
        </a:xfrm>
      </p:grpSpPr>
      <p:sp>
        <p:nvSpPr>
          <p:cNvPr id="140" name="Google Shape;140;p14"/>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1800"/>
              <a:buNone/>
              <a:defRPr/>
            </a:lvl1pPr>
            <a:lvl2pPr lvl="1" rtl="0" algn="l">
              <a:spcBef>
                <a:spcPts val="0"/>
              </a:spcBef>
              <a:spcAft>
                <a:spcPts val="0"/>
              </a:spcAft>
              <a:buSzPts val="3700"/>
              <a:buNone/>
              <a:defRPr/>
            </a:lvl2pPr>
            <a:lvl3pPr lvl="2" rtl="0" algn="l">
              <a:spcBef>
                <a:spcPts val="0"/>
              </a:spcBef>
              <a:spcAft>
                <a:spcPts val="0"/>
              </a:spcAft>
              <a:buSzPts val="3700"/>
              <a:buNone/>
              <a:defRPr/>
            </a:lvl3pPr>
            <a:lvl4pPr lvl="3" rtl="0" algn="l">
              <a:spcBef>
                <a:spcPts val="0"/>
              </a:spcBef>
              <a:spcAft>
                <a:spcPts val="0"/>
              </a:spcAft>
              <a:buSzPts val="3700"/>
              <a:buNone/>
              <a:defRPr/>
            </a:lvl4pPr>
            <a:lvl5pPr lvl="4" rtl="0" algn="l">
              <a:spcBef>
                <a:spcPts val="0"/>
              </a:spcBef>
              <a:spcAft>
                <a:spcPts val="0"/>
              </a:spcAft>
              <a:buSzPts val="3700"/>
              <a:buNone/>
              <a:defRPr/>
            </a:lvl5pPr>
            <a:lvl6pPr lvl="5" rtl="0" algn="l">
              <a:spcBef>
                <a:spcPts val="0"/>
              </a:spcBef>
              <a:spcAft>
                <a:spcPts val="0"/>
              </a:spcAft>
              <a:buSzPts val="3700"/>
              <a:buNone/>
              <a:defRPr/>
            </a:lvl6pPr>
            <a:lvl7pPr lvl="6" rtl="0" algn="l">
              <a:spcBef>
                <a:spcPts val="0"/>
              </a:spcBef>
              <a:spcAft>
                <a:spcPts val="0"/>
              </a:spcAft>
              <a:buSzPts val="3700"/>
              <a:buNone/>
              <a:defRPr/>
            </a:lvl7pPr>
            <a:lvl8pPr lvl="7" rtl="0" algn="l">
              <a:spcBef>
                <a:spcPts val="0"/>
              </a:spcBef>
              <a:spcAft>
                <a:spcPts val="0"/>
              </a:spcAft>
              <a:buSzPts val="3700"/>
              <a:buNone/>
              <a:defRPr/>
            </a:lvl8pPr>
            <a:lvl9pPr lvl="8" rtl="0" algn="l">
              <a:spcBef>
                <a:spcPts val="0"/>
              </a:spcBef>
              <a:spcAft>
                <a:spcPts val="0"/>
              </a:spcAft>
              <a:buSzPts val="3700"/>
              <a:buNone/>
              <a:defRPr/>
            </a:lvl9pPr>
          </a:lstStyle>
          <a:p/>
        </p:txBody>
      </p:sp>
      <p:sp>
        <p:nvSpPr>
          <p:cNvPr id="141" name="Google Shape;141;p14"/>
          <p:cNvSpPr txBox="1"/>
          <p:nvPr>
            <p:ph idx="1" type="body"/>
          </p:nvPr>
        </p:nvSpPr>
        <p:spPr>
          <a:xfrm>
            <a:off x="1103312" y="2052918"/>
            <a:ext cx="8946600" cy="41955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142" name="Google Shape;142;p14"/>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3" name="Google Shape;143;p14"/>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4" name="Google Shape;144;p14"/>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rm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5875053" y="0"/>
            <a:ext cx="6316642" cy="6857248"/>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1098467" y="2737333"/>
            <a:ext cx="6116100" cy="1531500"/>
          </a:xfrm>
          <a:prstGeom prst="rect">
            <a:avLst/>
          </a:prstGeom>
        </p:spPr>
        <p:txBody>
          <a:bodyPr anchorCtr="0" anchor="ctr"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40" name="Google Shape;40;p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507989"/>
            <a:ext cx="1383765" cy="1355016"/>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730000" y="525000"/>
            <a:ext cx="9385200" cy="1218900"/>
          </a:xfrm>
          <a:prstGeom prst="rect">
            <a:avLst/>
          </a:prstGeom>
        </p:spPr>
        <p:txBody>
          <a:bodyPr anchorCtr="0" anchor="t"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46" name="Google Shape;46;p4"/>
          <p:cNvSpPr txBox="1"/>
          <p:nvPr>
            <p:ph idx="1" type="body"/>
          </p:nvPr>
        </p:nvSpPr>
        <p:spPr>
          <a:xfrm>
            <a:off x="1730000" y="2090067"/>
            <a:ext cx="9385200" cy="3881700"/>
          </a:xfrm>
          <a:prstGeom prst="rect">
            <a:avLst/>
          </a:prstGeom>
        </p:spPr>
        <p:txBody>
          <a:bodyPr anchorCtr="0" anchor="t" bIns="121900" lIns="121900" spcFirstLastPara="1" rIns="121900" wrap="square" tIns="121900">
            <a:normAutofit/>
          </a:bodyPr>
          <a:lstStyle>
            <a:lvl1pPr indent="-336550" lvl="0" marL="457200">
              <a:spcBef>
                <a:spcPts val="0"/>
              </a:spcBef>
              <a:spcAft>
                <a:spcPts val="0"/>
              </a:spcAft>
              <a:buSzPts val="1700"/>
              <a:buChar char="●"/>
              <a:defRPr/>
            </a:lvl1pPr>
            <a:lvl2pPr indent="-323850" lvl="1" marL="914400">
              <a:spcBef>
                <a:spcPts val="0"/>
              </a:spcBef>
              <a:spcAft>
                <a:spcPts val="0"/>
              </a:spcAft>
              <a:buSzPts val="1500"/>
              <a:buChar char="○"/>
              <a:defRPr/>
            </a:lvl2pPr>
            <a:lvl3pPr indent="-323850" lvl="2" marL="1371600">
              <a:spcBef>
                <a:spcPts val="0"/>
              </a:spcBef>
              <a:spcAft>
                <a:spcPts val="0"/>
              </a:spcAft>
              <a:buSzPts val="1500"/>
              <a:buChar char="■"/>
              <a:defRPr/>
            </a:lvl3pPr>
            <a:lvl4pPr indent="-323850" lvl="3" marL="1828800">
              <a:spcBef>
                <a:spcPts val="0"/>
              </a:spcBef>
              <a:spcAft>
                <a:spcPts val="0"/>
              </a:spcAft>
              <a:buSzPts val="1500"/>
              <a:buChar char="●"/>
              <a:defRPr/>
            </a:lvl4pPr>
            <a:lvl5pPr indent="-323850" lvl="4" marL="2286000">
              <a:spcBef>
                <a:spcPts val="0"/>
              </a:spcBef>
              <a:spcAft>
                <a:spcPts val="0"/>
              </a:spcAft>
              <a:buSzPts val="1500"/>
              <a:buChar char="○"/>
              <a:defRPr/>
            </a:lvl5pPr>
            <a:lvl6pPr indent="-323850" lvl="5" marL="2743200">
              <a:spcBef>
                <a:spcPts val="0"/>
              </a:spcBef>
              <a:spcAft>
                <a:spcPts val="0"/>
              </a:spcAft>
              <a:buSzPts val="1500"/>
              <a:buChar char="■"/>
              <a:defRPr/>
            </a:lvl6pPr>
            <a:lvl7pPr indent="-323850" lvl="6" marL="3200400">
              <a:spcBef>
                <a:spcPts val="0"/>
              </a:spcBef>
              <a:spcAft>
                <a:spcPts val="0"/>
              </a:spcAft>
              <a:buSzPts val="1500"/>
              <a:buChar char="●"/>
              <a:defRPr/>
            </a:lvl7pPr>
            <a:lvl8pPr indent="-323850" lvl="7" marL="3657600">
              <a:spcBef>
                <a:spcPts val="0"/>
              </a:spcBef>
              <a:spcAft>
                <a:spcPts val="0"/>
              </a:spcAft>
              <a:buSzPts val="1500"/>
              <a:buChar char="○"/>
              <a:defRPr/>
            </a:lvl8pPr>
            <a:lvl9pPr indent="-323850" lvl="8" marL="4114800">
              <a:spcBef>
                <a:spcPts val="0"/>
              </a:spcBef>
              <a:spcAft>
                <a:spcPts val="0"/>
              </a:spcAft>
              <a:buSzPts val="1500"/>
              <a:buChar char="■"/>
              <a:defRPr/>
            </a:lvl9pPr>
          </a:lstStyle>
          <a:p/>
        </p:txBody>
      </p:sp>
      <p:sp>
        <p:nvSpPr>
          <p:cNvPr id="47" name="Google Shape;47;p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507989"/>
            <a:ext cx="1383765" cy="1355016"/>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730000" y="525000"/>
            <a:ext cx="9385200" cy="1218900"/>
          </a:xfrm>
          <a:prstGeom prst="rect">
            <a:avLst/>
          </a:prstGeom>
        </p:spPr>
        <p:txBody>
          <a:bodyPr anchorCtr="0" anchor="t"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53" name="Google Shape;53;p5"/>
          <p:cNvSpPr txBox="1"/>
          <p:nvPr>
            <p:ph idx="1" type="body"/>
          </p:nvPr>
        </p:nvSpPr>
        <p:spPr>
          <a:xfrm>
            <a:off x="1730000" y="2090067"/>
            <a:ext cx="4537500" cy="3881700"/>
          </a:xfrm>
          <a:prstGeom prst="rect">
            <a:avLst/>
          </a:prstGeom>
        </p:spPr>
        <p:txBody>
          <a:bodyPr anchorCtr="0" anchor="t" bIns="121900" lIns="121900" spcFirstLastPara="1" rIns="121900" wrap="square" tIns="121900">
            <a:normAutofit/>
          </a:bodyPr>
          <a:lstStyle>
            <a:lvl1pPr indent="-336550" lvl="0" marL="457200">
              <a:spcBef>
                <a:spcPts val="0"/>
              </a:spcBef>
              <a:spcAft>
                <a:spcPts val="0"/>
              </a:spcAft>
              <a:buSzPts val="1700"/>
              <a:buChar char="●"/>
              <a:defRPr/>
            </a:lvl1pPr>
            <a:lvl2pPr indent="-323850" lvl="1" marL="914400">
              <a:spcBef>
                <a:spcPts val="0"/>
              </a:spcBef>
              <a:spcAft>
                <a:spcPts val="0"/>
              </a:spcAft>
              <a:buSzPts val="1500"/>
              <a:buChar char="○"/>
              <a:defRPr/>
            </a:lvl2pPr>
            <a:lvl3pPr indent="-323850" lvl="2" marL="1371600">
              <a:spcBef>
                <a:spcPts val="0"/>
              </a:spcBef>
              <a:spcAft>
                <a:spcPts val="0"/>
              </a:spcAft>
              <a:buSzPts val="1500"/>
              <a:buChar char="■"/>
              <a:defRPr/>
            </a:lvl3pPr>
            <a:lvl4pPr indent="-323850" lvl="3" marL="1828800">
              <a:spcBef>
                <a:spcPts val="0"/>
              </a:spcBef>
              <a:spcAft>
                <a:spcPts val="0"/>
              </a:spcAft>
              <a:buSzPts val="1500"/>
              <a:buChar char="●"/>
              <a:defRPr/>
            </a:lvl4pPr>
            <a:lvl5pPr indent="-323850" lvl="4" marL="2286000">
              <a:spcBef>
                <a:spcPts val="0"/>
              </a:spcBef>
              <a:spcAft>
                <a:spcPts val="0"/>
              </a:spcAft>
              <a:buSzPts val="1500"/>
              <a:buChar char="○"/>
              <a:defRPr/>
            </a:lvl5pPr>
            <a:lvl6pPr indent="-323850" lvl="5" marL="2743200">
              <a:spcBef>
                <a:spcPts val="0"/>
              </a:spcBef>
              <a:spcAft>
                <a:spcPts val="0"/>
              </a:spcAft>
              <a:buSzPts val="1500"/>
              <a:buChar char="■"/>
              <a:defRPr/>
            </a:lvl6pPr>
            <a:lvl7pPr indent="-323850" lvl="6" marL="3200400">
              <a:spcBef>
                <a:spcPts val="0"/>
              </a:spcBef>
              <a:spcAft>
                <a:spcPts val="0"/>
              </a:spcAft>
              <a:buSzPts val="1500"/>
              <a:buChar char="●"/>
              <a:defRPr/>
            </a:lvl7pPr>
            <a:lvl8pPr indent="-323850" lvl="7" marL="3657600">
              <a:spcBef>
                <a:spcPts val="0"/>
              </a:spcBef>
              <a:spcAft>
                <a:spcPts val="0"/>
              </a:spcAft>
              <a:buSzPts val="1500"/>
              <a:buChar char="○"/>
              <a:defRPr/>
            </a:lvl8pPr>
            <a:lvl9pPr indent="-323850" lvl="8" marL="4114800">
              <a:spcBef>
                <a:spcPts val="0"/>
              </a:spcBef>
              <a:spcAft>
                <a:spcPts val="0"/>
              </a:spcAft>
              <a:buSzPts val="1500"/>
              <a:buChar char="■"/>
              <a:defRPr/>
            </a:lvl9pPr>
          </a:lstStyle>
          <a:p/>
        </p:txBody>
      </p:sp>
      <p:sp>
        <p:nvSpPr>
          <p:cNvPr id="54" name="Google Shape;54;p5"/>
          <p:cNvSpPr txBox="1"/>
          <p:nvPr>
            <p:ph idx="2" type="body"/>
          </p:nvPr>
        </p:nvSpPr>
        <p:spPr>
          <a:xfrm>
            <a:off x="6577628" y="2090067"/>
            <a:ext cx="4537500" cy="3881700"/>
          </a:xfrm>
          <a:prstGeom prst="rect">
            <a:avLst/>
          </a:prstGeom>
        </p:spPr>
        <p:txBody>
          <a:bodyPr anchorCtr="0" anchor="t" bIns="121900" lIns="121900" spcFirstLastPara="1" rIns="121900" wrap="square" tIns="121900">
            <a:normAutofit/>
          </a:bodyPr>
          <a:lstStyle>
            <a:lvl1pPr indent="-336550" lvl="0" marL="457200">
              <a:spcBef>
                <a:spcPts val="0"/>
              </a:spcBef>
              <a:spcAft>
                <a:spcPts val="0"/>
              </a:spcAft>
              <a:buSzPts val="1700"/>
              <a:buChar char="●"/>
              <a:defRPr/>
            </a:lvl1pPr>
            <a:lvl2pPr indent="-323850" lvl="1" marL="914400">
              <a:spcBef>
                <a:spcPts val="0"/>
              </a:spcBef>
              <a:spcAft>
                <a:spcPts val="0"/>
              </a:spcAft>
              <a:buSzPts val="1500"/>
              <a:buChar char="○"/>
              <a:defRPr/>
            </a:lvl2pPr>
            <a:lvl3pPr indent="-323850" lvl="2" marL="1371600">
              <a:spcBef>
                <a:spcPts val="0"/>
              </a:spcBef>
              <a:spcAft>
                <a:spcPts val="0"/>
              </a:spcAft>
              <a:buSzPts val="1500"/>
              <a:buChar char="■"/>
              <a:defRPr/>
            </a:lvl3pPr>
            <a:lvl4pPr indent="-323850" lvl="3" marL="1828800">
              <a:spcBef>
                <a:spcPts val="0"/>
              </a:spcBef>
              <a:spcAft>
                <a:spcPts val="0"/>
              </a:spcAft>
              <a:buSzPts val="1500"/>
              <a:buChar char="●"/>
              <a:defRPr/>
            </a:lvl4pPr>
            <a:lvl5pPr indent="-323850" lvl="4" marL="2286000">
              <a:spcBef>
                <a:spcPts val="0"/>
              </a:spcBef>
              <a:spcAft>
                <a:spcPts val="0"/>
              </a:spcAft>
              <a:buSzPts val="1500"/>
              <a:buChar char="○"/>
              <a:defRPr/>
            </a:lvl5pPr>
            <a:lvl6pPr indent="-323850" lvl="5" marL="2743200">
              <a:spcBef>
                <a:spcPts val="0"/>
              </a:spcBef>
              <a:spcAft>
                <a:spcPts val="0"/>
              </a:spcAft>
              <a:buSzPts val="1500"/>
              <a:buChar char="■"/>
              <a:defRPr/>
            </a:lvl6pPr>
            <a:lvl7pPr indent="-323850" lvl="6" marL="3200400">
              <a:spcBef>
                <a:spcPts val="0"/>
              </a:spcBef>
              <a:spcAft>
                <a:spcPts val="0"/>
              </a:spcAft>
              <a:buSzPts val="1500"/>
              <a:buChar char="●"/>
              <a:defRPr/>
            </a:lvl7pPr>
            <a:lvl8pPr indent="-323850" lvl="7" marL="3657600">
              <a:spcBef>
                <a:spcPts val="0"/>
              </a:spcBef>
              <a:spcAft>
                <a:spcPts val="0"/>
              </a:spcAft>
              <a:buSzPts val="1500"/>
              <a:buChar char="○"/>
              <a:defRPr/>
            </a:lvl8pPr>
            <a:lvl9pPr indent="-323850" lvl="8" marL="4114800">
              <a:spcBef>
                <a:spcPts val="0"/>
              </a:spcBef>
              <a:spcAft>
                <a:spcPts val="0"/>
              </a:spcAft>
              <a:buSzPts val="1500"/>
              <a:buChar char="■"/>
              <a:defRPr/>
            </a:lvl9pPr>
          </a:lstStyle>
          <a:p/>
        </p:txBody>
      </p:sp>
      <p:sp>
        <p:nvSpPr>
          <p:cNvPr id="55" name="Google Shape;55;p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507989"/>
            <a:ext cx="1383765" cy="1355016"/>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730000" y="525000"/>
            <a:ext cx="9385200" cy="1218900"/>
          </a:xfrm>
          <a:prstGeom prst="rect">
            <a:avLst/>
          </a:prstGeom>
        </p:spPr>
        <p:txBody>
          <a:bodyPr anchorCtr="0" anchor="t"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61" name="Google Shape;61;p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507989"/>
            <a:ext cx="1383765" cy="1355016"/>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730000" y="525000"/>
            <a:ext cx="5065200" cy="1990800"/>
          </a:xfrm>
          <a:prstGeom prst="rect">
            <a:avLst/>
          </a:prstGeom>
        </p:spPr>
        <p:txBody>
          <a:bodyPr anchorCtr="0" anchor="t"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67" name="Google Shape;67;p7"/>
          <p:cNvSpPr txBox="1"/>
          <p:nvPr>
            <p:ph idx="1" type="body"/>
          </p:nvPr>
        </p:nvSpPr>
        <p:spPr>
          <a:xfrm>
            <a:off x="1730000" y="2630067"/>
            <a:ext cx="5065200" cy="3221100"/>
          </a:xfrm>
          <a:prstGeom prst="rect">
            <a:avLst/>
          </a:prstGeom>
        </p:spPr>
        <p:txBody>
          <a:bodyPr anchorCtr="0" anchor="t" bIns="121900" lIns="121900" spcFirstLastPara="1" rIns="121900" wrap="square" tIns="121900">
            <a:normAutofit/>
          </a:bodyPr>
          <a:lstStyle>
            <a:lvl1pPr indent="-336550" lvl="0" marL="457200">
              <a:spcBef>
                <a:spcPts val="0"/>
              </a:spcBef>
              <a:spcAft>
                <a:spcPts val="0"/>
              </a:spcAft>
              <a:buSzPts val="1700"/>
              <a:buChar char="●"/>
              <a:defRPr/>
            </a:lvl1pPr>
            <a:lvl2pPr indent="-323850" lvl="1" marL="914400">
              <a:spcBef>
                <a:spcPts val="0"/>
              </a:spcBef>
              <a:spcAft>
                <a:spcPts val="0"/>
              </a:spcAft>
              <a:buSzPts val="1500"/>
              <a:buChar char="○"/>
              <a:defRPr/>
            </a:lvl2pPr>
            <a:lvl3pPr indent="-323850" lvl="2" marL="1371600">
              <a:spcBef>
                <a:spcPts val="0"/>
              </a:spcBef>
              <a:spcAft>
                <a:spcPts val="0"/>
              </a:spcAft>
              <a:buSzPts val="1500"/>
              <a:buChar char="■"/>
              <a:defRPr/>
            </a:lvl3pPr>
            <a:lvl4pPr indent="-323850" lvl="3" marL="1828800">
              <a:spcBef>
                <a:spcPts val="0"/>
              </a:spcBef>
              <a:spcAft>
                <a:spcPts val="0"/>
              </a:spcAft>
              <a:buSzPts val="1500"/>
              <a:buChar char="●"/>
              <a:defRPr/>
            </a:lvl4pPr>
            <a:lvl5pPr indent="-323850" lvl="4" marL="2286000">
              <a:spcBef>
                <a:spcPts val="0"/>
              </a:spcBef>
              <a:spcAft>
                <a:spcPts val="0"/>
              </a:spcAft>
              <a:buSzPts val="1500"/>
              <a:buChar char="○"/>
              <a:defRPr/>
            </a:lvl5pPr>
            <a:lvl6pPr indent="-323850" lvl="5" marL="2743200">
              <a:spcBef>
                <a:spcPts val="0"/>
              </a:spcBef>
              <a:spcAft>
                <a:spcPts val="0"/>
              </a:spcAft>
              <a:buSzPts val="1500"/>
              <a:buChar char="■"/>
              <a:defRPr/>
            </a:lvl6pPr>
            <a:lvl7pPr indent="-323850" lvl="6" marL="3200400">
              <a:spcBef>
                <a:spcPts val="0"/>
              </a:spcBef>
              <a:spcAft>
                <a:spcPts val="0"/>
              </a:spcAft>
              <a:buSzPts val="1500"/>
              <a:buChar char="●"/>
              <a:defRPr/>
            </a:lvl7pPr>
            <a:lvl8pPr indent="-323850" lvl="7" marL="3657600">
              <a:spcBef>
                <a:spcPts val="0"/>
              </a:spcBef>
              <a:spcAft>
                <a:spcPts val="0"/>
              </a:spcAft>
              <a:buSzPts val="1500"/>
              <a:buChar char="○"/>
              <a:defRPr/>
            </a:lvl8pPr>
            <a:lvl9pPr indent="-323850" lvl="8" marL="4114800">
              <a:spcBef>
                <a:spcPts val="0"/>
              </a:spcBef>
              <a:spcAft>
                <a:spcPts val="0"/>
              </a:spcAft>
              <a:buSzPts val="1500"/>
              <a:buChar char="■"/>
              <a:defRPr/>
            </a:lvl9pPr>
          </a:lstStyle>
          <a:p/>
        </p:txBody>
      </p:sp>
      <p:sp>
        <p:nvSpPr>
          <p:cNvPr id="68" name="Google Shape;68;p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5875053" y="0"/>
            <a:ext cx="6316642" cy="6857829"/>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1098467" y="1155700"/>
            <a:ext cx="6116100" cy="4694700"/>
          </a:xfrm>
          <a:prstGeom prst="rect">
            <a:avLst/>
          </a:prstGeom>
        </p:spPr>
        <p:txBody>
          <a:bodyPr anchorCtr="0" anchor="ctr"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90" name="Google Shape;90;p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507989"/>
            <a:ext cx="1383765" cy="1355016"/>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730000" y="2211100"/>
            <a:ext cx="4048500" cy="2335500"/>
          </a:xfrm>
          <a:prstGeom prst="rect">
            <a:avLst/>
          </a:prstGeom>
        </p:spPr>
        <p:txBody>
          <a:bodyPr anchorCtr="0" anchor="t"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96" name="Google Shape;96;p9"/>
          <p:cNvSpPr txBox="1"/>
          <p:nvPr>
            <p:ph idx="1" type="subTitle"/>
          </p:nvPr>
        </p:nvSpPr>
        <p:spPr>
          <a:xfrm>
            <a:off x="1730000" y="4717333"/>
            <a:ext cx="4048500" cy="674700"/>
          </a:xfrm>
          <a:prstGeom prst="rect">
            <a:avLst/>
          </a:prstGeom>
        </p:spPr>
        <p:txBody>
          <a:bodyPr anchorCtr="0" anchor="t" bIns="121900" lIns="121900" spcFirstLastPara="1" rIns="121900" wrap="square" tIns="121900">
            <a:normAutofit/>
          </a:bodyPr>
          <a:lstStyle>
            <a:lvl1pPr lvl="0">
              <a:lnSpc>
                <a:spcPct val="100000"/>
              </a:lnSpc>
              <a:spcBef>
                <a:spcPts val="0"/>
              </a:spcBef>
              <a:spcAft>
                <a:spcPts val="0"/>
              </a:spcAft>
              <a:buSzPts val="1700"/>
              <a:buNone/>
              <a:defRPr/>
            </a:lvl1pPr>
            <a:lvl2pPr lvl="1">
              <a:lnSpc>
                <a:spcPct val="100000"/>
              </a:lnSpc>
              <a:spcBef>
                <a:spcPts val="0"/>
              </a:spcBef>
              <a:spcAft>
                <a:spcPts val="0"/>
              </a:spcAft>
              <a:buSzPts val="1700"/>
              <a:buNone/>
              <a:defRPr sz="1700"/>
            </a:lvl2pPr>
            <a:lvl3pPr lvl="2">
              <a:lnSpc>
                <a:spcPct val="100000"/>
              </a:lnSpc>
              <a:spcBef>
                <a:spcPts val="0"/>
              </a:spcBef>
              <a:spcAft>
                <a:spcPts val="0"/>
              </a:spcAft>
              <a:buSzPts val="1700"/>
              <a:buNone/>
              <a:defRPr sz="1700"/>
            </a:lvl3pPr>
            <a:lvl4pPr lvl="3">
              <a:lnSpc>
                <a:spcPct val="100000"/>
              </a:lnSpc>
              <a:spcBef>
                <a:spcPts val="0"/>
              </a:spcBef>
              <a:spcAft>
                <a:spcPts val="0"/>
              </a:spcAft>
              <a:buSzPts val="1700"/>
              <a:buNone/>
              <a:defRPr sz="1700"/>
            </a:lvl4pPr>
            <a:lvl5pPr lvl="4">
              <a:lnSpc>
                <a:spcPct val="100000"/>
              </a:lnSpc>
              <a:spcBef>
                <a:spcPts val="0"/>
              </a:spcBef>
              <a:spcAft>
                <a:spcPts val="0"/>
              </a:spcAft>
              <a:buSzPts val="1700"/>
              <a:buNone/>
              <a:defRPr sz="1700"/>
            </a:lvl5pPr>
            <a:lvl6pPr lvl="5">
              <a:lnSpc>
                <a:spcPct val="100000"/>
              </a:lnSpc>
              <a:spcBef>
                <a:spcPts val="0"/>
              </a:spcBef>
              <a:spcAft>
                <a:spcPts val="0"/>
              </a:spcAft>
              <a:buSzPts val="1700"/>
              <a:buNone/>
              <a:defRPr sz="1700"/>
            </a:lvl6pPr>
            <a:lvl7pPr lvl="6">
              <a:lnSpc>
                <a:spcPct val="100000"/>
              </a:lnSpc>
              <a:spcBef>
                <a:spcPts val="0"/>
              </a:spcBef>
              <a:spcAft>
                <a:spcPts val="0"/>
              </a:spcAft>
              <a:buSzPts val="1700"/>
              <a:buNone/>
              <a:defRPr sz="1700"/>
            </a:lvl7pPr>
            <a:lvl8pPr lvl="7">
              <a:lnSpc>
                <a:spcPct val="100000"/>
              </a:lnSpc>
              <a:spcBef>
                <a:spcPts val="0"/>
              </a:spcBef>
              <a:spcAft>
                <a:spcPts val="0"/>
              </a:spcAft>
              <a:buSzPts val="1700"/>
              <a:buNone/>
              <a:defRPr sz="1700"/>
            </a:lvl8pPr>
            <a:lvl9pPr lvl="8">
              <a:lnSpc>
                <a:spcPct val="100000"/>
              </a:lnSpc>
              <a:spcBef>
                <a:spcPts val="0"/>
              </a:spcBef>
              <a:spcAft>
                <a:spcPts val="0"/>
              </a:spcAft>
              <a:buSzPts val="1700"/>
              <a:buNone/>
              <a:defRPr sz="1700"/>
            </a:lvl9pPr>
          </a:lstStyle>
          <a:p/>
        </p:txBody>
      </p:sp>
      <p:sp>
        <p:nvSpPr>
          <p:cNvPr id="97" name="Google Shape;97;p9"/>
          <p:cNvSpPr txBox="1"/>
          <p:nvPr>
            <p:ph idx="2" type="body"/>
          </p:nvPr>
        </p:nvSpPr>
        <p:spPr>
          <a:xfrm>
            <a:off x="6197600" y="2262133"/>
            <a:ext cx="4902300" cy="3129900"/>
          </a:xfrm>
          <a:prstGeom prst="rect">
            <a:avLst/>
          </a:prstGeom>
        </p:spPr>
        <p:txBody>
          <a:bodyPr anchorCtr="0" anchor="t" bIns="121900" lIns="121900" spcFirstLastPara="1" rIns="121900" wrap="square" tIns="121900">
            <a:normAutofit/>
          </a:bodyPr>
          <a:lstStyle>
            <a:lvl1pPr indent="-336550" lvl="0" marL="457200">
              <a:spcBef>
                <a:spcPts val="0"/>
              </a:spcBef>
              <a:spcAft>
                <a:spcPts val="0"/>
              </a:spcAft>
              <a:buSzPts val="1700"/>
              <a:buChar char="●"/>
              <a:defRPr/>
            </a:lvl1pPr>
            <a:lvl2pPr indent="-323850" lvl="1" marL="914400">
              <a:spcBef>
                <a:spcPts val="0"/>
              </a:spcBef>
              <a:spcAft>
                <a:spcPts val="0"/>
              </a:spcAft>
              <a:buSzPts val="1500"/>
              <a:buChar char="○"/>
              <a:defRPr/>
            </a:lvl2pPr>
            <a:lvl3pPr indent="-323850" lvl="2" marL="1371600">
              <a:spcBef>
                <a:spcPts val="0"/>
              </a:spcBef>
              <a:spcAft>
                <a:spcPts val="0"/>
              </a:spcAft>
              <a:buSzPts val="1500"/>
              <a:buChar char="■"/>
              <a:defRPr/>
            </a:lvl3pPr>
            <a:lvl4pPr indent="-323850" lvl="3" marL="1828800">
              <a:spcBef>
                <a:spcPts val="0"/>
              </a:spcBef>
              <a:spcAft>
                <a:spcPts val="0"/>
              </a:spcAft>
              <a:buSzPts val="1500"/>
              <a:buChar char="●"/>
              <a:defRPr/>
            </a:lvl4pPr>
            <a:lvl5pPr indent="-323850" lvl="4" marL="2286000">
              <a:spcBef>
                <a:spcPts val="0"/>
              </a:spcBef>
              <a:spcAft>
                <a:spcPts val="0"/>
              </a:spcAft>
              <a:buSzPts val="1500"/>
              <a:buChar char="○"/>
              <a:defRPr/>
            </a:lvl5pPr>
            <a:lvl6pPr indent="-323850" lvl="5" marL="2743200">
              <a:spcBef>
                <a:spcPts val="0"/>
              </a:spcBef>
              <a:spcAft>
                <a:spcPts val="0"/>
              </a:spcAft>
              <a:buSzPts val="1500"/>
              <a:buChar char="■"/>
              <a:defRPr/>
            </a:lvl6pPr>
            <a:lvl7pPr indent="-323850" lvl="6" marL="3200400">
              <a:spcBef>
                <a:spcPts val="0"/>
              </a:spcBef>
              <a:spcAft>
                <a:spcPts val="0"/>
              </a:spcAft>
              <a:buSzPts val="1500"/>
              <a:buChar char="●"/>
              <a:defRPr/>
            </a:lvl7pPr>
            <a:lvl8pPr indent="-323850" lvl="7" marL="3657600">
              <a:spcBef>
                <a:spcPts val="0"/>
              </a:spcBef>
              <a:spcAft>
                <a:spcPts val="0"/>
              </a:spcAft>
              <a:buSzPts val="1500"/>
              <a:buChar char="○"/>
              <a:defRPr/>
            </a:lvl8pPr>
            <a:lvl9pPr indent="-323850" lvl="8" marL="4114800">
              <a:spcBef>
                <a:spcPts val="0"/>
              </a:spcBef>
              <a:spcAft>
                <a:spcPts val="0"/>
              </a:spcAft>
              <a:buSzPts val="1500"/>
              <a:buChar char="■"/>
              <a:defRPr/>
            </a:lvl9pPr>
          </a:lstStyle>
          <a:p/>
        </p:txBody>
      </p:sp>
      <p:sp>
        <p:nvSpPr>
          <p:cNvPr id="98" name="Google Shape;98;p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5504636"/>
            <a:ext cx="931877" cy="912853"/>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1083633" y="5740500"/>
            <a:ext cx="9248100" cy="6984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1700"/>
              <a:buNone/>
              <a:defRPr/>
            </a:lvl1pPr>
          </a:lstStyle>
          <a:p/>
        </p:txBody>
      </p:sp>
      <p:sp>
        <p:nvSpPr>
          <p:cNvPr id="104" name="Google Shape;104;p1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1.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lt1"/>
              </a:buClr>
              <a:buSzPts val="3700"/>
              <a:buFont typeface="Montserrat"/>
              <a:buNone/>
              <a:defRPr sz="3700">
                <a:solidFill>
                  <a:schemeClr val="lt1"/>
                </a:solidFill>
                <a:latin typeface="Montserrat"/>
                <a:ea typeface="Montserrat"/>
                <a:cs typeface="Montserrat"/>
                <a:sym typeface="Montserrat"/>
              </a:defRPr>
            </a:lvl1pPr>
            <a:lvl2pPr lvl="1">
              <a:spcBef>
                <a:spcPts val="0"/>
              </a:spcBef>
              <a:spcAft>
                <a:spcPts val="0"/>
              </a:spcAft>
              <a:buClr>
                <a:schemeClr val="lt1"/>
              </a:buClr>
              <a:buSzPts val="3700"/>
              <a:buFont typeface="Montserrat"/>
              <a:buNone/>
              <a:defRPr sz="3700">
                <a:solidFill>
                  <a:schemeClr val="lt1"/>
                </a:solidFill>
                <a:latin typeface="Montserrat"/>
                <a:ea typeface="Montserrat"/>
                <a:cs typeface="Montserrat"/>
                <a:sym typeface="Montserrat"/>
              </a:defRPr>
            </a:lvl2pPr>
            <a:lvl3pPr lvl="2">
              <a:spcBef>
                <a:spcPts val="0"/>
              </a:spcBef>
              <a:spcAft>
                <a:spcPts val="0"/>
              </a:spcAft>
              <a:buClr>
                <a:schemeClr val="lt1"/>
              </a:buClr>
              <a:buSzPts val="3700"/>
              <a:buFont typeface="Montserrat"/>
              <a:buNone/>
              <a:defRPr sz="3700">
                <a:solidFill>
                  <a:schemeClr val="lt1"/>
                </a:solidFill>
                <a:latin typeface="Montserrat"/>
                <a:ea typeface="Montserrat"/>
                <a:cs typeface="Montserrat"/>
                <a:sym typeface="Montserrat"/>
              </a:defRPr>
            </a:lvl3pPr>
            <a:lvl4pPr lvl="3">
              <a:spcBef>
                <a:spcPts val="0"/>
              </a:spcBef>
              <a:spcAft>
                <a:spcPts val="0"/>
              </a:spcAft>
              <a:buClr>
                <a:schemeClr val="lt1"/>
              </a:buClr>
              <a:buSzPts val="3700"/>
              <a:buFont typeface="Montserrat"/>
              <a:buNone/>
              <a:defRPr sz="3700">
                <a:solidFill>
                  <a:schemeClr val="lt1"/>
                </a:solidFill>
                <a:latin typeface="Montserrat"/>
                <a:ea typeface="Montserrat"/>
                <a:cs typeface="Montserrat"/>
                <a:sym typeface="Montserrat"/>
              </a:defRPr>
            </a:lvl4pPr>
            <a:lvl5pPr lvl="4">
              <a:spcBef>
                <a:spcPts val="0"/>
              </a:spcBef>
              <a:spcAft>
                <a:spcPts val="0"/>
              </a:spcAft>
              <a:buClr>
                <a:schemeClr val="lt1"/>
              </a:buClr>
              <a:buSzPts val="3700"/>
              <a:buFont typeface="Montserrat"/>
              <a:buNone/>
              <a:defRPr sz="3700">
                <a:solidFill>
                  <a:schemeClr val="lt1"/>
                </a:solidFill>
                <a:latin typeface="Montserrat"/>
                <a:ea typeface="Montserrat"/>
                <a:cs typeface="Montserrat"/>
                <a:sym typeface="Montserrat"/>
              </a:defRPr>
            </a:lvl5pPr>
            <a:lvl6pPr lvl="5">
              <a:spcBef>
                <a:spcPts val="0"/>
              </a:spcBef>
              <a:spcAft>
                <a:spcPts val="0"/>
              </a:spcAft>
              <a:buClr>
                <a:schemeClr val="lt1"/>
              </a:buClr>
              <a:buSzPts val="3700"/>
              <a:buFont typeface="Montserrat"/>
              <a:buNone/>
              <a:defRPr sz="3700">
                <a:solidFill>
                  <a:schemeClr val="lt1"/>
                </a:solidFill>
                <a:latin typeface="Montserrat"/>
                <a:ea typeface="Montserrat"/>
                <a:cs typeface="Montserrat"/>
                <a:sym typeface="Montserrat"/>
              </a:defRPr>
            </a:lvl6pPr>
            <a:lvl7pPr lvl="6">
              <a:spcBef>
                <a:spcPts val="0"/>
              </a:spcBef>
              <a:spcAft>
                <a:spcPts val="0"/>
              </a:spcAft>
              <a:buClr>
                <a:schemeClr val="lt1"/>
              </a:buClr>
              <a:buSzPts val="3700"/>
              <a:buFont typeface="Montserrat"/>
              <a:buNone/>
              <a:defRPr sz="3700">
                <a:solidFill>
                  <a:schemeClr val="lt1"/>
                </a:solidFill>
                <a:latin typeface="Montserrat"/>
                <a:ea typeface="Montserrat"/>
                <a:cs typeface="Montserrat"/>
                <a:sym typeface="Montserrat"/>
              </a:defRPr>
            </a:lvl7pPr>
            <a:lvl8pPr lvl="7">
              <a:spcBef>
                <a:spcPts val="0"/>
              </a:spcBef>
              <a:spcAft>
                <a:spcPts val="0"/>
              </a:spcAft>
              <a:buClr>
                <a:schemeClr val="lt1"/>
              </a:buClr>
              <a:buSzPts val="3700"/>
              <a:buFont typeface="Montserrat"/>
              <a:buNone/>
              <a:defRPr sz="3700">
                <a:solidFill>
                  <a:schemeClr val="lt1"/>
                </a:solidFill>
                <a:latin typeface="Montserrat"/>
                <a:ea typeface="Montserrat"/>
                <a:cs typeface="Montserrat"/>
                <a:sym typeface="Montserrat"/>
              </a:defRPr>
            </a:lvl8pPr>
            <a:lvl9pPr lvl="8">
              <a:spcBef>
                <a:spcPts val="0"/>
              </a:spcBef>
              <a:spcAft>
                <a:spcPts val="0"/>
              </a:spcAft>
              <a:buClr>
                <a:schemeClr val="lt1"/>
              </a:buClr>
              <a:buSzPts val="3700"/>
              <a:buFont typeface="Montserrat"/>
              <a:buNone/>
              <a:defRPr sz="37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36550" lvl="0" marL="457200">
              <a:lnSpc>
                <a:spcPct val="115000"/>
              </a:lnSpc>
              <a:spcBef>
                <a:spcPts val="0"/>
              </a:spcBef>
              <a:spcAft>
                <a:spcPts val="0"/>
              </a:spcAft>
              <a:buClr>
                <a:schemeClr val="lt1"/>
              </a:buClr>
              <a:buSzPts val="1700"/>
              <a:buFont typeface="Lato"/>
              <a:buChar char="●"/>
              <a:defRPr sz="1700">
                <a:solidFill>
                  <a:schemeClr val="lt1"/>
                </a:solidFill>
                <a:latin typeface="Lato"/>
                <a:ea typeface="Lato"/>
                <a:cs typeface="Lato"/>
                <a:sym typeface="Lato"/>
              </a:defRPr>
            </a:lvl1pPr>
            <a:lvl2pPr indent="-323850" lvl="1" marL="91440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2pPr>
            <a:lvl3pPr indent="-323850" lvl="2" marL="137160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3pPr>
            <a:lvl4pPr indent="-323850" lvl="3" marL="182880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4pPr>
            <a:lvl5pPr indent="-323850" lvl="4" marL="228600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5pPr>
            <a:lvl6pPr indent="-323850" lvl="5" marL="274320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6pPr>
            <a:lvl7pPr indent="-323850" lvl="6" marL="320040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7pPr>
            <a:lvl8pPr indent="-323850" lvl="7" marL="365760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8pPr>
            <a:lvl9pPr indent="-323850" lvl="8" marL="411480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9pPr>
          </a:lstStyle>
          <a:p/>
        </p:txBody>
      </p:sp>
      <p:sp>
        <p:nvSpPr>
          <p:cNvPr id="8" name="Google Shape;8;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lt1"/>
                </a:solidFill>
                <a:latin typeface="Lato"/>
                <a:ea typeface="Lato"/>
                <a:cs typeface="Lato"/>
                <a:sym typeface="Lato"/>
              </a:defRPr>
            </a:lvl1pPr>
            <a:lvl2pPr lvl="1" algn="r">
              <a:buNone/>
              <a:defRPr sz="1300">
                <a:solidFill>
                  <a:schemeClr val="lt1"/>
                </a:solidFill>
                <a:latin typeface="Lato"/>
                <a:ea typeface="Lato"/>
                <a:cs typeface="Lato"/>
                <a:sym typeface="Lato"/>
              </a:defRPr>
            </a:lvl2pPr>
            <a:lvl3pPr lvl="2" algn="r">
              <a:buNone/>
              <a:defRPr sz="1300">
                <a:solidFill>
                  <a:schemeClr val="lt1"/>
                </a:solidFill>
                <a:latin typeface="Lato"/>
                <a:ea typeface="Lato"/>
                <a:cs typeface="Lato"/>
                <a:sym typeface="Lato"/>
              </a:defRPr>
            </a:lvl3pPr>
            <a:lvl4pPr lvl="3" algn="r">
              <a:buNone/>
              <a:defRPr sz="1300">
                <a:solidFill>
                  <a:schemeClr val="lt1"/>
                </a:solidFill>
                <a:latin typeface="Lato"/>
                <a:ea typeface="Lato"/>
                <a:cs typeface="Lato"/>
                <a:sym typeface="Lato"/>
              </a:defRPr>
            </a:lvl4pPr>
            <a:lvl5pPr lvl="4" algn="r">
              <a:buNone/>
              <a:defRPr sz="1300">
                <a:solidFill>
                  <a:schemeClr val="lt1"/>
                </a:solidFill>
                <a:latin typeface="Lato"/>
                <a:ea typeface="Lato"/>
                <a:cs typeface="Lato"/>
                <a:sym typeface="Lato"/>
              </a:defRPr>
            </a:lvl5pPr>
            <a:lvl6pPr lvl="5" algn="r">
              <a:buNone/>
              <a:defRPr sz="1300">
                <a:solidFill>
                  <a:schemeClr val="lt1"/>
                </a:solidFill>
                <a:latin typeface="Lato"/>
                <a:ea typeface="Lato"/>
                <a:cs typeface="Lato"/>
                <a:sym typeface="Lato"/>
              </a:defRPr>
            </a:lvl6pPr>
            <a:lvl7pPr lvl="6" algn="r">
              <a:buNone/>
              <a:defRPr sz="1300">
                <a:solidFill>
                  <a:schemeClr val="lt1"/>
                </a:solidFill>
                <a:latin typeface="Lato"/>
                <a:ea typeface="Lato"/>
                <a:cs typeface="Lato"/>
                <a:sym typeface="Lato"/>
              </a:defRPr>
            </a:lvl7pPr>
            <a:lvl8pPr lvl="7" algn="r">
              <a:buNone/>
              <a:defRPr sz="1300">
                <a:solidFill>
                  <a:schemeClr val="lt1"/>
                </a:solidFill>
                <a:latin typeface="Lato"/>
                <a:ea typeface="Lato"/>
                <a:cs typeface="Lato"/>
                <a:sym typeface="Lato"/>
              </a:defRPr>
            </a:lvl8pPr>
            <a:lvl9pPr lvl="8" algn="r">
              <a:buNone/>
              <a:defRPr sz="13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25.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2.jp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15.png"/><Relationship Id="rId7" Type="http://schemas.openxmlformats.org/officeDocument/2006/relationships/image" Target="../media/image23.png"/><Relationship Id="rId8"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21.png"/><Relationship Id="rId5" Type="http://schemas.openxmlformats.org/officeDocument/2006/relationships/image" Target="../media/image10.png"/><Relationship Id="rId6" Type="http://schemas.openxmlformats.org/officeDocument/2006/relationships/image" Target="../media/image15.png"/><Relationship Id="rId7" Type="http://schemas.openxmlformats.org/officeDocument/2006/relationships/image" Target="../media/image28.png"/><Relationship Id="rId8"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21.png"/><Relationship Id="rId5" Type="http://schemas.openxmlformats.org/officeDocument/2006/relationships/image" Target="../media/image10.png"/><Relationship Id="rId6" Type="http://schemas.openxmlformats.org/officeDocument/2006/relationships/image" Target="../media/image15.png"/><Relationship Id="rId7" Type="http://schemas.openxmlformats.org/officeDocument/2006/relationships/image" Target="../media/image36.jpg"/><Relationship Id="rId8"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21.png"/><Relationship Id="rId5" Type="http://schemas.openxmlformats.org/officeDocument/2006/relationships/image" Target="../media/image10.png"/><Relationship Id="rId6" Type="http://schemas.openxmlformats.org/officeDocument/2006/relationships/image" Target="../media/image15.png"/><Relationship Id="rId7" Type="http://schemas.openxmlformats.org/officeDocument/2006/relationships/image" Target="../media/image24.png"/><Relationship Id="rId8" Type="http://schemas.openxmlformats.org/officeDocument/2006/relationships/image" Target="../media/image29.png"/></Relationships>
</file>

<file path=ppt/slides/_rels/slide18.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39.png"/><Relationship Id="rId5" Type="http://schemas.openxmlformats.org/officeDocument/2006/relationships/image" Target="../media/image10.png"/><Relationship Id="rId6" Type="http://schemas.openxmlformats.org/officeDocument/2006/relationships/image" Target="../media/image15.png"/><Relationship Id="rId7" Type="http://schemas.openxmlformats.org/officeDocument/2006/relationships/image" Target="../media/image29.png"/><Relationship Id="rId8"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15"/>
          <p:cNvPicPr preferRelativeResize="0"/>
          <p:nvPr/>
        </p:nvPicPr>
        <p:blipFill>
          <a:blip r:embed="rId3">
            <a:alphaModFix/>
          </a:blip>
          <a:stretch>
            <a:fillRect/>
          </a:stretch>
        </p:blipFill>
        <p:spPr>
          <a:xfrm>
            <a:off x="1447800" y="814388"/>
            <a:ext cx="9296400" cy="5229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4"/>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DATA STORAGE</a:t>
            </a:r>
            <a:endParaRPr/>
          </a:p>
        </p:txBody>
      </p:sp>
      <p:pic>
        <p:nvPicPr>
          <p:cNvPr id="209" name="Google Shape;209;p24"/>
          <p:cNvPicPr preferRelativeResize="0"/>
          <p:nvPr/>
        </p:nvPicPr>
        <p:blipFill>
          <a:blip r:embed="rId3">
            <a:alphaModFix/>
          </a:blip>
          <a:stretch>
            <a:fillRect/>
          </a:stretch>
        </p:blipFill>
        <p:spPr>
          <a:xfrm>
            <a:off x="3706825" y="4310475"/>
            <a:ext cx="8030476" cy="2245925"/>
          </a:xfrm>
          <a:prstGeom prst="rect">
            <a:avLst/>
          </a:prstGeom>
          <a:noFill/>
          <a:ln>
            <a:noFill/>
          </a:ln>
        </p:spPr>
      </p:pic>
      <p:pic>
        <p:nvPicPr>
          <p:cNvPr id="210" name="Google Shape;210;p24"/>
          <p:cNvPicPr preferRelativeResize="0"/>
          <p:nvPr/>
        </p:nvPicPr>
        <p:blipFill>
          <a:blip r:embed="rId4">
            <a:alphaModFix/>
          </a:blip>
          <a:stretch>
            <a:fillRect/>
          </a:stretch>
        </p:blipFill>
        <p:spPr>
          <a:xfrm>
            <a:off x="4182050" y="1366843"/>
            <a:ext cx="6684050" cy="1750082"/>
          </a:xfrm>
          <a:prstGeom prst="rect">
            <a:avLst/>
          </a:prstGeom>
          <a:noFill/>
          <a:ln>
            <a:noFill/>
          </a:ln>
        </p:spPr>
      </p:pic>
      <p:sp>
        <p:nvSpPr>
          <p:cNvPr id="211" name="Google Shape;211;p24"/>
          <p:cNvSpPr txBox="1"/>
          <p:nvPr/>
        </p:nvSpPr>
        <p:spPr>
          <a:xfrm>
            <a:off x="7246475" y="3742700"/>
            <a:ext cx="296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a:solidFill>
                  <a:schemeClr val="lt1"/>
                </a:solidFill>
                <a:latin typeface="Lato"/>
                <a:ea typeface="Lato"/>
                <a:cs typeface="Lato"/>
                <a:sym typeface="Lato"/>
              </a:rPr>
              <a:t>(Just kidding….)</a:t>
            </a:r>
            <a:endParaRPr>
              <a:solidFill>
                <a:schemeClr val="lt1"/>
              </a:solidFill>
              <a:latin typeface="Lato"/>
              <a:ea typeface="Lato"/>
              <a:cs typeface="Lato"/>
              <a:sym typeface="Lato"/>
            </a:endParaRPr>
          </a:p>
        </p:txBody>
      </p:sp>
      <p:pic>
        <p:nvPicPr>
          <p:cNvPr id="212" name="Google Shape;212;p24"/>
          <p:cNvPicPr preferRelativeResize="0"/>
          <p:nvPr/>
        </p:nvPicPr>
        <p:blipFill rotWithShape="1">
          <a:blip r:embed="rId5">
            <a:alphaModFix/>
          </a:blip>
          <a:srcRect b="0" l="27020" r="23752" t="0"/>
          <a:stretch/>
        </p:blipFill>
        <p:spPr>
          <a:xfrm>
            <a:off x="288924" y="1518575"/>
            <a:ext cx="3238927" cy="27918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5"/>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WHOSE JURISDICTION IS IT ANYWAY?</a:t>
            </a:r>
            <a:endParaRPr/>
          </a:p>
        </p:txBody>
      </p:sp>
      <p:sp>
        <p:nvSpPr>
          <p:cNvPr id="218" name="Google Shape;218;p25"/>
          <p:cNvSpPr txBox="1"/>
          <p:nvPr>
            <p:ph idx="1" type="body"/>
          </p:nvPr>
        </p:nvSpPr>
        <p:spPr>
          <a:xfrm>
            <a:off x="1104212" y="1731143"/>
            <a:ext cx="8946600" cy="4195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CA"/>
              <a:t>What happens when a private but international communication platform is nationalized––or capable of being nationalized––by a foreign state that other countries view as a security threat?  </a:t>
            </a:r>
            <a:endParaRPr/>
          </a:p>
        </p:txBody>
      </p:sp>
      <p:pic>
        <p:nvPicPr>
          <p:cNvPr id="219" name="Google Shape;219;p25"/>
          <p:cNvPicPr preferRelativeResize="0"/>
          <p:nvPr/>
        </p:nvPicPr>
        <p:blipFill>
          <a:blip r:embed="rId3">
            <a:alphaModFix/>
          </a:blip>
          <a:stretch>
            <a:fillRect/>
          </a:stretch>
        </p:blipFill>
        <p:spPr>
          <a:xfrm>
            <a:off x="2708325" y="2975225"/>
            <a:ext cx="5973100" cy="3359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6"/>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BUT WHAT ABOUT CANADA!</a:t>
            </a:r>
            <a:endParaRPr/>
          </a:p>
        </p:txBody>
      </p:sp>
      <p:sp>
        <p:nvSpPr>
          <p:cNvPr id="225" name="Google Shape;225;p26"/>
          <p:cNvSpPr txBox="1"/>
          <p:nvPr>
            <p:ph idx="1" type="body"/>
          </p:nvPr>
        </p:nvSpPr>
        <p:spPr>
          <a:xfrm>
            <a:off x="1103312" y="2052918"/>
            <a:ext cx="8946600" cy="4195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CA"/>
              <a:t>Could the Prime Minister attempt to ban social media apps like President Trump’s TikTok ban?</a:t>
            </a:r>
            <a:endParaRPr/>
          </a:p>
          <a:p>
            <a:pPr indent="0" lvl="0" marL="0" rtl="0" algn="l">
              <a:spcBef>
                <a:spcPts val="1000"/>
              </a:spcBef>
              <a:spcAft>
                <a:spcPts val="0"/>
              </a:spcAft>
              <a:buNone/>
            </a:pPr>
            <a:r>
              <a:rPr b="1" lang="en-CA"/>
              <a:t>Short answer: </a:t>
            </a:r>
            <a:r>
              <a:rPr lang="en-CA"/>
              <a:t>Probably not.</a:t>
            </a:r>
            <a:endParaRPr/>
          </a:p>
          <a:p>
            <a:pPr indent="0" lvl="0" marL="0" rtl="0" algn="l">
              <a:spcBef>
                <a:spcPts val="1000"/>
              </a:spcBef>
              <a:spcAft>
                <a:spcPts val="0"/>
              </a:spcAft>
              <a:buNone/>
            </a:pPr>
            <a:r>
              <a:rPr b="1" lang="en-CA"/>
              <a:t>Long answer: </a:t>
            </a:r>
            <a:endParaRPr b="1"/>
          </a:p>
          <a:p>
            <a:pPr indent="-320040" lvl="0" marL="457200" rtl="0" algn="l">
              <a:spcBef>
                <a:spcPts val="1000"/>
              </a:spcBef>
              <a:spcAft>
                <a:spcPts val="0"/>
              </a:spcAft>
              <a:buSzPts val="1440"/>
              <a:buChar char="●"/>
            </a:pPr>
            <a:r>
              <a:rPr i="1" lang="en-CA"/>
              <a:t>Emergencies Act</a:t>
            </a:r>
            <a:endParaRPr i="1"/>
          </a:p>
          <a:p>
            <a:pPr indent="-320040" lvl="0" marL="457200" rtl="0" algn="l">
              <a:spcBef>
                <a:spcPts val="0"/>
              </a:spcBef>
              <a:spcAft>
                <a:spcPts val="0"/>
              </a:spcAft>
              <a:buSzPts val="1440"/>
              <a:buChar char="●"/>
            </a:pPr>
            <a:r>
              <a:rPr i="1" lang="en-CA"/>
              <a:t>Investment Canada Act</a:t>
            </a:r>
            <a:endParaRPr i="1"/>
          </a:p>
          <a:p>
            <a:pPr indent="-320040" lvl="0" marL="457200" rtl="0" algn="l">
              <a:spcBef>
                <a:spcPts val="0"/>
              </a:spcBef>
              <a:spcAft>
                <a:spcPts val="0"/>
              </a:spcAft>
              <a:buSzPts val="1440"/>
              <a:buChar char="●"/>
            </a:pPr>
            <a:r>
              <a:rPr i="1" lang="en-CA"/>
              <a:t>Personal Information Protection and Electronic Documents Act</a:t>
            </a:r>
            <a:endParaRPr i="1"/>
          </a:p>
          <a:p>
            <a:pPr indent="-320040" lvl="0" marL="457200" rtl="0" algn="l">
              <a:spcBef>
                <a:spcPts val="0"/>
              </a:spcBef>
              <a:spcAft>
                <a:spcPts val="0"/>
              </a:spcAft>
              <a:buSzPts val="1440"/>
              <a:buChar char="●"/>
            </a:pPr>
            <a:r>
              <a:rPr i="1" lang="en-CA"/>
              <a:t>Bill C-11?</a:t>
            </a:r>
            <a:endParaRPr i="1"/>
          </a:p>
          <a:p>
            <a:pPr indent="-320040" lvl="0" marL="457200" rtl="0" algn="l">
              <a:spcBef>
                <a:spcPts val="0"/>
              </a:spcBef>
              <a:spcAft>
                <a:spcPts val="0"/>
              </a:spcAft>
              <a:buSzPts val="1440"/>
              <a:buChar char="●"/>
            </a:pPr>
            <a:r>
              <a:rPr i="1" lang="en-CA"/>
              <a:t>Who knows.</a:t>
            </a:r>
            <a:endParaRPr i="1"/>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7"/>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2"/>
              </a:buClr>
              <a:buSzPts val="4200"/>
              <a:buFont typeface="Century Gothic"/>
              <a:buNone/>
            </a:pPr>
            <a:r>
              <a:rPr i="1" lang="en-CA"/>
              <a:t>Online Streaming Act </a:t>
            </a:r>
            <a:r>
              <a:rPr lang="en-CA"/>
              <a:t>(Bill C-11)</a:t>
            </a:r>
            <a:endParaRPr i="1"/>
          </a:p>
        </p:txBody>
      </p:sp>
      <p:sp>
        <p:nvSpPr>
          <p:cNvPr id="231" name="Google Shape;231;p27"/>
          <p:cNvSpPr txBox="1"/>
          <p:nvPr>
            <p:ph idx="1" type="body"/>
          </p:nvPr>
        </p:nvSpPr>
        <p:spPr>
          <a:xfrm>
            <a:off x="1103313" y="1905000"/>
            <a:ext cx="4396338"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t/>
            </a:r>
            <a:endParaRPr/>
          </a:p>
        </p:txBody>
      </p:sp>
      <p:pic>
        <p:nvPicPr>
          <p:cNvPr id="232" name="Google Shape;232;p27"/>
          <p:cNvPicPr preferRelativeResize="0"/>
          <p:nvPr>
            <p:ph idx="2" type="body"/>
          </p:nvPr>
        </p:nvPicPr>
        <p:blipFill rotWithShape="1">
          <a:blip r:embed="rId3">
            <a:alphaModFix/>
          </a:blip>
          <a:srcRect b="0" l="0" r="0" t="0"/>
          <a:stretch/>
        </p:blipFill>
        <p:spPr>
          <a:xfrm>
            <a:off x="1095375" y="1714663"/>
            <a:ext cx="3949091" cy="4474999"/>
          </a:xfrm>
          <a:prstGeom prst="rect">
            <a:avLst/>
          </a:prstGeom>
          <a:noFill/>
          <a:ln>
            <a:noFill/>
          </a:ln>
        </p:spPr>
      </p:pic>
      <p:sp>
        <p:nvSpPr>
          <p:cNvPr id="233" name="Google Shape;233;p27"/>
          <p:cNvSpPr txBox="1"/>
          <p:nvPr>
            <p:ph idx="3" type="body"/>
          </p:nvPr>
        </p:nvSpPr>
        <p:spPr>
          <a:xfrm>
            <a:off x="5654495" y="1905000"/>
            <a:ext cx="4396339"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t/>
            </a:r>
            <a:endParaRPr/>
          </a:p>
        </p:txBody>
      </p:sp>
      <p:pic>
        <p:nvPicPr>
          <p:cNvPr id="234" name="Google Shape;234;p27"/>
          <p:cNvPicPr preferRelativeResize="0"/>
          <p:nvPr>
            <p:ph idx="4" type="body"/>
          </p:nvPr>
        </p:nvPicPr>
        <p:blipFill rotWithShape="1">
          <a:blip r:embed="rId4">
            <a:alphaModFix/>
          </a:blip>
          <a:srcRect b="0" l="0" r="0" t="0"/>
          <a:stretch/>
        </p:blipFill>
        <p:spPr>
          <a:xfrm>
            <a:off x="5486400" y="1657278"/>
            <a:ext cx="5521898" cy="453238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28"/>
          <p:cNvPicPr preferRelativeResize="0"/>
          <p:nvPr/>
        </p:nvPicPr>
        <p:blipFill rotWithShape="1">
          <a:blip r:embed="rId3">
            <a:alphaModFix/>
          </a:blip>
          <a:srcRect b="0" l="3613" r="0" t="0"/>
          <a:stretch/>
        </p:blipFill>
        <p:spPr>
          <a:xfrm>
            <a:off x="0" y="2669685"/>
            <a:ext cx="4037012" cy="4188315"/>
          </a:xfrm>
          <a:prstGeom prst="rect">
            <a:avLst/>
          </a:prstGeom>
          <a:noFill/>
          <a:ln>
            <a:noFill/>
          </a:ln>
        </p:spPr>
      </p:pic>
      <p:pic>
        <p:nvPicPr>
          <p:cNvPr id="240" name="Google Shape;240;p28"/>
          <p:cNvPicPr preferRelativeResize="0"/>
          <p:nvPr/>
        </p:nvPicPr>
        <p:blipFill rotWithShape="1">
          <a:blip r:embed="rId4">
            <a:alphaModFix/>
          </a:blip>
          <a:srcRect b="0" l="35640" r="0" t="0"/>
          <a:stretch/>
        </p:blipFill>
        <p:spPr>
          <a:xfrm>
            <a:off x="0" y="2892347"/>
            <a:ext cx="1522412" cy="2365453"/>
          </a:xfrm>
          <a:prstGeom prst="rect">
            <a:avLst/>
          </a:prstGeom>
          <a:noFill/>
          <a:ln>
            <a:noFill/>
          </a:ln>
        </p:spPr>
      </p:pic>
      <p:sp>
        <p:nvSpPr>
          <p:cNvPr id="241" name="Google Shape;241;p28"/>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2" name="Google Shape;242;p28"/>
          <p:cNvPicPr preferRelativeResize="0"/>
          <p:nvPr/>
        </p:nvPicPr>
        <p:blipFill rotWithShape="1">
          <a:blip r:embed="rId5">
            <a:alphaModFix/>
          </a:blip>
          <a:srcRect b="0" l="0" r="0" t="28812"/>
          <a:stretch/>
        </p:blipFill>
        <p:spPr>
          <a:xfrm>
            <a:off x="7999412" y="0"/>
            <a:ext cx="1603387" cy="1141407"/>
          </a:xfrm>
          <a:prstGeom prst="rect">
            <a:avLst/>
          </a:prstGeom>
          <a:noFill/>
          <a:ln>
            <a:noFill/>
          </a:ln>
        </p:spPr>
      </p:pic>
      <p:pic>
        <p:nvPicPr>
          <p:cNvPr id="243" name="Google Shape;243;p28"/>
          <p:cNvPicPr preferRelativeResize="0"/>
          <p:nvPr/>
        </p:nvPicPr>
        <p:blipFill rotWithShape="1">
          <a:blip r:embed="rId6">
            <a:alphaModFix/>
          </a:blip>
          <a:srcRect b="23320" l="0" r="0" t="0"/>
          <a:stretch/>
        </p:blipFill>
        <p:spPr>
          <a:xfrm>
            <a:off x="8605878" y="6096000"/>
            <a:ext cx="993734" cy="762000"/>
          </a:xfrm>
          <a:prstGeom prst="rect">
            <a:avLst/>
          </a:prstGeom>
          <a:noFill/>
          <a:ln>
            <a:noFill/>
          </a:ln>
        </p:spPr>
      </p:pic>
      <p:sp>
        <p:nvSpPr>
          <p:cNvPr id="244" name="Google Shape;244;p28"/>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8"/>
          <p:cNvSpPr txBox="1"/>
          <p:nvPr>
            <p:ph type="title"/>
          </p:nvPr>
        </p:nvSpPr>
        <p:spPr>
          <a:xfrm>
            <a:off x="7400518" y="1447800"/>
            <a:ext cx="4143781" cy="309698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2"/>
              </a:buClr>
              <a:buSzPts val="5400"/>
              <a:buFont typeface="Century Gothic"/>
              <a:buNone/>
            </a:pPr>
            <a:r>
              <a:rPr lang="en-CA" sz="5400"/>
              <a:t>Online Streaming Act (Bill C-11)</a:t>
            </a:r>
            <a:endParaRPr/>
          </a:p>
        </p:txBody>
      </p:sp>
      <p:sp>
        <p:nvSpPr>
          <p:cNvPr id="246" name="Google Shape;246;p28"/>
          <p:cNvSpPr/>
          <p:nvPr/>
        </p:nvSpPr>
        <p:spPr>
          <a:xfrm flipH="1" rot="5400000">
            <a:off x="68960" y="-68960"/>
            <a:ext cx="6858001" cy="6995918"/>
          </a:xfrm>
          <a:custGeom>
            <a:rect b="b" l="l" r="r" t="t"/>
            <a:pathLst>
              <a:path extrusionOk="0" h="6995918" w="6858001">
                <a:moveTo>
                  <a:pt x="6858001" y="1344715"/>
                </a:moveTo>
                <a:lnTo>
                  <a:pt x="6858001" y="1177"/>
                </a:lnTo>
                <a:lnTo>
                  <a:pt x="6702324" y="26222"/>
                </a:lnTo>
                <a:lnTo>
                  <a:pt x="6547333" y="50091"/>
                </a:lnTo>
                <a:lnTo>
                  <a:pt x="6391657" y="73455"/>
                </a:lnTo>
                <a:lnTo>
                  <a:pt x="6235294" y="93458"/>
                </a:lnTo>
                <a:lnTo>
                  <a:pt x="6079618" y="113629"/>
                </a:lnTo>
                <a:lnTo>
                  <a:pt x="5923255" y="132455"/>
                </a:lnTo>
                <a:lnTo>
                  <a:pt x="5768950" y="148591"/>
                </a:lnTo>
                <a:lnTo>
                  <a:pt x="5612588" y="163887"/>
                </a:lnTo>
                <a:lnTo>
                  <a:pt x="5456911" y="177839"/>
                </a:lnTo>
                <a:lnTo>
                  <a:pt x="5303978" y="189941"/>
                </a:lnTo>
                <a:lnTo>
                  <a:pt x="5148987" y="202044"/>
                </a:lnTo>
                <a:lnTo>
                  <a:pt x="4996054" y="212129"/>
                </a:lnTo>
                <a:lnTo>
                  <a:pt x="4843120" y="220029"/>
                </a:lnTo>
                <a:lnTo>
                  <a:pt x="4690873" y="228266"/>
                </a:lnTo>
                <a:lnTo>
                  <a:pt x="4539997" y="235157"/>
                </a:lnTo>
                <a:lnTo>
                  <a:pt x="4390492" y="240032"/>
                </a:lnTo>
                <a:lnTo>
                  <a:pt x="4240988" y="244234"/>
                </a:lnTo>
                <a:lnTo>
                  <a:pt x="4092855" y="248268"/>
                </a:lnTo>
                <a:lnTo>
                  <a:pt x="3946780" y="250117"/>
                </a:lnTo>
                <a:lnTo>
                  <a:pt x="3800704" y="252134"/>
                </a:lnTo>
                <a:lnTo>
                  <a:pt x="3656686" y="253143"/>
                </a:lnTo>
                <a:lnTo>
                  <a:pt x="3514040" y="252134"/>
                </a:lnTo>
                <a:lnTo>
                  <a:pt x="3372765" y="252134"/>
                </a:lnTo>
                <a:lnTo>
                  <a:pt x="3232862" y="250117"/>
                </a:lnTo>
                <a:lnTo>
                  <a:pt x="3095702" y="247092"/>
                </a:lnTo>
                <a:lnTo>
                  <a:pt x="2959914" y="244234"/>
                </a:lnTo>
                <a:lnTo>
                  <a:pt x="2826868" y="241040"/>
                </a:lnTo>
                <a:lnTo>
                  <a:pt x="2694509" y="236166"/>
                </a:lnTo>
                <a:lnTo>
                  <a:pt x="2564208" y="230955"/>
                </a:lnTo>
                <a:lnTo>
                  <a:pt x="2436649" y="226249"/>
                </a:lnTo>
                <a:lnTo>
                  <a:pt x="2187703" y="212969"/>
                </a:lnTo>
                <a:lnTo>
                  <a:pt x="1949045" y="198850"/>
                </a:lnTo>
                <a:lnTo>
                  <a:pt x="1719988" y="184058"/>
                </a:lnTo>
                <a:lnTo>
                  <a:pt x="1503275" y="167753"/>
                </a:lnTo>
                <a:lnTo>
                  <a:pt x="1296163" y="150776"/>
                </a:lnTo>
                <a:lnTo>
                  <a:pt x="1104139" y="132455"/>
                </a:lnTo>
                <a:lnTo>
                  <a:pt x="923774" y="114469"/>
                </a:lnTo>
                <a:lnTo>
                  <a:pt x="757810" y="96484"/>
                </a:lnTo>
                <a:lnTo>
                  <a:pt x="605563" y="79507"/>
                </a:lnTo>
                <a:lnTo>
                  <a:pt x="470460" y="63370"/>
                </a:lnTo>
                <a:lnTo>
                  <a:pt x="348388" y="48074"/>
                </a:lnTo>
                <a:lnTo>
                  <a:pt x="245518" y="35299"/>
                </a:lnTo>
                <a:lnTo>
                  <a:pt x="159107" y="23197"/>
                </a:lnTo>
                <a:lnTo>
                  <a:pt x="40463" y="5883"/>
                </a:lnTo>
                <a:lnTo>
                  <a:pt x="1" y="0"/>
                </a:lnTo>
                <a:lnTo>
                  <a:pt x="1" y="905354"/>
                </a:lnTo>
                <a:lnTo>
                  <a:pt x="0" y="905354"/>
                </a:lnTo>
                <a:lnTo>
                  <a:pt x="0" y="6995918"/>
                </a:lnTo>
                <a:lnTo>
                  <a:pt x="6858000" y="6995918"/>
                </a:lnTo>
                <a:lnTo>
                  <a:pt x="6858000" y="1344715"/>
                </a:lnTo>
                <a:close/>
              </a:path>
            </a:pathLst>
          </a:custGeom>
          <a:solidFill>
            <a:srgbClr val="FFFFFF"/>
          </a:solidFill>
          <a:ln>
            <a:noFill/>
          </a:ln>
        </p:spPr>
      </p:sp>
      <p:pic>
        <p:nvPicPr>
          <p:cNvPr id="247" name="Google Shape;247;p28"/>
          <p:cNvPicPr preferRelativeResize="0"/>
          <p:nvPr>
            <p:ph idx="1" type="body"/>
          </p:nvPr>
        </p:nvPicPr>
        <p:blipFill rotWithShape="1">
          <a:blip r:embed="rId7">
            <a:alphaModFix/>
          </a:blip>
          <a:srcRect b="0" l="0" r="0" t="0"/>
          <a:stretch/>
        </p:blipFill>
        <p:spPr>
          <a:xfrm>
            <a:off x="1094650" y="647700"/>
            <a:ext cx="4037100" cy="2701800"/>
          </a:xfrm>
          <a:prstGeom prst="rect">
            <a:avLst/>
          </a:prstGeom>
          <a:noFill/>
          <a:ln>
            <a:noFill/>
          </a:ln>
        </p:spPr>
      </p:pic>
      <p:sp>
        <p:nvSpPr>
          <p:cNvPr id="248" name="Google Shape;248;p28"/>
          <p:cNvSpPr/>
          <p:nvPr/>
        </p:nvSpPr>
        <p:spPr>
          <a:xfrm flipH="1">
            <a:off x="6649646" y="-1"/>
            <a:ext cx="559472" cy="3709642"/>
          </a:xfrm>
          <a:custGeom>
            <a:rect b="b" l="l" r="r" t="t"/>
            <a:pathLst>
              <a:path extrusionOk="0" h="3709642" w="55947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id="249" name="Google Shape;249;p28"/>
          <p:cNvPicPr preferRelativeResize="0"/>
          <p:nvPr/>
        </p:nvPicPr>
        <p:blipFill rotWithShape="1">
          <a:blip r:embed="rId8">
            <a:alphaModFix/>
          </a:blip>
          <a:srcRect b="0" l="0" r="0" t="0"/>
          <a:stretch/>
        </p:blipFill>
        <p:spPr>
          <a:xfrm>
            <a:off x="1242067" y="3508486"/>
            <a:ext cx="1449781" cy="2701351"/>
          </a:xfrm>
          <a:prstGeom prst="rect">
            <a:avLst/>
          </a:prstGeom>
          <a:noFill/>
          <a:ln>
            <a:noFill/>
          </a:ln>
        </p:spPr>
      </p:pic>
      <p:pic>
        <p:nvPicPr>
          <p:cNvPr id="250" name="Google Shape;250;p28"/>
          <p:cNvPicPr preferRelativeResize="0"/>
          <p:nvPr/>
        </p:nvPicPr>
        <p:blipFill rotWithShape="1">
          <a:blip r:embed="rId9">
            <a:alphaModFix/>
          </a:blip>
          <a:srcRect b="0" l="0" r="0" t="0"/>
          <a:stretch/>
        </p:blipFill>
        <p:spPr>
          <a:xfrm>
            <a:off x="3448201" y="3559825"/>
            <a:ext cx="2646210" cy="25986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29"/>
          <p:cNvPicPr preferRelativeResize="0"/>
          <p:nvPr/>
        </p:nvPicPr>
        <p:blipFill rotWithShape="1">
          <a:blip r:embed="rId3">
            <a:alphaModFix/>
          </a:blip>
          <a:srcRect b="0" l="3613" r="0" t="0"/>
          <a:stretch/>
        </p:blipFill>
        <p:spPr>
          <a:xfrm>
            <a:off x="0" y="2669685"/>
            <a:ext cx="4037012" cy="4188315"/>
          </a:xfrm>
          <a:prstGeom prst="rect">
            <a:avLst/>
          </a:prstGeom>
          <a:noFill/>
          <a:ln>
            <a:noFill/>
          </a:ln>
        </p:spPr>
      </p:pic>
      <p:pic>
        <p:nvPicPr>
          <p:cNvPr id="256" name="Google Shape;256;p29"/>
          <p:cNvPicPr preferRelativeResize="0"/>
          <p:nvPr/>
        </p:nvPicPr>
        <p:blipFill rotWithShape="1">
          <a:blip r:embed="rId4">
            <a:alphaModFix/>
          </a:blip>
          <a:srcRect b="0" l="35640" r="0" t="0"/>
          <a:stretch/>
        </p:blipFill>
        <p:spPr>
          <a:xfrm>
            <a:off x="0" y="2892347"/>
            <a:ext cx="1522412" cy="2365453"/>
          </a:xfrm>
          <a:prstGeom prst="rect">
            <a:avLst/>
          </a:prstGeom>
          <a:noFill/>
          <a:ln>
            <a:noFill/>
          </a:ln>
        </p:spPr>
      </p:pic>
      <p:sp>
        <p:nvSpPr>
          <p:cNvPr id="257" name="Google Shape;257;p29"/>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8" name="Google Shape;258;p29"/>
          <p:cNvPicPr preferRelativeResize="0"/>
          <p:nvPr/>
        </p:nvPicPr>
        <p:blipFill rotWithShape="1">
          <a:blip r:embed="rId5">
            <a:alphaModFix/>
          </a:blip>
          <a:srcRect b="0" l="0" r="0" t="28812"/>
          <a:stretch/>
        </p:blipFill>
        <p:spPr>
          <a:xfrm>
            <a:off x="7999412" y="0"/>
            <a:ext cx="1603387" cy="1141407"/>
          </a:xfrm>
          <a:prstGeom prst="rect">
            <a:avLst/>
          </a:prstGeom>
          <a:noFill/>
          <a:ln>
            <a:noFill/>
          </a:ln>
        </p:spPr>
      </p:pic>
      <p:pic>
        <p:nvPicPr>
          <p:cNvPr id="259" name="Google Shape;259;p29"/>
          <p:cNvPicPr preferRelativeResize="0"/>
          <p:nvPr/>
        </p:nvPicPr>
        <p:blipFill rotWithShape="1">
          <a:blip r:embed="rId6">
            <a:alphaModFix/>
          </a:blip>
          <a:srcRect b="23320" l="0" r="0" t="0"/>
          <a:stretch/>
        </p:blipFill>
        <p:spPr>
          <a:xfrm>
            <a:off x="8605878" y="6096000"/>
            <a:ext cx="993734" cy="762000"/>
          </a:xfrm>
          <a:prstGeom prst="rect">
            <a:avLst/>
          </a:prstGeom>
          <a:noFill/>
          <a:ln>
            <a:noFill/>
          </a:ln>
        </p:spPr>
      </p:pic>
      <p:sp>
        <p:nvSpPr>
          <p:cNvPr id="260" name="Google Shape;260;p29"/>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9"/>
          <p:cNvSpPr txBox="1"/>
          <p:nvPr>
            <p:ph type="title"/>
          </p:nvPr>
        </p:nvSpPr>
        <p:spPr>
          <a:xfrm>
            <a:off x="7209125" y="1321475"/>
            <a:ext cx="4791600" cy="13482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2"/>
              </a:buClr>
              <a:buSzPct val="100000"/>
              <a:buFont typeface="Century Gothic"/>
              <a:buNone/>
            </a:pPr>
            <a:r>
              <a:rPr lang="en-CA" sz="3400"/>
              <a:t>Regulating Advertising in the Age of Influencers</a:t>
            </a:r>
            <a:endParaRPr/>
          </a:p>
        </p:txBody>
      </p:sp>
      <p:sp>
        <p:nvSpPr>
          <p:cNvPr id="262" name="Google Shape;262;p29"/>
          <p:cNvSpPr/>
          <p:nvPr/>
        </p:nvSpPr>
        <p:spPr>
          <a:xfrm flipH="1" rot="5400000">
            <a:off x="68960" y="-68960"/>
            <a:ext cx="6858001" cy="6995918"/>
          </a:xfrm>
          <a:custGeom>
            <a:rect b="b" l="l" r="r" t="t"/>
            <a:pathLst>
              <a:path extrusionOk="0" h="6995918" w="6858001">
                <a:moveTo>
                  <a:pt x="6858001" y="1344715"/>
                </a:moveTo>
                <a:lnTo>
                  <a:pt x="6858001" y="1177"/>
                </a:lnTo>
                <a:lnTo>
                  <a:pt x="6702324" y="26222"/>
                </a:lnTo>
                <a:lnTo>
                  <a:pt x="6547333" y="50091"/>
                </a:lnTo>
                <a:lnTo>
                  <a:pt x="6391657" y="73455"/>
                </a:lnTo>
                <a:lnTo>
                  <a:pt x="6235294" y="93458"/>
                </a:lnTo>
                <a:lnTo>
                  <a:pt x="6079618" y="113629"/>
                </a:lnTo>
                <a:lnTo>
                  <a:pt x="5923255" y="132455"/>
                </a:lnTo>
                <a:lnTo>
                  <a:pt x="5768950" y="148591"/>
                </a:lnTo>
                <a:lnTo>
                  <a:pt x="5612588" y="163887"/>
                </a:lnTo>
                <a:lnTo>
                  <a:pt x="5456911" y="177839"/>
                </a:lnTo>
                <a:lnTo>
                  <a:pt x="5303978" y="189941"/>
                </a:lnTo>
                <a:lnTo>
                  <a:pt x="5148987" y="202044"/>
                </a:lnTo>
                <a:lnTo>
                  <a:pt x="4996054" y="212129"/>
                </a:lnTo>
                <a:lnTo>
                  <a:pt x="4843120" y="220029"/>
                </a:lnTo>
                <a:lnTo>
                  <a:pt x="4690873" y="228266"/>
                </a:lnTo>
                <a:lnTo>
                  <a:pt x="4539997" y="235157"/>
                </a:lnTo>
                <a:lnTo>
                  <a:pt x="4390492" y="240032"/>
                </a:lnTo>
                <a:lnTo>
                  <a:pt x="4240988" y="244234"/>
                </a:lnTo>
                <a:lnTo>
                  <a:pt x="4092855" y="248268"/>
                </a:lnTo>
                <a:lnTo>
                  <a:pt x="3946780" y="250117"/>
                </a:lnTo>
                <a:lnTo>
                  <a:pt x="3800704" y="252134"/>
                </a:lnTo>
                <a:lnTo>
                  <a:pt x="3656686" y="253143"/>
                </a:lnTo>
                <a:lnTo>
                  <a:pt x="3514040" y="252134"/>
                </a:lnTo>
                <a:lnTo>
                  <a:pt x="3372765" y="252134"/>
                </a:lnTo>
                <a:lnTo>
                  <a:pt x="3232862" y="250117"/>
                </a:lnTo>
                <a:lnTo>
                  <a:pt x="3095702" y="247092"/>
                </a:lnTo>
                <a:lnTo>
                  <a:pt x="2959914" y="244234"/>
                </a:lnTo>
                <a:lnTo>
                  <a:pt x="2826868" y="241040"/>
                </a:lnTo>
                <a:lnTo>
                  <a:pt x="2694509" y="236166"/>
                </a:lnTo>
                <a:lnTo>
                  <a:pt x="2564208" y="230955"/>
                </a:lnTo>
                <a:lnTo>
                  <a:pt x="2436649" y="226249"/>
                </a:lnTo>
                <a:lnTo>
                  <a:pt x="2187703" y="212969"/>
                </a:lnTo>
                <a:lnTo>
                  <a:pt x="1949045" y="198850"/>
                </a:lnTo>
                <a:lnTo>
                  <a:pt x="1719988" y="184058"/>
                </a:lnTo>
                <a:lnTo>
                  <a:pt x="1503275" y="167753"/>
                </a:lnTo>
                <a:lnTo>
                  <a:pt x="1296163" y="150776"/>
                </a:lnTo>
                <a:lnTo>
                  <a:pt x="1104139" y="132455"/>
                </a:lnTo>
                <a:lnTo>
                  <a:pt x="923774" y="114469"/>
                </a:lnTo>
                <a:lnTo>
                  <a:pt x="757810" y="96484"/>
                </a:lnTo>
                <a:lnTo>
                  <a:pt x="605563" y="79507"/>
                </a:lnTo>
                <a:lnTo>
                  <a:pt x="470460" y="63370"/>
                </a:lnTo>
                <a:lnTo>
                  <a:pt x="348388" y="48074"/>
                </a:lnTo>
                <a:lnTo>
                  <a:pt x="245518" y="35299"/>
                </a:lnTo>
                <a:lnTo>
                  <a:pt x="159107" y="23197"/>
                </a:lnTo>
                <a:lnTo>
                  <a:pt x="40463" y="5883"/>
                </a:lnTo>
                <a:lnTo>
                  <a:pt x="1" y="0"/>
                </a:lnTo>
                <a:lnTo>
                  <a:pt x="1" y="905354"/>
                </a:lnTo>
                <a:lnTo>
                  <a:pt x="0" y="905354"/>
                </a:lnTo>
                <a:lnTo>
                  <a:pt x="0" y="6995918"/>
                </a:lnTo>
                <a:lnTo>
                  <a:pt x="6858000" y="6995918"/>
                </a:lnTo>
                <a:lnTo>
                  <a:pt x="6858000" y="1344715"/>
                </a:lnTo>
                <a:close/>
              </a:path>
            </a:pathLst>
          </a:custGeom>
          <a:solidFill>
            <a:srgbClr val="FFFFFF"/>
          </a:solidFill>
          <a:ln>
            <a:noFill/>
          </a:ln>
        </p:spPr>
      </p:sp>
      <p:sp>
        <p:nvSpPr>
          <p:cNvPr id="263" name="Google Shape;263;p29"/>
          <p:cNvSpPr/>
          <p:nvPr/>
        </p:nvSpPr>
        <p:spPr>
          <a:xfrm flipH="1">
            <a:off x="6649646" y="-1"/>
            <a:ext cx="559472" cy="3709642"/>
          </a:xfrm>
          <a:custGeom>
            <a:rect b="b" l="l" r="r" t="t"/>
            <a:pathLst>
              <a:path extrusionOk="0" h="3709642" w="55947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id="264" name="Google Shape;264;p29"/>
          <p:cNvPicPr preferRelativeResize="0"/>
          <p:nvPr/>
        </p:nvPicPr>
        <p:blipFill>
          <a:blip r:embed="rId7">
            <a:alphaModFix/>
          </a:blip>
          <a:stretch>
            <a:fillRect/>
          </a:stretch>
        </p:blipFill>
        <p:spPr>
          <a:xfrm>
            <a:off x="322525" y="180125"/>
            <a:ext cx="2080401" cy="3204376"/>
          </a:xfrm>
          <a:prstGeom prst="rect">
            <a:avLst/>
          </a:prstGeom>
          <a:noFill/>
          <a:ln>
            <a:noFill/>
          </a:ln>
        </p:spPr>
      </p:pic>
      <p:pic>
        <p:nvPicPr>
          <p:cNvPr id="265" name="Google Shape;265;p29"/>
          <p:cNvPicPr preferRelativeResize="0"/>
          <p:nvPr/>
        </p:nvPicPr>
        <p:blipFill>
          <a:blip r:embed="rId8">
            <a:alphaModFix/>
          </a:blip>
          <a:stretch>
            <a:fillRect/>
          </a:stretch>
        </p:blipFill>
        <p:spPr>
          <a:xfrm>
            <a:off x="867238" y="3628575"/>
            <a:ext cx="5261450" cy="29980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30"/>
          <p:cNvPicPr preferRelativeResize="0"/>
          <p:nvPr/>
        </p:nvPicPr>
        <p:blipFill rotWithShape="1">
          <a:blip r:embed="rId3">
            <a:alphaModFix/>
          </a:blip>
          <a:srcRect b="0" l="3614" r="0" t="0"/>
          <a:stretch/>
        </p:blipFill>
        <p:spPr>
          <a:xfrm>
            <a:off x="0" y="2669685"/>
            <a:ext cx="4037011" cy="4188314"/>
          </a:xfrm>
          <a:prstGeom prst="rect">
            <a:avLst/>
          </a:prstGeom>
          <a:noFill/>
          <a:ln>
            <a:noFill/>
          </a:ln>
        </p:spPr>
      </p:pic>
      <p:pic>
        <p:nvPicPr>
          <p:cNvPr id="271" name="Google Shape;271;p30"/>
          <p:cNvPicPr preferRelativeResize="0"/>
          <p:nvPr/>
        </p:nvPicPr>
        <p:blipFill rotWithShape="1">
          <a:blip r:embed="rId4">
            <a:alphaModFix/>
          </a:blip>
          <a:srcRect b="0" l="35641" r="0" t="0"/>
          <a:stretch/>
        </p:blipFill>
        <p:spPr>
          <a:xfrm>
            <a:off x="0" y="2892347"/>
            <a:ext cx="1522412" cy="2365453"/>
          </a:xfrm>
          <a:prstGeom prst="rect">
            <a:avLst/>
          </a:prstGeom>
          <a:noFill/>
          <a:ln>
            <a:noFill/>
          </a:ln>
        </p:spPr>
      </p:pic>
      <p:sp>
        <p:nvSpPr>
          <p:cNvPr id="272" name="Google Shape;272;p30"/>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3" name="Google Shape;273;p30"/>
          <p:cNvPicPr preferRelativeResize="0"/>
          <p:nvPr/>
        </p:nvPicPr>
        <p:blipFill rotWithShape="1">
          <a:blip r:embed="rId5">
            <a:alphaModFix/>
          </a:blip>
          <a:srcRect b="0" l="0" r="0" t="28815"/>
          <a:stretch/>
        </p:blipFill>
        <p:spPr>
          <a:xfrm>
            <a:off x="7999412" y="0"/>
            <a:ext cx="1603387" cy="1141407"/>
          </a:xfrm>
          <a:prstGeom prst="rect">
            <a:avLst/>
          </a:prstGeom>
          <a:noFill/>
          <a:ln>
            <a:noFill/>
          </a:ln>
        </p:spPr>
      </p:pic>
      <p:pic>
        <p:nvPicPr>
          <p:cNvPr id="274" name="Google Shape;274;p30"/>
          <p:cNvPicPr preferRelativeResize="0"/>
          <p:nvPr/>
        </p:nvPicPr>
        <p:blipFill rotWithShape="1">
          <a:blip r:embed="rId6">
            <a:alphaModFix/>
          </a:blip>
          <a:srcRect b="23318" l="0" r="0" t="0"/>
          <a:stretch/>
        </p:blipFill>
        <p:spPr>
          <a:xfrm>
            <a:off x="8605878" y="6096000"/>
            <a:ext cx="993734" cy="762000"/>
          </a:xfrm>
          <a:prstGeom prst="rect">
            <a:avLst/>
          </a:prstGeom>
          <a:noFill/>
          <a:ln>
            <a:noFill/>
          </a:ln>
        </p:spPr>
      </p:pic>
      <p:sp>
        <p:nvSpPr>
          <p:cNvPr id="275" name="Google Shape;275;p30"/>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1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0"/>
          <p:cNvSpPr txBox="1"/>
          <p:nvPr>
            <p:ph type="title"/>
          </p:nvPr>
        </p:nvSpPr>
        <p:spPr>
          <a:xfrm>
            <a:off x="7400518" y="1447800"/>
            <a:ext cx="4143900" cy="30969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2"/>
              </a:buClr>
              <a:buSzPts val="3400"/>
              <a:buFont typeface="Century Gothic"/>
              <a:buNone/>
            </a:pPr>
            <a:r>
              <a:rPr lang="en-CA" sz="3400"/>
              <a:t>Online Streaming Act (Bill C-11):</a:t>
            </a:r>
            <a:br>
              <a:rPr lang="en-CA" sz="3400"/>
            </a:br>
            <a:r>
              <a:rPr lang="en-CA" sz="3400"/>
              <a:t>User-generated content? A “legislative pretzel”?</a:t>
            </a:r>
            <a:endParaRPr/>
          </a:p>
        </p:txBody>
      </p:sp>
      <p:sp>
        <p:nvSpPr>
          <p:cNvPr id="277" name="Google Shape;277;p30"/>
          <p:cNvSpPr/>
          <p:nvPr/>
        </p:nvSpPr>
        <p:spPr>
          <a:xfrm flipH="1" rot="5400000">
            <a:off x="68960" y="-68960"/>
            <a:ext cx="6858001" cy="6995918"/>
          </a:xfrm>
          <a:custGeom>
            <a:rect b="b" l="l" r="r" t="t"/>
            <a:pathLst>
              <a:path extrusionOk="0" h="6995918" w="6858001">
                <a:moveTo>
                  <a:pt x="6858001" y="1344715"/>
                </a:moveTo>
                <a:lnTo>
                  <a:pt x="6858001" y="1177"/>
                </a:lnTo>
                <a:lnTo>
                  <a:pt x="6702324" y="26222"/>
                </a:lnTo>
                <a:lnTo>
                  <a:pt x="6547333" y="50091"/>
                </a:lnTo>
                <a:lnTo>
                  <a:pt x="6391657" y="73455"/>
                </a:lnTo>
                <a:lnTo>
                  <a:pt x="6235294" y="93458"/>
                </a:lnTo>
                <a:lnTo>
                  <a:pt x="6079618" y="113629"/>
                </a:lnTo>
                <a:lnTo>
                  <a:pt x="5923255" y="132455"/>
                </a:lnTo>
                <a:lnTo>
                  <a:pt x="5768950" y="148591"/>
                </a:lnTo>
                <a:lnTo>
                  <a:pt x="5612588" y="163887"/>
                </a:lnTo>
                <a:lnTo>
                  <a:pt x="5456911" y="177839"/>
                </a:lnTo>
                <a:lnTo>
                  <a:pt x="5303978" y="189941"/>
                </a:lnTo>
                <a:lnTo>
                  <a:pt x="5148987" y="202044"/>
                </a:lnTo>
                <a:lnTo>
                  <a:pt x="4996054" y="212129"/>
                </a:lnTo>
                <a:lnTo>
                  <a:pt x="4843120" y="220029"/>
                </a:lnTo>
                <a:lnTo>
                  <a:pt x="4690873" y="228266"/>
                </a:lnTo>
                <a:lnTo>
                  <a:pt x="4539997" y="235157"/>
                </a:lnTo>
                <a:lnTo>
                  <a:pt x="4390492" y="240032"/>
                </a:lnTo>
                <a:lnTo>
                  <a:pt x="4240988" y="244234"/>
                </a:lnTo>
                <a:lnTo>
                  <a:pt x="4092855" y="248268"/>
                </a:lnTo>
                <a:lnTo>
                  <a:pt x="3946780" y="250117"/>
                </a:lnTo>
                <a:lnTo>
                  <a:pt x="3800704" y="252134"/>
                </a:lnTo>
                <a:lnTo>
                  <a:pt x="3656686" y="253143"/>
                </a:lnTo>
                <a:lnTo>
                  <a:pt x="3514040" y="252134"/>
                </a:lnTo>
                <a:lnTo>
                  <a:pt x="3372765" y="252134"/>
                </a:lnTo>
                <a:lnTo>
                  <a:pt x="3232862" y="250117"/>
                </a:lnTo>
                <a:lnTo>
                  <a:pt x="3095702" y="247092"/>
                </a:lnTo>
                <a:lnTo>
                  <a:pt x="2959914" y="244234"/>
                </a:lnTo>
                <a:lnTo>
                  <a:pt x="2826868" y="241040"/>
                </a:lnTo>
                <a:lnTo>
                  <a:pt x="2694509" y="236166"/>
                </a:lnTo>
                <a:lnTo>
                  <a:pt x="2564208" y="230955"/>
                </a:lnTo>
                <a:lnTo>
                  <a:pt x="2436649" y="226249"/>
                </a:lnTo>
                <a:lnTo>
                  <a:pt x="2187703" y="212969"/>
                </a:lnTo>
                <a:lnTo>
                  <a:pt x="1949045" y="198850"/>
                </a:lnTo>
                <a:lnTo>
                  <a:pt x="1719988" y="184058"/>
                </a:lnTo>
                <a:lnTo>
                  <a:pt x="1503275" y="167753"/>
                </a:lnTo>
                <a:lnTo>
                  <a:pt x="1296163" y="150776"/>
                </a:lnTo>
                <a:lnTo>
                  <a:pt x="1104139" y="132455"/>
                </a:lnTo>
                <a:lnTo>
                  <a:pt x="923774" y="114469"/>
                </a:lnTo>
                <a:lnTo>
                  <a:pt x="757810" y="96484"/>
                </a:lnTo>
                <a:lnTo>
                  <a:pt x="605563" y="79507"/>
                </a:lnTo>
                <a:lnTo>
                  <a:pt x="470460" y="63370"/>
                </a:lnTo>
                <a:lnTo>
                  <a:pt x="348388" y="48074"/>
                </a:lnTo>
                <a:lnTo>
                  <a:pt x="245518" y="35299"/>
                </a:lnTo>
                <a:lnTo>
                  <a:pt x="159107" y="23197"/>
                </a:lnTo>
                <a:lnTo>
                  <a:pt x="40463" y="5883"/>
                </a:lnTo>
                <a:lnTo>
                  <a:pt x="1" y="0"/>
                </a:lnTo>
                <a:lnTo>
                  <a:pt x="1" y="905354"/>
                </a:lnTo>
                <a:lnTo>
                  <a:pt x="0" y="905354"/>
                </a:lnTo>
                <a:lnTo>
                  <a:pt x="0" y="6995918"/>
                </a:lnTo>
                <a:lnTo>
                  <a:pt x="6858000" y="6995918"/>
                </a:lnTo>
                <a:lnTo>
                  <a:pt x="6858000" y="1344715"/>
                </a:lnTo>
                <a:close/>
              </a:path>
            </a:pathLst>
          </a:custGeom>
          <a:solidFill>
            <a:srgbClr val="FFFFFF"/>
          </a:solidFill>
          <a:ln>
            <a:noFill/>
          </a:ln>
        </p:spPr>
      </p:sp>
      <p:pic>
        <p:nvPicPr>
          <p:cNvPr descr="Pretzel Images, Stock Photos &amp; Vectors | Shutterstock" id="278" name="Google Shape;278;p30"/>
          <p:cNvPicPr preferRelativeResize="0"/>
          <p:nvPr>
            <p:ph idx="1" type="body"/>
          </p:nvPr>
        </p:nvPicPr>
        <p:blipFill rotWithShape="1">
          <a:blip r:embed="rId7">
            <a:alphaModFix/>
          </a:blip>
          <a:srcRect b="0" l="0" r="0" t="0"/>
          <a:stretch/>
        </p:blipFill>
        <p:spPr>
          <a:xfrm>
            <a:off x="1652023" y="647698"/>
            <a:ext cx="3438000" cy="3330900"/>
          </a:xfrm>
          <a:prstGeom prst="rect">
            <a:avLst/>
          </a:prstGeom>
          <a:noFill/>
          <a:ln>
            <a:noFill/>
          </a:ln>
        </p:spPr>
      </p:pic>
      <p:sp>
        <p:nvSpPr>
          <p:cNvPr id="279" name="Google Shape;279;p30"/>
          <p:cNvSpPr/>
          <p:nvPr/>
        </p:nvSpPr>
        <p:spPr>
          <a:xfrm flipH="1">
            <a:off x="6649646" y="-1"/>
            <a:ext cx="559472" cy="3709642"/>
          </a:xfrm>
          <a:custGeom>
            <a:rect b="b" l="l" r="r" t="t"/>
            <a:pathLst>
              <a:path extrusionOk="0" h="3709642" w="55947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id="280" name="Google Shape;280;p30"/>
          <p:cNvPicPr preferRelativeResize="0"/>
          <p:nvPr/>
        </p:nvPicPr>
        <p:blipFill rotWithShape="1">
          <a:blip r:embed="rId8">
            <a:alphaModFix/>
          </a:blip>
          <a:srcRect b="0" l="0" r="0" t="0"/>
          <a:stretch/>
        </p:blipFill>
        <p:spPr>
          <a:xfrm>
            <a:off x="643854" y="4337155"/>
            <a:ext cx="5450558" cy="162136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31"/>
          <p:cNvPicPr preferRelativeResize="0"/>
          <p:nvPr/>
        </p:nvPicPr>
        <p:blipFill rotWithShape="1">
          <a:blip r:embed="rId3">
            <a:alphaModFix/>
          </a:blip>
          <a:srcRect b="0" l="3613" r="0" t="0"/>
          <a:stretch/>
        </p:blipFill>
        <p:spPr>
          <a:xfrm>
            <a:off x="0" y="2669685"/>
            <a:ext cx="4037012" cy="4188315"/>
          </a:xfrm>
          <a:prstGeom prst="rect">
            <a:avLst/>
          </a:prstGeom>
          <a:noFill/>
          <a:ln>
            <a:noFill/>
          </a:ln>
        </p:spPr>
      </p:pic>
      <p:pic>
        <p:nvPicPr>
          <p:cNvPr id="286" name="Google Shape;286;p31"/>
          <p:cNvPicPr preferRelativeResize="0"/>
          <p:nvPr/>
        </p:nvPicPr>
        <p:blipFill rotWithShape="1">
          <a:blip r:embed="rId4">
            <a:alphaModFix/>
          </a:blip>
          <a:srcRect b="0" l="35640" r="0" t="0"/>
          <a:stretch/>
        </p:blipFill>
        <p:spPr>
          <a:xfrm>
            <a:off x="0" y="2892347"/>
            <a:ext cx="1522412" cy="2365453"/>
          </a:xfrm>
          <a:prstGeom prst="rect">
            <a:avLst/>
          </a:prstGeom>
          <a:noFill/>
          <a:ln>
            <a:noFill/>
          </a:ln>
        </p:spPr>
      </p:pic>
      <p:sp>
        <p:nvSpPr>
          <p:cNvPr id="287" name="Google Shape;287;p31"/>
          <p:cNvSpPr/>
          <p:nvPr/>
        </p:nvSpPr>
        <p:spPr>
          <a:xfrm>
            <a:off x="8609012" y="1676400"/>
            <a:ext cx="2819400" cy="2819400"/>
          </a:xfrm>
          <a:prstGeom prst="ellipse">
            <a:avLst/>
          </a:prstGeom>
          <a:gradFill>
            <a:gsLst>
              <a:gs pos="0">
                <a:srgbClr val="F3F3F3">
                  <a:alpha val="6666"/>
                </a:srgbClr>
              </a:gs>
              <a:gs pos="36000">
                <a:srgbClr val="F3F3F3">
                  <a:alpha val="5882"/>
                </a:srgbClr>
              </a:gs>
              <a:gs pos="69000">
                <a:srgbClr val="F3F3F3">
                  <a:alpha val="0"/>
                </a:srgbClr>
              </a:gs>
              <a:gs pos="100000">
                <a:srgbClr val="F3F3F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8" name="Google Shape;288;p31"/>
          <p:cNvPicPr preferRelativeResize="0"/>
          <p:nvPr/>
        </p:nvPicPr>
        <p:blipFill rotWithShape="1">
          <a:blip r:embed="rId5">
            <a:alphaModFix/>
          </a:blip>
          <a:srcRect b="0" l="0" r="0" t="28812"/>
          <a:stretch/>
        </p:blipFill>
        <p:spPr>
          <a:xfrm>
            <a:off x="7999412" y="0"/>
            <a:ext cx="1603387" cy="1141407"/>
          </a:xfrm>
          <a:prstGeom prst="rect">
            <a:avLst/>
          </a:prstGeom>
          <a:noFill/>
          <a:ln>
            <a:noFill/>
          </a:ln>
        </p:spPr>
      </p:pic>
      <p:pic>
        <p:nvPicPr>
          <p:cNvPr id="289" name="Google Shape;289;p31"/>
          <p:cNvPicPr preferRelativeResize="0"/>
          <p:nvPr/>
        </p:nvPicPr>
        <p:blipFill rotWithShape="1">
          <a:blip r:embed="rId6">
            <a:alphaModFix/>
          </a:blip>
          <a:srcRect b="23320" l="0" r="0" t="0"/>
          <a:stretch/>
        </p:blipFill>
        <p:spPr>
          <a:xfrm>
            <a:off x="8605878" y="6096000"/>
            <a:ext cx="993734" cy="762000"/>
          </a:xfrm>
          <a:prstGeom prst="rect">
            <a:avLst/>
          </a:prstGeom>
          <a:noFill/>
          <a:ln>
            <a:noFill/>
          </a:ln>
        </p:spPr>
      </p:pic>
      <p:sp>
        <p:nvSpPr>
          <p:cNvPr id="290" name="Google Shape;290;p31"/>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1"/>
          <p:cNvSpPr/>
          <p:nvPr/>
        </p:nvSpPr>
        <p:spPr>
          <a:xfrm>
            <a:off x="0" y="-5"/>
            <a:ext cx="12191695" cy="473074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92" name="Google Shape;292;p31"/>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1"/>
          <p:cNvSpPr/>
          <p:nvPr/>
        </p:nvSpPr>
        <p:spPr>
          <a:xfrm>
            <a:off x="8719939" y="2835162"/>
            <a:ext cx="3472060" cy="825932"/>
          </a:xfrm>
          <a:custGeom>
            <a:rect b="b" l="l" r="r" t="t"/>
            <a:pathLst>
              <a:path extrusionOk="0" h="825932" w="347206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dk2">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entury Gothic"/>
              <a:ea typeface="Century Gothic"/>
              <a:cs typeface="Century Gothic"/>
              <a:sym typeface="Century Gothic"/>
            </a:endParaRPr>
          </a:p>
        </p:txBody>
      </p:sp>
      <p:pic>
        <p:nvPicPr>
          <p:cNvPr id="294" name="Google Shape;294;p31"/>
          <p:cNvPicPr preferRelativeResize="0"/>
          <p:nvPr/>
        </p:nvPicPr>
        <p:blipFill rotWithShape="1">
          <a:blip r:embed="rId7">
            <a:alphaModFix/>
          </a:blip>
          <a:srcRect b="0" l="0" r="0" t="0"/>
          <a:stretch/>
        </p:blipFill>
        <p:spPr>
          <a:xfrm>
            <a:off x="635458" y="640082"/>
            <a:ext cx="6942358" cy="2373552"/>
          </a:xfrm>
          <a:prstGeom prst="rect">
            <a:avLst/>
          </a:prstGeom>
          <a:noFill/>
          <a:ln>
            <a:noFill/>
          </a:ln>
        </p:spPr>
      </p:pic>
      <p:sp>
        <p:nvSpPr>
          <p:cNvPr id="295" name="Google Shape;295;p31"/>
          <p:cNvSpPr/>
          <p:nvPr/>
        </p:nvSpPr>
        <p:spPr>
          <a:xfrm>
            <a:off x="-1" y="3136999"/>
            <a:ext cx="12191696" cy="3721001"/>
          </a:xfrm>
          <a:custGeom>
            <a:rect b="b" l="l" r="r" t="t"/>
            <a:pathLst>
              <a:path extrusionOk="0" h="3721001" w="12191696">
                <a:moveTo>
                  <a:pt x="1" y="0"/>
                </a:moveTo>
                <a:lnTo>
                  <a:pt x="71932" y="12261"/>
                </a:lnTo>
                <a:lnTo>
                  <a:pt x="282849"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3"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4"/>
                </a:lnTo>
                <a:lnTo>
                  <a:pt x="8881651" y="442089"/>
                </a:lnTo>
                <a:lnTo>
                  <a:pt x="9153526" y="421071"/>
                </a:lnTo>
                <a:lnTo>
                  <a:pt x="9429058" y="395848"/>
                </a:lnTo>
                <a:lnTo>
                  <a:pt x="9700933" y="370626"/>
                </a:lnTo>
                <a:lnTo>
                  <a:pt x="9977684" y="341551"/>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802467"/>
                </a:lnTo>
                <a:lnTo>
                  <a:pt x="12191695" y="2802467"/>
                </a:lnTo>
                <a:lnTo>
                  <a:pt x="12191695" y="3721001"/>
                </a:lnTo>
                <a:lnTo>
                  <a:pt x="0" y="3721001"/>
                </a:lnTo>
                <a:lnTo>
                  <a:pt x="0" y="2233825"/>
                </a:lnTo>
                <a:lnTo>
                  <a:pt x="1" y="2233825"/>
                </a:lnTo>
                <a:close/>
              </a:path>
            </a:pathLst>
          </a:custGeom>
          <a:blipFill rotWithShape="1">
            <a:blip r:embed="rId8">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96" name="Google Shape;296;p31"/>
          <p:cNvSpPr txBox="1"/>
          <p:nvPr>
            <p:ph type="title"/>
          </p:nvPr>
        </p:nvSpPr>
        <p:spPr>
          <a:xfrm>
            <a:off x="636915" y="3928983"/>
            <a:ext cx="9182945" cy="179339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EBEBEB"/>
              </a:buClr>
              <a:buSzPts val="4600"/>
              <a:buFont typeface="Century Gothic"/>
              <a:buNone/>
            </a:pPr>
            <a:r>
              <a:rPr b="0" i="0" lang="en-CA" sz="4600">
                <a:solidFill>
                  <a:srgbClr val="EBEBEB"/>
                </a:solidFill>
                <a:latin typeface="Century Gothic"/>
                <a:ea typeface="Century Gothic"/>
                <a:cs typeface="Century Gothic"/>
                <a:sym typeface="Century Gothic"/>
              </a:rPr>
              <a:t>Online Streaming Act (Bill C-11):</a:t>
            </a:r>
            <a:br>
              <a:rPr b="0" i="0" lang="en-CA" sz="4600">
                <a:solidFill>
                  <a:srgbClr val="EBEBEB"/>
                </a:solidFill>
                <a:latin typeface="Century Gothic"/>
                <a:ea typeface="Century Gothic"/>
                <a:cs typeface="Century Gothic"/>
                <a:sym typeface="Century Gothic"/>
              </a:rPr>
            </a:br>
            <a:r>
              <a:rPr b="0" i="0" lang="en-CA" sz="4600">
                <a:solidFill>
                  <a:srgbClr val="EBEBEB"/>
                </a:solidFill>
                <a:latin typeface="Century Gothic"/>
                <a:ea typeface="Century Gothic"/>
                <a:cs typeface="Century Gothic"/>
                <a:sym typeface="Century Gothic"/>
              </a:rPr>
              <a:t>Freedom of Expression?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32"/>
          <p:cNvPicPr preferRelativeResize="0"/>
          <p:nvPr/>
        </p:nvPicPr>
        <p:blipFill rotWithShape="1">
          <a:blip r:embed="rId3">
            <a:alphaModFix/>
          </a:blip>
          <a:srcRect b="0" l="3614" r="0" t="0"/>
          <a:stretch/>
        </p:blipFill>
        <p:spPr>
          <a:xfrm>
            <a:off x="0" y="2669685"/>
            <a:ext cx="4037011" cy="4188314"/>
          </a:xfrm>
          <a:prstGeom prst="rect">
            <a:avLst/>
          </a:prstGeom>
          <a:noFill/>
          <a:ln>
            <a:noFill/>
          </a:ln>
        </p:spPr>
      </p:pic>
      <p:pic>
        <p:nvPicPr>
          <p:cNvPr id="302" name="Google Shape;302;p32"/>
          <p:cNvPicPr preferRelativeResize="0"/>
          <p:nvPr/>
        </p:nvPicPr>
        <p:blipFill rotWithShape="1">
          <a:blip r:embed="rId4">
            <a:alphaModFix/>
          </a:blip>
          <a:srcRect b="0" l="35641" r="0" t="0"/>
          <a:stretch/>
        </p:blipFill>
        <p:spPr>
          <a:xfrm>
            <a:off x="0" y="2892347"/>
            <a:ext cx="1522412" cy="2365453"/>
          </a:xfrm>
          <a:prstGeom prst="rect">
            <a:avLst/>
          </a:prstGeom>
          <a:noFill/>
          <a:ln>
            <a:noFill/>
          </a:ln>
        </p:spPr>
      </p:pic>
      <p:sp>
        <p:nvSpPr>
          <p:cNvPr id="303" name="Google Shape;303;p32"/>
          <p:cNvSpPr/>
          <p:nvPr/>
        </p:nvSpPr>
        <p:spPr>
          <a:xfrm>
            <a:off x="8609012" y="1676400"/>
            <a:ext cx="2819400" cy="2819400"/>
          </a:xfrm>
          <a:prstGeom prst="ellipse">
            <a:avLst/>
          </a:prstGeom>
          <a:gradFill>
            <a:gsLst>
              <a:gs pos="0">
                <a:srgbClr val="F3F3F3">
                  <a:alpha val="6666"/>
                </a:srgbClr>
              </a:gs>
              <a:gs pos="36000">
                <a:srgbClr val="F3F3F3">
                  <a:alpha val="5882"/>
                </a:srgbClr>
              </a:gs>
              <a:gs pos="69000">
                <a:srgbClr val="F3F3F3">
                  <a:alpha val="0"/>
                </a:srgbClr>
              </a:gs>
              <a:gs pos="100000">
                <a:srgbClr val="F3F3F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4" name="Google Shape;304;p32"/>
          <p:cNvPicPr preferRelativeResize="0"/>
          <p:nvPr/>
        </p:nvPicPr>
        <p:blipFill rotWithShape="1">
          <a:blip r:embed="rId5">
            <a:alphaModFix/>
          </a:blip>
          <a:srcRect b="0" l="0" r="0" t="28815"/>
          <a:stretch/>
        </p:blipFill>
        <p:spPr>
          <a:xfrm>
            <a:off x="7999412" y="0"/>
            <a:ext cx="1603387" cy="1141407"/>
          </a:xfrm>
          <a:prstGeom prst="rect">
            <a:avLst/>
          </a:prstGeom>
          <a:noFill/>
          <a:ln>
            <a:noFill/>
          </a:ln>
        </p:spPr>
      </p:pic>
      <p:pic>
        <p:nvPicPr>
          <p:cNvPr id="305" name="Google Shape;305;p32"/>
          <p:cNvPicPr preferRelativeResize="0"/>
          <p:nvPr/>
        </p:nvPicPr>
        <p:blipFill rotWithShape="1">
          <a:blip r:embed="rId6">
            <a:alphaModFix/>
          </a:blip>
          <a:srcRect b="23318" l="0" r="0" t="0"/>
          <a:stretch/>
        </p:blipFill>
        <p:spPr>
          <a:xfrm>
            <a:off x="8605878" y="6096000"/>
            <a:ext cx="993734" cy="762000"/>
          </a:xfrm>
          <a:prstGeom prst="rect">
            <a:avLst/>
          </a:prstGeom>
          <a:noFill/>
          <a:ln>
            <a:noFill/>
          </a:ln>
        </p:spPr>
      </p:pic>
      <p:sp>
        <p:nvSpPr>
          <p:cNvPr id="306" name="Google Shape;306;p32"/>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1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2"/>
          <p:cNvSpPr/>
          <p:nvPr/>
        </p:nvSpPr>
        <p:spPr>
          <a:xfrm>
            <a:off x="0" y="-5"/>
            <a:ext cx="12191700" cy="4730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308" name="Google Shape;308;p32"/>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1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2"/>
          <p:cNvSpPr/>
          <p:nvPr/>
        </p:nvSpPr>
        <p:spPr>
          <a:xfrm>
            <a:off x="8719939" y="2835162"/>
            <a:ext cx="3472060" cy="825932"/>
          </a:xfrm>
          <a:custGeom>
            <a:rect b="b" l="l" r="r" t="t"/>
            <a:pathLst>
              <a:path extrusionOk="0" h="825932" w="347206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dk2">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entury Gothic"/>
              <a:ea typeface="Century Gothic"/>
              <a:cs typeface="Century Gothic"/>
              <a:sym typeface="Century Gothic"/>
            </a:endParaRPr>
          </a:p>
        </p:txBody>
      </p:sp>
      <p:sp>
        <p:nvSpPr>
          <p:cNvPr id="310" name="Google Shape;310;p32"/>
          <p:cNvSpPr/>
          <p:nvPr/>
        </p:nvSpPr>
        <p:spPr>
          <a:xfrm>
            <a:off x="-1" y="3136999"/>
            <a:ext cx="12191696" cy="3721001"/>
          </a:xfrm>
          <a:custGeom>
            <a:rect b="b" l="l" r="r" t="t"/>
            <a:pathLst>
              <a:path extrusionOk="0" h="3721001" w="12191696">
                <a:moveTo>
                  <a:pt x="1" y="0"/>
                </a:moveTo>
                <a:lnTo>
                  <a:pt x="71932" y="12261"/>
                </a:lnTo>
                <a:lnTo>
                  <a:pt x="282849"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3"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4"/>
                </a:lnTo>
                <a:lnTo>
                  <a:pt x="8881651" y="442089"/>
                </a:lnTo>
                <a:lnTo>
                  <a:pt x="9153526" y="421071"/>
                </a:lnTo>
                <a:lnTo>
                  <a:pt x="9429058" y="395848"/>
                </a:lnTo>
                <a:lnTo>
                  <a:pt x="9700933" y="370626"/>
                </a:lnTo>
                <a:lnTo>
                  <a:pt x="9977684" y="341551"/>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802467"/>
                </a:lnTo>
                <a:lnTo>
                  <a:pt x="12191695" y="2802467"/>
                </a:lnTo>
                <a:lnTo>
                  <a:pt x="12191695" y="3721001"/>
                </a:lnTo>
                <a:lnTo>
                  <a:pt x="0" y="3721001"/>
                </a:lnTo>
                <a:lnTo>
                  <a:pt x="0" y="2233825"/>
                </a:lnTo>
                <a:lnTo>
                  <a:pt x="1" y="2233825"/>
                </a:lnTo>
                <a:close/>
              </a:path>
            </a:pathLst>
          </a:custGeom>
          <a:blipFill rotWithShape="1">
            <a:blip r:embed="rId7">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311" name="Google Shape;311;p32"/>
          <p:cNvSpPr txBox="1"/>
          <p:nvPr>
            <p:ph type="title"/>
          </p:nvPr>
        </p:nvSpPr>
        <p:spPr>
          <a:xfrm>
            <a:off x="636915" y="3928983"/>
            <a:ext cx="9183000" cy="1793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EBEBEB"/>
              </a:buClr>
              <a:buSzPts val="4600"/>
              <a:buFont typeface="Century Gothic"/>
              <a:buNone/>
            </a:pPr>
            <a:r>
              <a:rPr lang="en-CA" sz="4600">
                <a:solidFill>
                  <a:srgbClr val="EBEBEB"/>
                </a:solidFill>
                <a:latin typeface="Century Gothic"/>
                <a:ea typeface="Century Gothic"/>
                <a:cs typeface="Century Gothic"/>
                <a:sym typeface="Century Gothic"/>
              </a:rPr>
              <a:t>Finfluencers and Stonks  </a:t>
            </a:r>
            <a:endParaRPr/>
          </a:p>
        </p:txBody>
      </p:sp>
      <p:pic>
        <p:nvPicPr>
          <p:cNvPr id="312" name="Google Shape;312;p32"/>
          <p:cNvPicPr preferRelativeResize="0"/>
          <p:nvPr/>
        </p:nvPicPr>
        <p:blipFill>
          <a:blip r:embed="rId8">
            <a:alphaModFix/>
          </a:blip>
          <a:stretch>
            <a:fillRect/>
          </a:stretch>
        </p:blipFill>
        <p:spPr>
          <a:xfrm>
            <a:off x="365500" y="317600"/>
            <a:ext cx="3671500" cy="3874437"/>
          </a:xfrm>
          <a:prstGeom prst="rect">
            <a:avLst/>
          </a:prstGeom>
          <a:noFill/>
          <a:ln>
            <a:noFill/>
          </a:ln>
        </p:spPr>
      </p:pic>
      <p:pic>
        <p:nvPicPr>
          <p:cNvPr id="313" name="Google Shape;313;p32"/>
          <p:cNvPicPr preferRelativeResize="0"/>
          <p:nvPr/>
        </p:nvPicPr>
        <p:blipFill>
          <a:blip r:embed="rId9">
            <a:alphaModFix/>
          </a:blip>
          <a:stretch>
            <a:fillRect/>
          </a:stretch>
        </p:blipFill>
        <p:spPr>
          <a:xfrm>
            <a:off x="4363072" y="121237"/>
            <a:ext cx="4472100" cy="2713912"/>
          </a:xfrm>
          <a:prstGeom prst="rect">
            <a:avLst/>
          </a:prstGeom>
          <a:noFill/>
          <a:ln>
            <a:noFill/>
          </a:ln>
        </p:spPr>
      </p:pic>
      <p:pic>
        <p:nvPicPr>
          <p:cNvPr id="314" name="Google Shape;314;p32"/>
          <p:cNvPicPr preferRelativeResize="0"/>
          <p:nvPr/>
        </p:nvPicPr>
        <p:blipFill>
          <a:blip r:embed="rId10">
            <a:alphaModFix/>
          </a:blip>
          <a:stretch>
            <a:fillRect/>
          </a:stretch>
        </p:blipFill>
        <p:spPr>
          <a:xfrm>
            <a:off x="4363073" y="3662097"/>
            <a:ext cx="6712428" cy="825950"/>
          </a:xfrm>
          <a:prstGeom prst="rect">
            <a:avLst/>
          </a:prstGeom>
          <a:noFill/>
          <a:ln>
            <a:noFill/>
          </a:ln>
        </p:spPr>
      </p:pic>
      <p:pic>
        <p:nvPicPr>
          <p:cNvPr id="315" name="Google Shape;315;p32"/>
          <p:cNvPicPr preferRelativeResize="0"/>
          <p:nvPr/>
        </p:nvPicPr>
        <p:blipFill>
          <a:blip r:embed="rId11">
            <a:alphaModFix/>
          </a:blip>
          <a:stretch>
            <a:fillRect/>
          </a:stretch>
        </p:blipFill>
        <p:spPr>
          <a:xfrm>
            <a:off x="4535226" y="2793354"/>
            <a:ext cx="4985759" cy="762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3"/>
          <p:cNvSpPr txBox="1"/>
          <p:nvPr>
            <p:ph type="ctrTitle"/>
          </p:nvPr>
        </p:nvSpPr>
        <p:spPr>
          <a:xfrm>
            <a:off x="4716200" y="2104533"/>
            <a:ext cx="6690000" cy="2105100"/>
          </a:xfrm>
          <a:prstGeom prst="rect">
            <a:avLst/>
          </a:prstGeom>
          <a:noFill/>
          <a:ln>
            <a:noFill/>
          </a:ln>
        </p:spPr>
        <p:txBody>
          <a:bodyPr anchorCtr="0" anchor="b" bIns="0" lIns="91425" spcFirstLastPara="1" rIns="91425" wrap="square" tIns="45700">
            <a:normAutofit fontScale="90000"/>
          </a:bodyPr>
          <a:lstStyle/>
          <a:p>
            <a:pPr indent="0" lvl="0" marL="0" rtl="0" algn="l">
              <a:lnSpc>
                <a:spcPct val="90000"/>
              </a:lnSpc>
              <a:spcBef>
                <a:spcPts val="0"/>
              </a:spcBef>
              <a:spcAft>
                <a:spcPts val="0"/>
              </a:spcAft>
              <a:buClr>
                <a:schemeClr val="dk1"/>
              </a:buClr>
              <a:buSzPct val="124528"/>
              <a:buFont typeface="Gill Sans"/>
              <a:buNone/>
            </a:pPr>
            <a:r>
              <a:rPr lang="en-CA"/>
              <a:t>PRIVATIZATION OF MODERATORS IN SOCIAL MEDIA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16"/>
          <p:cNvPicPr preferRelativeResize="0"/>
          <p:nvPr/>
        </p:nvPicPr>
        <p:blipFill rotWithShape="1">
          <a:blip r:embed="rId3">
            <a:alphaModFix/>
          </a:blip>
          <a:srcRect b="13358" l="611" r="-811" t="16667"/>
          <a:stretch/>
        </p:blipFill>
        <p:spPr>
          <a:xfrm>
            <a:off x="940149" y="2290933"/>
            <a:ext cx="2748900" cy="2399400"/>
          </a:xfrm>
          <a:prstGeom prst="ellipse">
            <a:avLst/>
          </a:prstGeom>
          <a:noFill/>
          <a:ln>
            <a:noFill/>
          </a:ln>
        </p:spPr>
      </p:pic>
      <p:pic>
        <p:nvPicPr>
          <p:cNvPr id="155" name="Google Shape;155;p16"/>
          <p:cNvPicPr preferRelativeResize="0"/>
          <p:nvPr/>
        </p:nvPicPr>
        <p:blipFill rotWithShape="1">
          <a:blip r:embed="rId4">
            <a:alphaModFix/>
          </a:blip>
          <a:srcRect b="0" l="0" r="0" t="0"/>
          <a:stretch/>
        </p:blipFill>
        <p:spPr>
          <a:xfrm>
            <a:off x="8811558" y="2025456"/>
            <a:ext cx="2743200" cy="2807100"/>
          </a:xfrm>
          <a:prstGeom prst="ellipse">
            <a:avLst/>
          </a:prstGeom>
          <a:noFill/>
          <a:ln>
            <a:noFill/>
          </a:ln>
        </p:spPr>
      </p:pic>
      <p:pic>
        <p:nvPicPr>
          <p:cNvPr descr="A picture containing clothing, person, shirt, person&#10;&#10;Description automatically generated" id="156" name="Google Shape;156;p16"/>
          <p:cNvPicPr preferRelativeResize="0"/>
          <p:nvPr/>
        </p:nvPicPr>
        <p:blipFill rotWithShape="1">
          <a:blip r:embed="rId5">
            <a:alphaModFix/>
          </a:blip>
          <a:srcRect b="0" l="0" r="0" t="0"/>
          <a:stretch/>
        </p:blipFill>
        <p:spPr>
          <a:xfrm>
            <a:off x="4978993" y="2119032"/>
            <a:ext cx="2743200" cy="2743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4"/>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CA"/>
              <a:t>TODAY’S CONUNDRUM</a:t>
            </a:r>
            <a:endParaRPr/>
          </a:p>
        </p:txBody>
      </p:sp>
      <p:pic>
        <p:nvPicPr>
          <p:cNvPr id="326" name="Google Shape;326;p34"/>
          <p:cNvPicPr preferRelativeResize="0"/>
          <p:nvPr>
            <p:ph idx="1" type="body"/>
          </p:nvPr>
        </p:nvPicPr>
        <p:blipFill rotWithShape="1">
          <a:blip r:embed="rId3">
            <a:alphaModFix/>
          </a:blip>
          <a:srcRect b="0" l="0" r="0" t="0"/>
          <a:stretch/>
        </p:blipFill>
        <p:spPr>
          <a:xfrm>
            <a:off x="1451579" y="1853753"/>
            <a:ext cx="9603275" cy="360407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35"/>
          <p:cNvPicPr preferRelativeResize="0"/>
          <p:nvPr/>
        </p:nvPicPr>
        <p:blipFill rotWithShape="1">
          <a:blip r:embed="rId3">
            <a:alphaModFix/>
          </a:blip>
          <a:srcRect b="0" l="0" r="0" t="0"/>
          <a:stretch/>
        </p:blipFill>
        <p:spPr>
          <a:xfrm>
            <a:off x="5628485" y="1853754"/>
            <a:ext cx="5530053" cy="3475484"/>
          </a:xfrm>
          <a:prstGeom prst="rect">
            <a:avLst/>
          </a:prstGeom>
          <a:noFill/>
          <a:ln>
            <a:noFill/>
          </a:ln>
        </p:spPr>
      </p:pic>
      <p:sp>
        <p:nvSpPr>
          <p:cNvPr id="332" name="Google Shape;332;p35"/>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CA"/>
              <a:t>THE ROLE OF SOCIAL MEDIA MODERATORS</a:t>
            </a:r>
            <a:endParaRPr/>
          </a:p>
        </p:txBody>
      </p:sp>
      <p:sp>
        <p:nvSpPr>
          <p:cNvPr id="333" name="Google Shape;333;p35"/>
          <p:cNvSpPr txBox="1"/>
          <p:nvPr>
            <p:ph idx="1" type="body"/>
          </p:nvPr>
        </p:nvSpPr>
        <p:spPr>
          <a:xfrm>
            <a:off x="1451580" y="2015732"/>
            <a:ext cx="4176906" cy="3450613"/>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SzPts val="2000"/>
              <a:buChar char="●"/>
            </a:pPr>
            <a:r>
              <a:rPr lang="en-CA"/>
              <a:t>Social media moderation refers to </a:t>
            </a:r>
            <a:r>
              <a:rPr b="1" lang="en-CA"/>
              <a:t>the review and management of activities performed on a social media platform</a:t>
            </a:r>
            <a:r>
              <a:rPr lang="en-CA"/>
              <a:t>. User-generated content (UGC) on a brand's social media accounts often require action, whether by responding, reporting, or removing.</a:t>
            </a:r>
            <a:endParaRPr/>
          </a:p>
          <a:p>
            <a:pPr indent="-101600" lvl="0" marL="228600" rtl="0" algn="l">
              <a:lnSpc>
                <a:spcPct val="120000"/>
              </a:lnSpc>
              <a:spcBef>
                <a:spcPts val="1000"/>
              </a:spcBef>
              <a:spcAft>
                <a:spcPts val="0"/>
              </a:spcAft>
              <a:buSzPts val="2000"/>
              <a:buNone/>
            </a:pPr>
            <a:r>
              <a:t/>
            </a:r>
            <a:endParaRPr/>
          </a:p>
          <a:p>
            <a:pPr indent="-101600" lvl="0" marL="228600" rtl="0" algn="l">
              <a:lnSpc>
                <a:spcPct val="120000"/>
              </a:lnSpc>
              <a:spcBef>
                <a:spcPts val="1000"/>
              </a:spcBef>
              <a:spcAft>
                <a:spcPts val="0"/>
              </a:spcAft>
              <a:buSzPts val="20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6"/>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CA"/>
              <a:t>WHO SHOULD BE RESPONSIBLE FOR MODERATION?</a:t>
            </a:r>
            <a:endParaRPr/>
          </a:p>
        </p:txBody>
      </p:sp>
      <p:sp>
        <p:nvSpPr>
          <p:cNvPr id="339" name="Google Shape;339;p36"/>
          <p:cNvSpPr txBox="1"/>
          <p:nvPr>
            <p:ph idx="1" type="body"/>
          </p:nvPr>
        </p:nvSpPr>
        <p:spPr>
          <a:xfrm>
            <a:off x="1451579" y="2015732"/>
            <a:ext cx="5145575" cy="3450613"/>
          </a:xfrm>
          <a:prstGeom prst="rect">
            <a:avLst/>
          </a:prstGeom>
          <a:noFill/>
          <a:ln>
            <a:noFill/>
          </a:ln>
        </p:spPr>
        <p:txBody>
          <a:bodyPr anchorCtr="0" anchor="t" bIns="45700" lIns="91425" spcFirstLastPara="1" rIns="91425" wrap="square" tIns="45700">
            <a:normAutofit fontScale="85000"/>
          </a:bodyPr>
          <a:lstStyle/>
          <a:p>
            <a:pPr indent="-228600" lvl="0" marL="228600" rtl="0" algn="l">
              <a:lnSpc>
                <a:spcPct val="120000"/>
              </a:lnSpc>
              <a:spcBef>
                <a:spcPts val="0"/>
              </a:spcBef>
              <a:spcAft>
                <a:spcPts val="0"/>
              </a:spcAft>
              <a:buSzPct val="117647"/>
              <a:buChar char="●"/>
            </a:pPr>
            <a:r>
              <a:rPr lang="en-CA"/>
              <a:t>Companies – Privatization of Regulators</a:t>
            </a:r>
            <a:endParaRPr/>
          </a:p>
          <a:p>
            <a:pPr indent="-228600" lvl="1" marL="685800" rtl="0" algn="l">
              <a:lnSpc>
                <a:spcPct val="120000"/>
              </a:lnSpc>
              <a:spcBef>
                <a:spcPts val="500"/>
              </a:spcBef>
              <a:spcAft>
                <a:spcPts val="0"/>
              </a:spcAft>
              <a:buSzPct val="120000"/>
              <a:buChar char="○"/>
            </a:pPr>
            <a:r>
              <a:rPr lang="en-CA"/>
              <a:t>Companies are free to regulate their platform as they see fit</a:t>
            </a:r>
            <a:endParaRPr/>
          </a:p>
          <a:p>
            <a:pPr indent="-131444" lvl="1" marL="685800" rtl="0" algn="l">
              <a:lnSpc>
                <a:spcPct val="120000"/>
              </a:lnSpc>
              <a:spcBef>
                <a:spcPts val="500"/>
              </a:spcBef>
              <a:spcAft>
                <a:spcPts val="0"/>
              </a:spcAft>
              <a:buSzPct val="120000"/>
              <a:buNone/>
            </a:pPr>
            <a:r>
              <a:t/>
            </a:r>
            <a:endParaRPr/>
          </a:p>
          <a:p>
            <a:pPr indent="-228600" lvl="0" marL="228600" rtl="0" algn="l">
              <a:lnSpc>
                <a:spcPct val="120000"/>
              </a:lnSpc>
              <a:spcBef>
                <a:spcPts val="1000"/>
              </a:spcBef>
              <a:spcAft>
                <a:spcPts val="0"/>
              </a:spcAft>
              <a:buSzPct val="117647"/>
              <a:buChar char="●"/>
            </a:pPr>
            <a:r>
              <a:rPr lang="en-CA"/>
              <a:t>Government – Regulation through the State</a:t>
            </a:r>
            <a:endParaRPr/>
          </a:p>
          <a:p>
            <a:pPr indent="-228600" lvl="1" marL="685800" rtl="0" algn="l">
              <a:lnSpc>
                <a:spcPct val="120000"/>
              </a:lnSpc>
              <a:spcBef>
                <a:spcPts val="500"/>
              </a:spcBef>
              <a:spcAft>
                <a:spcPts val="0"/>
              </a:spcAft>
              <a:buSzPct val="120000"/>
              <a:buChar char="○"/>
            </a:pPr>
            <a:r>
              <a:rPr lang="en-CA"/>
              <a:t>Governments regulate platforms, content and users</a:t>
            </a:r>
            <a:endParaRPr/>
          </a:p>
          <a:p>
            <a:pPr indent="-142239" lvl="2" marL="1143000" rtl="0" algn="l">
              <a:lnSpc>
                <a:spcPct val="120000"/>
              </a:lnSpc>
              <a:spcBef>
                <a:spcPts val="500"/>
              </a:spcBef>
              <a:spcAft>
                <a:spcPts val="0"/>
              </a:spcAft>
              <a:buSzPct val="106666"/>
              <a:buNone/>
            </a:pPr>
            <a:r>
              <a:t/>
            </a:r>
            <a:endParaRPr/>
          </a:p>
          <a:p>
            <a:pPr indent="-228600" lvl="0" marL="228600" rtl="0" algn="l">
              <a:lnSpc>
                <a:spcPct val="120000"/>
              </a:lnSpc>
              <a:spcBef>
                <a:spcPts val="1000"/>
              </a:spcBef>
              <a:spcAft>
                <a:spcPts val="0"/>
              </a:spcAft>
              <a:buSzPct val="117647"/>
              <a:buChar char="●"/>
            </a:pPr>
            <a:r>
              <a:rPr lang="en-CA"/>
              <a:t>Third Party – Fact Checkers and Debunkers have the final say</a:t>
            </a:r>
            <a:endParaRPr/>
          </a:p>
          <a:p>
            <a:pPr indent="-228600" lvl="1" marL="685800" rtl="0" algn="l">
              <a:lnSpc>
                <a:spcPct val="120000"/>
              </a:lnSpc>
              <a:spcBef>
                <a:spcPts val="500"/>
              </a:spcBef>
              <a:spcAft>
                <a:spcPts val="0"/>
              </a:spcAft>
              <a:buSzPct val="120000"/>
              <a:buChar char="○"/>
            </a:pPr>
            <a:r>
              <a:rPr lang="en-CA"/>
              <a:t>External companies are hired to regulate content and users</a:t>
            </a:r>
            <a:endParaRPr/>
          </a:p>
          <a:p>
            <a:pPr indent="-131444" lvl="1" marL="685800" rtl="0" algn="l">
              <a:lnSpc>
                <a:spcPct val="120000"/>
              </a:lnSpc>
              <a:spcBef>
                <a:spcPts val="500"/>
              </a:spcBef>
              <a:spcAft>
                <a:spcPts val="0"/>
              </a:spcAft>
              <a:buSzPct val="120000"/>
              <a:buNone/>
            </a:pPr>
            <a:r>
              <a:t/>
            </a:r>
            <a:endParaRPr/>
          </a:p>
        </p:txBody>
      </p:sp>
      <p:pic>
        <p:nvPicPr>
          <p:cNvPr id="340" name="Google Shape;340;p36"/>
          <p:cNvPicPr preferRelativeResize="0"/>
          <p:nvPr/>
        </p:nvPicPr>
        <p:blipFill rotWithShape="1">
          <a:blip r:embed="rId3">
            <a:alphaModFix/>
          </a:blip>
          <a:srcRect b="0" l="0" r="0" t="0"/>
          <a:stretch/>
        </p:blipFill>
        <p:spPr>
          <a:xfrm>
            <a:off x="6597154" y="1856281"/>
            <a:ext cx="4457700" cy="36100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7"/>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CA"/>
              <a:t>COMPANIES FACING THESE ISSUES</a:t>
            </a:r>
            <a:endParaRPr/>
          </a:p>
        </p:txBody>
      </p:sp>
      <p:sp>
        <p:nvSpPr>
          <p:cNvPr id="346" name="Google Shape;346;p37"/>
          <p:cNvSpPr txBox="1"/>
          <p:nvPr>
            <p:ph idx="1" type="body"/>
          </p:nvPr>
        </p:nvSpPr>
        <p:spPr>
          <a:xfrm>
            <a:off x="1103312" y="2052918"/>
            <a:ext cx="8946600" cy="4195500"/>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SzPts val="1600"/>
              <a:buChar char="●"/>
            </a:pPr>
            <a:r>
              <a:rPr lang="en-CA" sz="1600"/>
              <a:t>Facebook – Recently allowing hateful content against Russians and Putin</a:t>
            </a:r>
            <a:endParaRPr/>
          </a:p>
          <a:p>
            <a:pPr indent="-228600" lvl="0" marL="228600" rtl="0" algn="l">
              <a:lnSpc>
                <a:spcPct val="120000"/>
              </a:lnSpc>
              <a:spcBef>
                <a:spcPts val="1000"/>
              </a:spcBef>
              <a:spcAft>
                <a:spcPts val="0"/>
              </a:spcAft>
              <a:buSzPts val="1600"/>
              <a:buChar char="●"/>
            </a:pPr>
            <a:r>
              <a:rPr lang="en-CA" sz="1600"/>
              <a:t>TikTok – Financial advice from unregulated advisors</a:t>
            </a:r>
            <a:endParaRPr/>
          </a:p>
          <a:p>
            <a:pPr indent="-228600" lvl="0" marL="228600" rtl="0" algn="l">
              <a:lnSpc>
                <a:spcPct val="120000"/>
              </a:lnSpc>
              <a:spcBef>
                <a:spcPts val="1000"/>
              </a:spcBef>
              <a:spcAft>
                <a:spcPts val="0"/>
              </a:spcAft>
              <a:buSzPts val="1600"/>
              <a:buChar char="●"/>
            </a:pPr>
            <a:r>
              <a:rPr lang="en-CA" sz="1600"/>
              <a:t>Twitter – Censoring of certain accounts, fact checking certain tweets</a:t>
            </a:r>
            <a:endParaRPr/>
          </a:p>
          <a:p>
            <a:pPr indent="-228600" lvl="0" marL="228600" rtl="0" algn="l">
              <a:lnSpc>
                <a:spcPct val="120000"/>
              </a:lnSpc>
              <a:spcBef>
                <a:spcPts val="1000"/>
              </a:spcBef>
              <a:spcAft>
                <a:spcPts val="0"/>
              </a:spcAft>
              <a:buSzPts val="1600"/>
              <a:buChar char="●"/>
            </a:pPr>
            <a:r>
              <a:rPr lang="en-CA" sz="1600"/>
              <a:t>Google – Reorganization of information and search rankings</a:t>
            </a:r>
            <a:endParaRPr/>
          </a:p>
          <a:p>
            <a:pPr indent="-228600" lvl="0" marL="228600" rtl="0" algn="l">
              <a:lnSpc>
                <a:spcPct val="120000"/>
              </a:lnSpc>
              <a:spcBef>
                <a:spcPts val="1000"/>
              </a:spcBef>
              <a:spcAft>
                <a:spcPts val="0"/>
              </a:spcAft>
              <a:buSzPts val="1600"/>
              <a:buChar char="●"/>
            </a:pPr>
            <a:r>
              <a:rPr lang="en-CA" sz="1600"/>
              <a:t>YouTube – Removing the Nelk Boys interview with Donald Trump</a:t>
            </a:r>
            <a:endParaRPr/>
          </a:p>
          <a:p>
            <a:pPr indent="-228600" lvl="0" marL="228600" rtl="0" algn="l">
              <a:lnSpc>
                <a:spcPct val="120000"/>
              </a:lnSpc>
              <a:spcBef>
                <a:spcPts val="1000"/>
              </a:spcBef>
              <a:spcAft>
                <a:spcPts val="0"/>
              </a:spcAft>
              <a:buSzPts val="1600"/>
              <a:buChar char="●"/>
            </a:pPr>
            <a:r>
              <a:rPr lang="en-CA" sz="1600"/>
              <a:t>Instagram – Fact checking posts relating to the Covid vaccinations</a:t>
            </a:r>
            <a:endParaRPr/>
          </a:p>
          <a:p>
            <a:pPr indent="-228600" lvl="0" marL="228600" rtl="0" algn="l">
              <a:lnSpc>
                <a:spcPct val="120000"/>
              </a:lnSpc>
              <a:spcBef>
                <a:spcPts val="1000"/>
              </a:spcBef>
              <a:spcAft>
                <a:spcPts val="0"/>
              </a:spcAft>
              <a:buSzPts val="1600"/>
              <a:buChar char="●"/>
            </a:pPr>
            <a:r>
              <a:rPr lang="en-CA" sz="1600"/>
              <a:t>DuckDuckGO – Down ranking sites with Russian “misinformation”</a:t>
            </a:r>
            <a:endParaRPr/>
          </a:p>
        </p:txBody>
      </p:sp>
      <p:pic>
        <p:nvPicPr>
          <p:cNvPr id="347" name="Google Shape;347;p37"/>
          <p:cNvPicPr preferRelativeResize="0"/>
          <p:nvPr/>
        </p:nvPicPr>
        <p:blipFill rotWithShape="1">
          <a:blip r:embed="rId3">
            <a:alphaModFix/>
          </a:blip>
          <a:srcRect b="0" l="0" r="0" t="0"/>
          <a:stretch/>
        </p:blipFill>
        <p:spPr>
          <a:xfrm>
            <a:off x="7786688" y="1853755"/>
            <a:ext cx="3268166" cy="303257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8"/>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CA"/>
              <a:t>INTERNAL PRIVATIZATION</a:t>
            </a:r>
            <a:endParaRPr/>
          </a:p>
        </p:txBody>
      </p:sp>
      <p:sp>
        <p:nvSpPr>
          <p:cNvPr id="353" name="Google Shape;353;p38"/>
          <p:cNvSpPr txBox="1"/>
          <p:nvPr>
            <p:ph idx="1" type="body"/>
          </p:nvPr>
        </p:nvSpPr>
        <p:spPr>
          <a:xfrm>
            <a:off x="1103312" y="2052918"/>
            <a:ext cx="8946600" cy="4195500"/>
          </a:xfrm>
          <a:prstGeom prst="rect">
            <a:avLst/>
          </a:prstGeom>
          <a:noFill/>
          <a:ln>
            <a:noFill/>
          </a:ln>
        </p:spPr>
        <p:txBody>
          <a:bodyPr anchorCtr="0" anchor="t" bIns="45700" lIns="91425" spcFirstLastPara="1" rIns="91425" wrap="square" tIns="45700">
            <a:normAutofit fontScale="70000" lnSpcReduction="20000"/>
          </a:bodyPr>
          <a:lstStyle/>
          <a:p>
            <a:pPr indent="-228600" lvl="0" marL="228600" rtl="0" algn="l">
              <a:lnSpc>
                <a:spcPct val="120000"/>
              </a:lnSpc>
              <a:spcBef>
                <a:spcPts val="0"/>
              </a:spcBef>
              <a:spcAft>
                <a:spcPts val="0"/>
              </a:spcAft>
              <a:buSzPct val="100000"/>
              <a:buChar char="●"/>
            </a:pPr>
            <a:r>
              <a:rPr lang="en-CA" sz="2900"/>
              <a:t>Companies</a:t>
            </a:r>
            <a:endParaRPr/>
          </a:p>
          <a:p>
            <a:pPr indent="-228600" lvl="1" marL="685800" rtl="0" algn="l">
              <a:lnSpc>
                <a:spcPct val="120000"/>
              </a:lnSpc>
              <a:spcBef>
                <a:spcPts val="500"/>
              </a:spcBef>
              <a:spcAft>
                <a:spcPts val="0"/>
              </a:spcAft>
              <a:buSzPct val="100000"/>
              <a:buChar char="○"/>
            </a:pPr>
            <a:r>
              <a:rPr lang="en-CA" sz="1900"/>
              <a:t>Companies and their employees are free to regulate their platform as they see fit</a:t>
            </a:r>
            <a:endParaRPr/>
          </a:p>
          <a:p>
            <a:pPr indent="-228600" lvl="1" marL="685800" rtl="0" algn="l">
              <a:lnSpc>
                <a:spcPct val="120000"/>
              </a:lnSpc>
              <a:spcBef>
                <a:spcPts val="500"/>
              </a:spcBef>
              <a:spcAft>
                <a:spcPts val="0"/>
              </a:spcAft>
              <a:buSzPct val="100000"/>
              <a:buChar char="○"/>
            </a:pPr>
            <a:r>
              <a:rPr lang="en-CA" sz="1900"/>
              <a:t>Issues? </a:t>
            </a:r>
            <a:endParaRPr/>
          </a:p>
          <a:p>
            <a:pPr indent="-228600" lvl="2" marL="1143000" rtl="0" algn="l">
              <a:lnSpc>
                <a:spcPct val="120000"/>
              </a:lnSpc>
              <a:spcBef>
                <a:spcPts val="500"/>
              </a:spcBef>
              <a:spcAft>
                <a:spcPts val="0"/>
              </a:spcAft>
              <a:buSzPct val="100000"/>
              <a:buChar char="■"/>
            </a:pPr>
            <a:r>
              <a:rPr lang="en-CA" sz="1900"/>
              <a:t>Large companies can disproportionately affect the landscape of media consumes and push certain narratives</a:t>
            </a:r>
            <a:endParaRPr/>
          </a:p>
          <a:p>
            <a:pPr indent="-228600" lvl="3" marL="1600200" rtl="0" algn="l">
              <a:lnSpc>
                <a:spcPct val="120000"/>
              </a:lnSpc>
              <a:spcBef>
                <a:spcPts val="500"/>
              </a:spcBef>
              <a:spcAft>
                <a:spcPts val="0"/>
              </a:spcAft>
              <a:buSzPct val="100000"/>
              <a:buChar char="●"/>
            </a:pPr>
            <a:r>
              <a:rPr lang="en-CA" sz="1900"/>
              <a:t>i.e. Twitter/ YouTube</a:t>
            </a:r>
            <a:endParaRPr/>
          </a:p>
          <a:p>
            <a:pPr indent="-228600" lvl="2" marL="1143000" rtl="0" algn="l">
              <a:lnSpc>
                <a:spcPct val="120000"/>
              </a:lnSpc>
              <a:spcBef>
                <a:spcPts val="500"/>
              </a:spcBef>
              <a:spcAft>
                <a:spcPts val="0"/>
              </a:spcAft>
              <a:buSzPct val="100000"/>
              <a:buChar char="■"/>
            </a:pPr>
            <a:r>
              <a:rPr lang="en-CA" sz="1900"/>
              <a:t>Employees experience traumatization when viewing graphic/ offensive material </a:t>
            </a:r>
            <a:endParaRPr/>
          </a:p>
          <a:p>
            <a:pPr indent="-228600" lvl="3" marL="1600200" rtl="0" algn="l">
              <a:lnSpc>
                <a:spcPct val="120000"/>
              </a:lnSpc>
              <a:spcBef>
                <a:spcPts val="500"/>
              </a:spcBef>
              <a:spcAft>
                <a:spcPts val="0"/>
              </a:spcAft>
              <a:buSzPct val="100000"/>
              <a:buChar char="●"/>
            </a:pPr>
            <a:r>
              <a:rPr lang="en-CA" sz="1900"/>
              <a:t>Liability due to mental health issues </a:t>
            </a:r>
            <a:endParaRPr/>
          </a:p>
          <a:p>
            <a:pPr indent="-228600" lvl="2" marL="1143000" rtl="0" algn="l">
              <a:lnSpc>
                <a:spcPct val="120000"/>
              </a:lnSpc>
              <a:spcBef>
                <a:spcPts val="500"/>
              </a:spcBef>
              <a:spcAft>
                <a:spcPts val="0"/>
              </a:spcAft>
              <a:buSzPct val="100000"/>
              <a:buChar char="■"/>
            </a:pPr>
            <a:r>
              <a:rPr lang="en-CA" sz="1900"/>
              <a:t>Company objectives may not align with government, societal or democratic goals</a:t>
            </a:r>
            <a:endParaRPr/>
          </a:p>
          <a:p>
            <a:pPr indent="-228600" lvl="3" marL="1600200" rtl="0" algn="l">
              <a:lnSpc>
                <a:spcPct val="120000"/>
              </a:lnSpc>
              <a:spcBef>
                <a:spcPts val="500"/>
              </a:spcBef>
              <a:spcAft>
                <a:spcPts val="0"/>
              </a:spcAft>
              <a:buSzPct val="100000"/>
              <a:buChar char="●"/>
            </a:pPr>
            <a:r>
              <a:rPr lang="en-CA" sz="1900"/>
              <a:t>Studies show people interact more with opposing views and inflammatory posts</a:t>
            </a:r>
            <a:endParaRPr sz="1900"/>
          </a:p>
          <a:p>
            <a:pPr indent="-228600" lvl="3" marL="1600200" rtl="0" algn="l">
              <a:lnSpc>
                <a:spcPct val="120000"/>
              </a:lnSpc>
              <a:spcBef>
                <a:spcPts val="500"/>
              </a:spcBef>
              <a:spcAft>
                <a:spcPts val="0"/>
              </a:spcAft>
              <a:buSzPct val="100000"/>
              <a:buChar char="●"/>
            </a:pPr>
            <a:r>
              <a:rPr lang="en-CA" sz="1900"/>
              <a:t>Interaction equals time spent on the apps and time spent equals money for these companies</a:t>
            </a:r>
            <a:endParaRPr sz="1900"/>
          </a:p>
          <a:p>
            <a:pPr indent="-228600" lvl="2" marL="1143000" rtl="0" algn="l">
              <a:lnSpc>
                <a:spcPct val="120000"/>
              </a:lnSpc>
              <a:spcBef>
                <a:spcPts val="500"/>
              </a:spcBef>
              <a:spcAft>
                <a:spcPts val="0"/>
              </a:spcAft>
              <a:buSzPct val="100000"/>
              <a:buChar char="■"/>
            </a:pPr>
            <a:r>
              <a:rPr lang="en-CA" sz="1900"/>
              <a:t>Potential for exclusion of information that does not fit the companies narrative</a:t>
            </a:r>
            <a:endParaRPr/>
          </a:p>
          <a:p>
            <a:pPr indent="-228600" lvl="3" marL="1600200" rtl="0" algn="l">
              <a:lnSpc>
                <a:spcPct val="120000"/>
              </a:lnSpc>
              <a:spcBef>
                <a:spcPts val="500"/>
              </a:spcBef>
              <a:spcAft>
                <a:spcPts val="0"/>
              </a:spcAft>
              <a:buSzPct val="100000"/>
              <a:buChar char="●"/>
            </a:pPr>
            <a:r>
              <a:rPr lang="en-CA" sz="1900"/>
              <a:t>Twitter removing Donald Trump</a:t>
            </a:r>
            <a:endParaRPr/>
          </a:p>
          <a:p>
            <a:pPr indent="-157480" lvl="2" marL="1143000" rtl="0" algn="l">
              <a:lnSpc>
                <a:spcPct val="120000"/>
              </a:lnSpc>
              <a:spcBef>
                <a:spcPts val="500"/>
              </a:spcBef>
              <a:spcAft>
                <a:spcPts val="0"/>
              </a:spcAft>
              <a:buSzPct val="106666"/>
              <a:buNone/>
            </a:pPr>
            <a:r>
              <a:t/>
            </a:r>
            <a:endParaRPr/>
          </a:p>
          <a:p>
            <a:pPr indent="-139700" lvl="0" marL="228600" rtl="0" algn="l">
              <a:lnSpc>
                <a:spcPct val="120000"/>
              </a:lnSpc>
              <a:spcBef>
                <a:spcPts val="1000"/>
              </a:spcBef>
              <a:spcAft>
                <a:spcPts val="0"/>
              </a:spcAft>
              <a:buSzPct val="117647"/>
              <a:buNone/>
            </a:pPr>
            <a:r>
              <a:t/>
            </a:r>
            <a:endParaRPr/>
          </a:p>
        </p:txBody>
      </p:sp>
      <p:pic>
        <p:nvPicPr>
          <p:cNvPr id="354" name="Google Shape;354;p38"/>
          <p:cNvPicPr preferRelativeResize="0"/>
          <p:nvPr/>
        </p:nvPicPr>
        <p:blipFill rotWithShape="1">
          <a:blip r:embed="rId3">
            <a:alphaModFix/>
          </a:blip>
          <a:srcRect b="0" l="0" r="0" t="0"/>
          <a:stretch/>
        </p:blipFill>
        <p:spPr>
          <a:xfrm>
            <a:off x="9668352" y="3332750"/>
            <a:ext cx="2175975" cy="2133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39"/>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CA"/>
              <a:t>EXTERNAL PRIVATIZATION</a:t>
            </a:r>
            <a:endParaRPr/>
          </a:p>
        </p:txBody>
      </p:sp>
      <p:sp>
        <p:nvSpPr>
          <p:cNvPr id="360" name="Google Shape;360;p39"/>
          <p:cNvSpPr txBox="1"/>
          <p:nvPr>
            <p:ph idx="1" type="body"/>
          </p:nvPr>
        </p:nvSpPr>
        <p:spPr>
          <a:xfrm>
            <a:off x="1451579" y="2015733"/>
            <a:ext cx="9603275" cy="3770706"/>
          </a:xfrm>
          <a:prstGeom prst="rect">
            <a:avLst/>
          </a:prstGeom>
          <a:noFill/>
          <a:ln>
            <a:noFill/>
          </a:ln>
        </p:spPr>
        <p:txBody>
          <a:bodyPr anchorCtr="0" anchor="t" bIns="45700" lIns="91425" spcFirstLastPara="1" rIns="91425" wrap="square" tIns="45700">
            <a:normAutofit fontScale="25000" lnSpcReduction="20000"/>
          </a:bodyPr>
          <a:lstStyle/>
          <a:p>
            <a:pPr indent="-199915" lvl="0" marL="228600" rtl="0" algn="l">
              <a:lnSpc>
                <a:spcPct val="120000"/>
              </a:lnSpc>
              <a:spcBef>
                <a:spcPts val="0"/>
              </a:spcBef>
              <a:spcAft>
                <a:spcPts val="0"/>
              </a:spcAft>
              <a:buSzPct val="100000"/>
              <a:buChar char="●"/>
            </a:pPr>
            <a:r>
              <a:rPr lang="en-CA" sz="5673"/>
              <a:t>Third Party </a:t>
            </a:r>
            <a:endParaRPr sz="5673"/>
          </a:p>
          <a:p>
            <a:pPr indent="-226902" lvl="1" marL="685800" rtl="0" algn="l">
              <a:lnSpc>
                <a:spcPct val="120000"/>
              </a:lnSpc>
              <a:spcBef>
                <a:spcPts val="500"/>
              </a:spcBef>
              <a:spcAft>
                <a:spcPts val="0"/>
              </a:spcAft>
              <a:buSzPct val="100000"/>
              <a:buChar char="○"/>
            </a:pPr>
            <a:r>
              <a:rPr lang="en-CA" sz="5673"/>
              <a:t>External parties are hired to regulate, fact check and debunk the content and users</a:t>
            </a:r>
            <a:endParaRPr sz="5673"/>
          </a:p>
          <a:p>
            <a:pPr indent="-226902" lvl="2" marL="1143000" rtl="0" algn="l">
              <a:lnSpc>
                <a:spcPct val="120000"/>
              </a:lnSpc>
              <a:spcBef>
                <a:spcPts val="500"/>
              </a:spcBef>
              <a:spcAft>
                <a:spcPts val="0"/>
              </a:spcAft>
              <a:buSzPct val="100000"/>
              <a:buChar char="■"/>
            </a:pPr>
            <a:r>
              <a:rPr lang="en-CA" sz="5673"/>
              <a:t>Facebook has attempted, at least in part, to use third party fact checkers (Snopes, Politifact,  ABC News, FactCheck.org)</a:t>
            </a:r>
            <a:endParaRPr sz="5673"/>
          </a:p>
          <a:p>
            <a:pPr indent="-226902" lvl="1" marL="685800" rtl="0" algn="l">
              <a:lnSpc>
                <a:spcPct val="120000"/>
              </a:lnSpc>
              <a:spcBef>
                <a:spcPts val="500"/>
              </a:spcBef>
              <a:spcAft>
                <a:spcPts val="0"/>
              </a:spcAft>
              <a:buSzPct val="100000"/>
              <a:buChar char="○"/>
            </a:pPr>
            <a:r>
              <a:rPr lang="en-CA" sz="5673"/>
              <a:t>Issues? </a:t>
            </a:r>
            <a:endParaRPr sz="5673"/>
          </a:p>
          <a:p>
            <a:pPr indent="-226902" lvl="2" marL="1143000" rtl="0" algn="l">
              <a:lnSpc>
                <a:spcPct val="120000"/>
              </a:lnSpc>
              <a:spcBef>
                <a:spcPts val="500"/>
              </a:spcBef>
              <a:spcAft>
                <a:spcPts val="0"/>
              </a:spcAft>
              <a:buSzPct val="100000"/>
              <a:buChar char="■"/>
            </a:pPr>
            <a:r>
              <a:rPr lang="en-CA" sz="5673"/>
              <a:t>Lobbying these companies for positive coverage</a:t>
            </a:r>
            <a:endParaRPr sz="5673"/>
          </a:p>
          <a:p>
            <a:pPr indent="-226902" lvl="2" marL="1143000" rtl="0" algn="l">
              <a:lnSpc>
                <a:spcPct val="120000"/>
              </a:lnSpc>
              <a:spcBef>
                <a:spcPts val="500"/>
              </a:spcBef>
              <a:spcAft>
                <a:spcPts val="0"/>
              </a:spcAft>
              <a:buSzPct val="100000"/>
              <a:buChar char="■"/>
            </a:pPr>
            <a:r>
              <a:rPr lang="en-CA" sz="5673"/>
              <a:t>Who bears the economic cost of the Moderators? The companies or the consumers</a:t>
            </a:r>
            <a:endParaRPr sz="5673"/>
          </a:p>
          <a:p>
            <a:pPr indent="-226902" lvl="3" marL="1600200" rtl="0" algn="l">
              <a:lnSpc>
                <a:spcPct val="120000"/>
              </a:lnSpc>
              <a:spcBef>
                <a:spcPts val="500"/>
              </a:spcBef>
              <a:spcAft>
                <a:spcPts val="0"/>
              </a:spcAft>
              <a:buSzPct val="100000"/>
              <a:buChar char="●"/>
            </a:pPr>
            <a:r>
              <a:rPr lang="en-CA" sz="5673"/>
              <a:t>Traditional increases in costs/ taxes are born by the consumers</a:t>
            </a:r>
            <a:endParaRPr sz="5673"/>
          </a:p>
          <a:p>
            <a:pPr indent="-226902" lvl="3" marL="1600200" rtl="0" algn="l">
              <a:lnSpc>
                <a:spcPct val="120000"/>
              </a:lnSpc>
              <a:spcBef>
                <a:spcPts val="500"/>
              </a:spcBef>
              <a:spcAft>
                <a:spcPts val="0"/>
              </a:spcAft>
              <a:buSzPct val="100000"/>
              <a:buChar char="●"/>
            </a:pPr>
            <a:r>
              <a:rPr lang="en-CA" sz="5673"/>
              <a:t>Will this lead to pay-to-play social media services?</a:t>
            </a:r>
            <a:endParaRPr sz="5673"/>
          </a:p>
          <a:p>
            <a:pPr indent="-226902" lvl="2" marL="1143000" rtl="0" algn="l">
              <a:lnSpc>
                <a:spcPct val="120000"/>
              </a:lnSpc>
              <a:spcBef>
                <a:spcPts val="500"/>
              </a:spcBef>
              <a:spcAft>
                <a:spcPts val="0"/>
              </a:spcAft>
              <a:buSzPct val="100000"/>
              <a:buChar char="■"/>
            </a:pPr>
            <a:r>
              <a:rPr lang="en-CA" sz="5673"/>
              <a:t>What happens to the data/ content these Moderators are privy to?</a:t>
            </a:r>
            <a:endParaRPr sz="5673"/>
          </a:p>
          <a:p>
            <a:pPr indent="-226902" lvl="3" marL="1600200" rtl="0" algn="l">
              <a:lnSpc>
                <a:spcPct val="120000"/>
              </a:lnSpc>
              <a:spcBef>
                <a:spcPts val="500"/>
              </a:spcBef>
              <a:spcAft>
                <a:spcPts val="0"/>
              </a:spcAft>
              <a:buSzPct val="100000"/>
              <a:buChar char="●"/>
            </a:pPr>
            <a:r>
              <a:rPr lang="en-CA" sz="5673"/>
              <a:t>Will the external company have access to all user account information</a:t>
            </a:r>
            <a:endParaRPr sz="5673"/>
          </a:p>
          <a:p>
            <a:pPr indent="-226902" lvl="3" marL="1600200" rtl="0" algn="l">
              <a:lnSpc>
                <a:spcPct val="120000"/>
              </a:lnSpc>
              <a:spcBef>
                <a:spcPts val="500"/>
              </a:spcBef>
              <a:spcAft>
                <a:spcPts val="0"/>
              </a:spcAft>
              <a:buSzPct val="100000"/>
              <a:buChar char="●"/>
            </a:pPr>
            <a:r>
              <a:rPr lang="en-CA" sz="5673"/>
              <a:t>What can they do with that information?</a:t>
            </a:r>
            <a:endParaRPr sz="5673"/>
          </a:p>
          <a:p>
            <a:pPr indent="-226902" lvl="2" marL="1143000" rtl="0" algn="l">
              <a:lnSpc>
                <a:spcPct val="120000"/>
              </a:lnSpc>
              <a:spcBef>
                <a:spcPts val="500"/>
              </a:spcBef>
              <a:spcAft>
                <a:spcPts val="0"/>
              </a:spcAft>
              <a:buSzPct val="100000"/>
              <a:buChar char="■"/>
            </a:pPr>
            <a:r>
              <a:rPr lang="en-CA" sz="5673"/>
              <a:t>Who decides what is to be reviewed by them?</a:t>
            </a:r>
            <a:endParaRPr sz="5673"/>
          </a:p>
          <a:p>
            <a:pPr indent="-142239" lvl="2" marL="1143000" rtl="0" algn="l">
              <a:lnSpc>
                <a:spcPct val="120000"/>
              </a:lnSpc>
              <a:spcBef>
                <a:spcPts val="500"/>
              </a:spcBef>
              <a:spcAft>
                <a:spcPts val="0"/>
              </a:spcAft>
              <a:buSzPct val="64000"/>
              <a:buNone/>
            </a:pPr>
            <a:r>
              <a:t/>
            </a:r>
            <a:endParaRPr sz="2500"/>
          </a:p>
          <a:p>
            <a:pPr indent="-142239" lvl="2" marL="1143000" rtl="0" algn="l">
              <a:lnSpc>
                <a:spcPct val="120000"/>
              </a:lnSpc>
              <a:spcBef>
                <a:spcPts val="500"/>
              </a:spcBef>
              <a:spcAft>
                <a:spcPts val="0"/>
              </a:spcAft>
              <a:buSzPct val="106666"/>
              <a:buNone/>
            </a:pPr>
            <a:r>
              <a:t/>
            </a:r>
            <a:endParaRPr/>
          </a:p>
          <a:p>
            <a:pPr indent="-142239" lvl="2" marL="1143000" rtl="0" algn="l">
              <a:lnSpc>
                <a:spcPct val="120000"/>
              </a:lnSpc>
              <a:spcBef>
                <a:spcPts val="500"/>
              </a:spcBef>
              <a:spcAft>
                <a:spcPts val="0"/>
              </a:spcAft>
              <a:buSzPct val="106666"/>
              <a:buNone/>
            </a:pPr>
            <a:r>
              <a:t/>
            </a:r>
            <a:endParaRPr/>
          </a:p>
          <a:p>
            <a:pPr indent="-142239" lvl="2" marL="1143000" rtl="0" algn="l">
              <a:lnSpc>
                <a:spcPct val="120000"/>
              </a:lnSpc>
              <a:spcBef>
                <a:spcPts val="500"/>
              </a:spcBef>
              <a:spcAft>
                <a:spcPts val="0"/>
              </a:spcAft>
              <a:buSzPct val="106666"/>
              <a:buNone/>
            </a:pPr>
            <a:r>
              <a:t/>
            </a:r>
            <a:endParaRPr/>
          </a:p>
          <a:p>
            <a:pPr indent="-142239" lvl="2" marL="1143000" rtl="0" algn="l">
              <a:lnSpc>
                <a:spcPct val="120000"/>
              </a:lnSpc>
              <a:spcBef>
                <a:spcPts val="500"/>
              </a:spcBef>
              <a:spcAft>
                <a:spcPts val="0"/>
              </a:spcAft>
              <a:buSzPct val="106666"/>
              <a:buNone/>
            </a:pPr>
            <a:r>
              <a:t/>
            </a:r>
            <a:endParaRPr/>
          </a:p>
          <a:p>
            <a:pPr indent="-120650" lvl="0" marL="228600" rtl="0" algn="l">
              <a:lnSpc>
                <a:spcPct val="120000"/>
              </a:lnSpc>
              <a:spcBef>
                <a:spcPts val="1000"/>
              </a:spcBef>
              <a:spcAft>
                <a:spcPts val="0"/>
              </a:spcAft>
              <a:buSzPct val="117647"/>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0"/>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CA"/>
              <a:t>ALTERNATIVE TO PRIVATIZATION</a:t>
            </a:r>
            <a:endParaRPr/>
          </a:p>
        </p:txBody>
      </p:sp>
      <p:sp>
        <p:nvSpPr>
          <p:cNvPr id="366" name="Google Shape;366;p40"/>
          <p:cNvSpPr txBox="1"/>
          <p:nvPr>
            <p:ph idx="1" type="body"/>
          </p:nvPr>
        </p:nvSpPr>
        <p:spPr>
          <a:xfrm>
            <a:off x="1103312" y="2052918"/>
            <a:ext cx="8946600" cy="4195500"/>
          </a:xfrm>
          <a:prstGeom prst="rect">
            <a:avLst/>
          </a:prstGeom>
          <a:noFill/>
          <a:ln>
            <a:noFill/>
          </a:ln>
        </p:spPr>
        <p:txBody>
          <a:bodyPr anchorCtr="0" anchor="t" bIns="45700" lIns="91425" spcFirstLastPara="1" rIns="91425" wrap="square" tIns="45700">
            <a:normAutofit fontScale="40000" lnSpcReduction="20000"/>
          </a:bodyPr>
          <a:lstStyle/>
          <a:p>
            <a:pPr indent="-194310" lvl="0" marL="228600" rtl="0" algn="l">
              <a:lnSpc>
                <a:spcPct val="120000"/>
              </a:lnSpc>
              <a:spcBef>
                <a:spcPts val="0"/>
              </a:spcBef>
              <a:spcAft>
                <a:spcPts val="0"/>
              </a:spcAft>
              <a:buSzPct val="100000"/>
              <a:buChar char="●"/>
            </a:pPr>
            <a:r>
              <a:rPr lang="en-CA" sz="3600"/>
              <a:t>Government </a:t>
            </a:r>
            <a:endParaRPr/>
          </a:p>
          <a:p>
            <a:pPr indent="-230037" lvl="1" marL="685800" rtl="0" algn="l">
              <a:lnSpc>
                <a:spcPct val="120000"/>
              </a:lnSpc>
              <a:spcBef>
                <a:spcPts val="500"/>
              </a:spcBef>
              <a:spcAft>
                <a:spcPts val="0"/>
              </a:spcAft>
              <a:buSzPct val="100000"/>
              <a:buChar char="○"/>
            </a:pPr>
            <a:r>
              <a:rPr lang="en-CA" sz="3081"/>
              <a:t>Governments regulate platforms, users and content of private companies</a:t>
            </a:r>
            <a:endParaRPr sz="3081"/>
          </a:p>
          <a:p>
            <a:pPr indent="-230037" lvl="1" marL="685800" rtl="0" algn="l">
              <a:lnSpc>
                <a:spcPct val="120000"/>
              </a:lnSpc>
              <a:spcBef>
                <a:spcPts val="500"/>
              </a:spcBef>
              <a:spcAft>
                <a:spcPts val="0"/>
              </a:spcAft>
              <a:buSzPct val="100000"/>
              <a:buChar char="○"/>
            </a:pPr>
            <a:r>
              <a:rPr lang="en-CA" sz="3081"/>
              <a:t>Issues?</a:t>
            </a:r>
            <a:endParaRPr sz="2381"/>
          </a:p>
          <a:p>
            <a:pPr indent="-230037" lvl="2" marL="1143000" rtl="0" algn="l">
              <a:lnSpc>
                <a:spcPct val="120000"/>
              </a:lnSpc>
              <a:spcBef>
                <a:spcPts val="500"/>
              </a:spcBef>
              <a:spcAft>
                <a:spcPts val="0"/>
              </a:spcAft>
              <a:buSzPct val="100000"/>
              <a:buChar char="■"/>
            </a:pPr>
            <a:r>
              <a:rPr lang="en-CA" sz="3081"/>
              <a:t>State can effectively control the narrative to whatever it sees fits </a:t>
            </a:r>
            <a:endParaRPr sz="2381"/>
          </a:p>
          <a:p>
            <a:pPr indent="-230037" lvl="3" marL="1600200" rtl="0" algn="l">
              <a:lnSpc>
                <a:spcPct val="120000"/>
              </a:lnSpc>
              <a:spcBef>
                <a:spcPts val="500"/>
              </a:spcBef>
              <a:spcAft>
                <a:spcPts val="0"/>
              </a:spcAft>
              <a:buSzPct val="100000"/>
              <a:buChar char="●"/>
            </a:pPr>
            <a:r>
              <a:rPr lang="en-CA" sz="3081"/>
              <a:t>Kim Jong II’s -38 round of golf</a:t>
            </a:r>
            <a:endParaRPr sz="2381"/>
          </a:p>
          <a:p>
            <a:pPr indent="-230037" lvl="2" marL="1143000" rtl="0" algn="l">
              <a:lnSpc>
                <a:spcPct val="120000"/>
              </a:lnSpc>
              <a:spcBef>
                <a:spcPts val="500"/>
              </a:spcBef>
              <a:spcAft>
                <a:spcPts val="0"/>
              </a:spcAft>
              <a:buSzPct val="100000"/>
              <a:buChar char="■"/>
            </a:pPr>
            <a:r>
              <a:rPr lang="en-CA" sz="3081"/>
              <a:t>Excludes alternative voices that do not align with government goals</a:t>
            </a:r>
            <a:endParaRPr sz="2381"/>
          </a:p>
          <a:p>
            <a:pPr indent="-230037" lvl="3" marL="1600200" rtl="0" algn="l">
              <a:lnSpc>
                <a:spcPct val="120000"/>
              </a:lnSpc>
              <a:spcBef>
                <a:spcPts val="500"/>
              </a:spcBef>
              <a:spcAft>
                <a:spcPts val="0"/>
              </a:spcAft>
              <a:buSzPct val="100000"/>
              <a:buChar char="●"/>
            </a:pPr>
            <a:r>
              <a:rPr lang="en-CA" sz="3081"/>
              <a:t>Positive or Negative?</a:t>
            </a:r>
            <a:endParaRPr sz="2381"/>
          </a:p>
          <a:p>
            <a:pPr indent="-230037" lvl="2" marL="1143000" rtl="0" algn="l">
              <a:lnSpc>
                <a:spcPct val="120000"/>
              </a:lnSpc>
              <a:spcBef>
                <a:spcPts val="500"/>
              </a:spcBef>
              <a:spcAft>
                <a:spcPts val="0"/>
              </a:spcAft>
              <a:buSzPct val="100000"/>
              <a:buChar char="■"/>
            </a:pPr>
            <a:r>
              <a:rPr lang="en-CA" sz="3081"/>
              <a:t>Singular State view may suppress expression of journalism and exploration into the affairs of the State – creates a chilling affect</a:t>
            </a:r>
            <a:endParaRPr sz="2381"/>
          </a:p>
          <a:p>
            <a:pPr indent="-230037" lvl="3" marL="1600200" rtl="0" algn="l">
              <a:lnSpc>
                <a:spcPct val="120000"/>
              </a:lnSpc>
              <a:spcBef>
                <a:spcPts val="500"/>
              </a:spcBef>
              <a:spcAft>
                <a:spcPts val="0"/>
              </a:spcAft>
              <a:buSzPct val="100000"/>
              <a:buChar char="●"/>
            </a:pPr>
            <a:r>
              <a:rPr lang="en-CA" sz="3081"/>
              <a:t>Russia making it criminal to report negatively on the war</a:t>
            </a:r>
            <a:endParaRPr sz="2381"/>
          </a:p>
          <a:p>
            <a:pPr indent="-230037" lvl="2" marL="1143000" rtl="0" algn="l">
              <a:lnSpc>
                <a:spcPct val="120000"/>
              </a:lnSpc>
              <a:spcBef>
                <a:spcPts val="500"/>
              </a:spcBef>
              <a:spcAft>
                <a:spcPts val="0"/>
              </a:spcAft>
              <a:buSzPct val="100000"/>
              <a:buChar char="■"/>
            </a:pPr>
            <a:r>
              <a:rPr lang="en-CA" sz="3081"/>
              <a:t>State can more easily operate in a nefarious manner</a:t>
            </a:r>
            <a:endParaRPr sz="2381"/>
          </a:p>
          <a:p>
            <a:pPr indent="-230037" lvl="3" marL="1600200" rtl="0" algn="l">
              <a:lnSpc>
                <a:spcPct val="120000"/>
              </a:lnSpc>
              <a:spcBef>
                <a:spcPts val="500"/>
              </a:spcBef>
              <a:spcAft>
                <a:spcPts val="0"/>
              </a:spcAft>
              <a:buSzPct val="100000"/>
              <a:buChar char="●"/>
            </a:pPr>
            <a:r>
              <a:rPr lang="en-CA" sz="3081"/>
              <a:t>“He who controls the media controls the mind of the public” – Noam Chomsky</a:t>
            </a:r>
            <a:endParaRPr sz="2381"/>
          </a:p>
          <a:p>
            <a:pPr indent="-230037" lvl="3" marL="1600200" rtl="0" algn="l">
              <a:lnSpc>
                <a:spcPct val="120000"/>
              </a:lnSpc>
              <a:spcBef>
                <a:spcPts val="500"/>
              </a:spcBef>
              <a:spcAft>
                <a:spcPts val="0"/>
              </a:spcAft>
              <a:buSzPct val="100000"/>
              <a:buChar char="●"/>
            </a:pPr>
            <a:r>
              <a:rPr lang="en-CA" sz="3081"/>
              <a:t>Perception of bias of State funded media </a:t>
            </a:r>
            <a:endParaRPr sz="3081"/>
          </a:p>
          <a:p>
            <a:pPr indent="-230037" lvl="2" marL="1143000" rtl="0" algn="l">
              <a:lnSpc>
                <a:spcPct val="120000"/>
              </a:lnSpc>
              <a:spcBef>
                <a:spcPts val="500"/>
              </a:spcBef>
              <a:spcAft>
                <a:spcPts val="0"/>
              </a:spcAft>
              <a:buSzPct val="100000"/>
              <a:buChar char="■"/>
            </a:pPr>
            <a:r>
              <a:rPr lang="en-CA" sz="3081"/>
              <a:t>Should the Provincial or Federal government retain jurisdiction</a:t>
            </a:r>
            <a:endParaRPr sz="3081"/>
          </a:p>
          <a:p>
            <a:pPr indent="-172719" lvl="2" marL="1143000" rtl="0" algn="l">
              <a:lnSpc>
                <a:spcPct val="120000"/>
              </a:lnSpc>
              <a:spcBef>
                <a:spcPts val="500"/>
              </a:spcBef>
              <a:spcAft>
                <a:spcPts val="0"/>
              </a:spcAft>
              <a:buSzPct val="106666"/>
              <a:buNone/>
            </a:pPr>
            <a:r>
              <a:t/>
            </a:r>
            <a:endParaRPr/>
          </a:p>
          <a:p>
            <a:pPr indent="-172719" lvl="2" marL="1143000" rtl="0" algn="l">
              <a:lnSpc>
                <a:spcPct val="120000"/>
              </a:lnSpc>
              <a:spcBef>
                <a:spcPts val="500"/>
              </a:spcBef>
              <a:spcAft>
                <a:spcPts val="0"/>
              </a:spcAft>
              <a:buSzPct val="106666"/>
              <a:buNone/>
            </a:pPr>
            <a:r>
              <a:t/>
            </a:r>
            <a:endParaRPr/>
          </a:p>
          <a:p>
            <a:pPr indent="-158750" lvl="0" marL="228600" rtl="0" algn="l">
              <a:lnSpc>
                <a:spcPct val="120000"/>
              </a:lnSpc>
              <a:spcBef>
                <a:spcPts val="1000"/>
              </a:spcBef>
              <a:spcAft>
                <a:spcPts val="0"/>
              </a:spcAft>
              <a:buSzPct val="117647"/>
              <a:buNone/>
            </a:pPr>
            <a:r>
              <a:t/>
            </a:r>
            <a:endParaRPr/>
          </a:p>
        </p:txBody>
      </p:sp>
      <p:pic>
        <p:nvPicPr>
          <p:cNvPr id="367" name="Google Shape;367;p40"/>
          <p:cNvPicPr preferRelativeResize="0"/>
          <p:nvPr/>
        </p:nvPicPr>
        <p:blipFill rotWithShape="1">
          <a:blip r:embed="rId3">
            <a:alphaModFix/>
          </a:blip>
          <a:srcRect b="0" l="0" r="0" t="0"/>
          <a:stretch/>
        </p:blipFill>
        <p:spPr>
          <a:xfrm>
            <a:off x="7622125" y="1853750"/>
            <a:ext cx="3432725" cy="18123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1"/>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CA"/>
              <a:t>ALTERNATIVE TO PRIVATIZATION</a:t>
            </a:r>
            <a:endParaRPr/>
          </a:p>
        </p:txBody>
      </p:sp>
      <p:sp>
        <p:nvSpPr>
          <p:cNvPr id="373" name="Google Shape;373;p41"/>
          <p:cNvSpPr txBox="1"/>
          <p:nvPr>
            <p:ph idx="1" type="body"/>
          </p:nvPr>
        </p:nvSpPr>
        <p:spPr>
          <a:xfrm>
            <a:off x="1103312" y="2052918"/>
            <a:ext cx="8946600" cy="4195500"/>
          </a:xfrm>
          <a:prstGeom prst="rect">
            <a:avLst/>
          </a:prstGeom>
          <a:noFill/>
          <a:ln>
            <a:noFill/>
          </a:ln>
        </p:spPr>
        <p:txBody>
          <a:bodyPr anchorCtr="0" anchor="t" bIns="45700" lIns="91425" spcFirstLastPara="1" rIns="91425" wrap="square" tIns="45700">
            <a:normAutofit fontScale="47500" lnSpcReduction="10000"/>
          </a:bodyPr>
          <a:lstStyle/>
          <a:p>
            <a:pPr indent="-261937" lvl="0" marL="228600" rtl="0" algn="l">
              <a:lnSpc>
                <a:spcPct val="120000"/>
              </a:lnSpc>
              <a:spcBef>
                <a:spcPts val="0"/>
              </a:spcBef>
              <a:spcAft>
                <a:spcPts val="0"/>
              </a:spcAft>
              <a:buSzPct val="100000"/>
              <a:buChar char="●"/>
            </a:pPr>
            <a:r>
              <a:rPr lang="en-CA" sz="5000"/>
              <a:t>Zero Regulation</a:t>
            </a:r>
            <a:endParaRPr sz="5000"/>
          </a:p>
          <a:p>
            <a:pPr indent="-210343" lvl="1" marL="685800" rtl="0" algn="l">
              <a:lnSpc>
                <a:spcPct val="120000"/>
              </a:lnSpc>
              <a:spcBef>
                <a:spcPts val="500"/>
              </a:spcBef>
              <a:spcAft>
                <a:spcPts val="0"/>
              </a:spcAft>
              <a:buSzPct val="100000"/>
              <a:buChar char="○"/>
            </a:pPr>
            <a:r>
              <a:rPr lang="en-CA" sz="2900"/>
              <a:t>No regulation of the platform, users or content, complete freedom of expression i.e. Rumble</a:t>
            </a:r>
            <a:endParaRPr sz="2900"/>
          </a:p>
          <a:p>
            <a:pPr indent="-210343" lvl="1" marL="685800" rtl="0" algn="l">
              <a:lnSpc>
                <a:spcPct val="120000"/>
              </a:lnSpc>
              <a:spcBef>
                <a:spcPts val="500"/>
              </a:spcBef>
              <a:spcAft>
                <a:spcPts val="0"/>
              </a:spcAft>
              <a:buSzPct val="100000"/>
              <a:buChar char="○"/>
            </a:pPr>
            <a:r>
              <a:rPr lang="en-CA" sz="2900"/>
              <a:t>Issues?</a:t>
            </a:r>
            <a:endParaRPr sz="2900"/>
          </a:p>
          <a:p>
            <a:pPr indent="-222091" lvl="2" marL="1143000" rtl="0" algn="l">
              <a:lnSpc>
                <a:spcPct val="120000"/>
              </a:lnSpc>
              <a:spcBef>
                <a:spcPts val="500"/>
              </a:spcBef>
              <a:spcAft>
                <a:spcPts val="0"/>
              </a:spcAft>
              <a:buSzPct val="100000"/>
              <a:buChar char="■"/>
            </a:pPr>
            <a:r>
              <a:rPr lang="en-CA" sz="2900"/>
              <a:t>Material can be wildly inappropriate, misleading or detrimental to society</a:t>
            </a:r>
            <a:endParaRPr sz="2900"/>
          </a:p>
          <a:p>
            <a:pPr indent="-233838" lvl="3" marL="1600200" rtl="0" algn="l">
              <a:lnSpc>
                <a:spcPct val="120000"/>
              </a:lnSpc>
              <a:spcBef>
                <a:spcPts val="500"/>
              </a:spcBef>
              <a:spcAft>
                <a:spcPts val="0"/>
              </a:spcAft>
              <a:buSzPct val="100000"/>
              <a:buChar char="●"/>
            </a:pPr>
            <a:r>
              <a:rPr lang="en-CA" sz="2900"/>
              <a:t>Terrorist groups, child trafficking, child pornography</a:t>
            </a:r>
            <a:endParaRPr sz="2900"/>
          </a:p>
          <a:p>
            <a:pPr indent="-222091" lvl="2" marL="1143000" rtl="0" algn="l">
              <a:lnSpc>
                <a:spcPct val="120000"/>
              </a:lnSpc>
              <a:spcBef>
                <a:spcPts val="500"/>
              </a:spcBef>
              <a:spcAft>
                <a:spcPts val="0"/>
              </a:spcAft>
              <a:buSzPct val="100000"/>
              <a:buChar char="■"/>
            </a:pPr>
            <a:r>
              <a:rPr lang="en-CA" sz="2900"/>
              <a:t>Voices of extremists may be amplified</a:t>
            </a:r>
            <a:endParaRPr sz="2900"/>
          </a:p>
          <a:p>
            <a:pPr indent="-233838" lvl="3" marL="1600200" rtl="0" algn="l">
              <a:lnSpc>
                <a:spcPct val="120000"/>
              </a:lnSpc>
              <a:spcBef>
                <a:spcPts val="500"/>
              </a:spcBef>
              <a:spcAft>
                <a:spcPts val="0"/>
              </a:spcAft>
              <a:buSzPct val="100000"/>
              <a:buChar char="●"/>
            </a:pPr>
            <a:r>
              <a:rPr lang="en-CA" sz="2900"/>
              <a:t>Anger sparks interaction and can create a snowball effect</a:t>
            </a:r>
            <a:endParaRPr sz="2900"/>
          </a:p>
          <a:p>
            <a:pPr indent="-233838" lvl="3" marL="1600200" rtl="0" algn="l">
              <a:lnSpc>
                <a:spcPct val="120000"/>
              </a:lnSpc>
              <a:spcBef>
                <a:spcPts val="500"/>
              </a:spcBef>
              <a:spcAft>
                <a:spcPts val="0"/>
              </a:spcAft>
              <a:buSzPct val="100000"/>
              <a:buChar char="●"/>
            </a:pPr>
            <a:r>
              <a:rPr lang="en-CA" sz="2900"/>
              <a:t>Virtual meeting rooms for extremist groups</a:t>
            </a:r>
            <a:endParaRPr sz="2900"/>
          </a:p>
          <a:p>
            <a:pPr indent="-222091" lvl="2" marL="1143000" rtl="0" algn="l">
              <a:lnSpc>
                <a:spcPct val="120000"/>
              </a:lnSpc>
              <a:spcBef>
                <a:spcPts val="500"/>
              </a:spcBef>
              <a:spcAft>
                <a:spcPts val="0"/>
              </a:spcAft>
              <a:buSzPct val="100000"/>
              <a:buChar char="■"/>
            </a:pPr>
            <a:r>
              <a:rPr lang="en-CA" sz="2900"/>
              <a:t>Potential for malevolent actors to take advantage of users through fake advertisements and scams</a:t>
            </a:r>
            <a:endParaRPr sz="2900"/>
          </a:p>
          <a:p>
            <a:pPr indent="-233838" lvl="3" marL="1600200" rtl="0" algn="l">
              <a:lnSpc>
                <a:spcPct val="120000"/>
              </a:lnSpc>
              <a:spcBef>
                <a:spcPts val="500"/>
              </a:spcBef>
              <a:spcAft>
                <a:spcPts val="0"/>
              </a:spcAft>
              <a:buSzPct val="100000"/>
              <a:buChar char="●"/>
            </a:pPr>
            <a:r>
              <a:rPr lang="en-CA" sz="2900"/>
              <a:t>Fake </a:t>
            </a:r>
            <a:r>
              <a:rPr lang="en-CA" sz="2900"/>
              <a:t>advertisements</a:t>
            </a:r>
            <a:endParaRPr sz="2900"/>
          </a:p>
          <a:p>
            <a:pPr indent="-233838" lvl="3" marL="1600200" rtl="0" algn="l">
              <a:lnSpc>
                <a:spcPct val="120000"/>
              </a:lnSpc>
              <a:spcBef>
                <a:spcPts val="500"/>
              </a:spcBef>
              <a:spcAft>
                <a:spcPts val="0"/>
              </a:spcAft>
              <a:buSzPct val="100000"/>
              <a:buChar char="●"/>
            </a:pPr>
            <a:r>
              <a:rPr lang="en-CA" sz="2900"/>
              <a:t>Scamming individuals through phishing links and malware</a:t>
            </a:r>
            <a:endParaRPr sz="2900"/>
          </a:p>
          <a:p>
            <a:pPr indent="-146367" lvl="3" marL="1600200" rtl="0" algn="l">
              <a:lnSpc>
                <a:spcPct val="120000"/>
              </a:lnSpc>
              <a:spcBef>
                <a:spcPts val="500"/>
              </a:spcBef>
              <a:spcAft>
                <a:spcPts val="0"/>
              </a:spcAft>
              <a:buSzPct val="93333"/>
              <a:buNone/>
            </a:pPr>
            <a:r>
              <a:t/>
            </a:r>
            <a:endParaRPr/>
          </a:p>
          <a:p>
            <a:pPr indent="-146367" lvl="3" marL="1600200" rtl="0" algn="l">
              <a:lnSpc>
                <a:spcPct val="120000"/>
              </a:lnSpc>
              <a:spcBef>
                <a:spcPts val="500"/>
              </a:spcBef>
              <a:spcAft>
                <a:spcPts val="0"/>
              </a:spcAft>
              <a:buSzPct val="93333"/>
              <a:buNone/>
            </a:pPr>
            <a:r>
              <a:t/>
            </a:r>
            <a:endParaRPr/>
          </a:p>
          <a:p>
            <a:pPr indent="-122872" lvl="1" marL="685800" rtl="0" algn="l">
              <a:lnSpc>
                <a:spcPct val="120000"/>
              </a:lnSpc>
              <a:spcBef>
                <a:spcPts val="500"/>
              </a:spcBef>
              <a:spcAft>
                <a:spcPts val="0"/>
              </a:spcAft>
              <a:buSzPct val="120000"/>
              <a:buNone/>
            </a:pPr>
            <a:r>
              <a:t/>
            </a:r>
            <a:endParaRPr/>
          </a:p>
          <a:p>
            <a:pPr indent="-122872" lvl="1" marL="685800" rtl="0" algn="l">
              <a:lnSpc>
                <a:spcPct val="120000"/>
              </a:lnSpc>
              <a:spcBef>
                <a:spcPts val="500"/>
              </a:spcBef>
              <a:spcAft>
                <a:spcPts val="0"/>
              </a:spcAft>
              <a:buSzPct val="120000"/>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2"/>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CA"/>
              <a:t>OUR SUGGESTION</a:t>
            </a:r>
            <a:endParaRPr/>
          </a:p>
        </p:txBody>
      </p:sp>
      <p:sp>
        <p:nvSpPr>
          <p:cNvPr id="379" name="Google Shape;379;p42"/>
          <p:cNvSpPr txBox="1"/>
          <p:nvPr>
            <p:ph idx="1" type="body"/>
          </p:nvPr>
        </p:nvSpPr>
        <p:spPr>
          <a:xfrm>
            <a:off x="1103312" y="2052918"/>
            <a:ext cx="8946600" cy="4195500"/>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SzPts val="2000"/>
              <a:buChar char="●"/>
            </a:pPr>
            <a:r>
              <a:rPr lang="en-CA"/>
              <a:t>Privatization by objective third party providers</a:t>
            </a:r>
            <a:endParaRPr/>
          </a:p>
          <a:p>
            <a:pPr indent="-228600" lvl="1" marL="685800" rtl="0" algn="l">
              <a:lnSpc>
                <a:spcPct val="120000"/>
              </a:lnSpc>
              <a:spcBef>
                <a:spcPts val="500"/>
              </a:spcBef>
              <a:spcAft>
                <a:spcPts val="0"/>
              </a:spcAft>
              <a:buSzPts val="1800"/>
              <a:buChar char="○"/>
            </a:pPr>
            <a:r>
              <a:rPr lang="en-CA"/>
              <a:t>Companies should have a say over the content purported on their platforms</a:t>
            </a:r>
            <a:endParaRPr/>
          </a:p>
          <a:p>
            <a:pPr indent="-228600" lvl="2" marL="1143000" rtl="0" algn="l">
              <a:lnSpc>
                <a:spcPct val="120000"/>
              </a:lnSpc>
              <a:spcBef>
                <a:spcPts val="500"/>
              </a:spcBef>
              <a:spcAft>
                <a:spcPts val="0"/>
              </a:spcAft>
              <a:buSzPts val="1600"/>
              <a:buChar char="■"/>
            </a:pPr>
            <a:r>
              <a:rPr lang="en-CA"/>
              <a:t>Private businesses should remain free of totalitarian government regimes</a:t>
            </a:r>
            <a:endParaRPr/>
          </a:p>
          <a:p>
            <a:pPr indent="-228600" lvl="1" marL="685800" rtl="0" algn="l">
              <a:lnSpc>
                <a:spcPct val="120000"/>
              </a:lnSpc>
              <a:spcBef>
                <a:spcPts val="500"/>
              </a:spcBef>
              <a:spcAft>
                <a:spcPts val="0"/>
              </a:spcAft>
              <a:buSzPts val="1800"/>
              <a:buChar char="○"/>
            </a:pPr>
            <a:r>
              <a:rPr lang="en-CA"/>
              <a:t>Clearly stated terms of use in a simpler to read presentable manner</a:t>
            </a:r>
            <a:endParaRPr/>
          </a:p>
          <a:p>
            <a:pPr indent="-228600" lvl="2" marL="1143000" rtl="0" algn="l">
              <a:lnSpc>
                <a:spcPct val="120000"/>
              </a:lnSpc>
              <a:spcBef>
                <a:spcPts val="500"/>
              </a:spcBef>
              <a:spcAft>
                <a:spcPts val="0"/>
              </a:spcAft>
              <a:buSzPts val="1600"/>
              <a:buChar char="■"/>
            </a:pPr>
            <a:r>
              <a:rPr lang="en-CA"/>
              <a:t>Legal jargon and extremely long T&amp;C documents discourage comprehension.  Provide the T&amp;Cs in a simplified, accessible manner</a:t>
            </a:r>
            <a:endParaRPr/>
          </a:p>
          <a:p>
            <a:pPr indent="-228600" lvl="1" marL="685800" rtl="0" algn="l">
              <a:lnSpc>
                <a:spcPct val="120000"/>
              </a:lnSpc>
              <a:spcBef>
                <a:spcPts val="500"/>
              </a:spcBef>
              <a:spcAft>
                <a:spcPts val="0"/>
              </a:spcAft>
              <a:buSzPts val="1800"/>
              <a:buChar char="○"/>
            </a:pPr>
            <a:r>
              <a:rPr lang="en-CA"/>
              <a:t>Companies flag certain material – flagged material is then sent to a third party moderator who provides unbiased fact checking and debunking</a:t>
            </a:r>
            <a:endParaRPr/>
          </a:p>
          <a:p>
            <a:pPr indent="-228600" lvl="2" marL="1143000" rtl="0" algn="l">
              <a:lnSpc>
                <a:spcPct val="120000"/>
              </a:lnSpc>
              <a:spcBef>
                <a:spcPts val="500"/>
              </a:spcBef>
              <a:spcAft>
                <a:spcPts val="0"/>
              </a:spcAft>
              <a:buSzPts val="1600"/>
              <a:buChar char="■"/>
            </a:pPr>
            <a:r>
              <a:rPr lang="en-CA"/>
              <a:t>Third party does not retain right to any data it acquires and must destroy content after providing their service</a:t>
            </a:r>
            <a:endParaRPr/>
          </a:p>
          <a:p>
            <a:pPr indent="-114300" lvl="1" marL="685800" rtl="0" algn="l">
              <a:lnSpc>
                <a:spcPct val="120000"/>
              </a:lnSpc>
              <a:spcBef>
                <a:spcPts val="500"/>
              </a:spcBef>
              <a:spcAft>
                <a:spcPts val="0"/>
              </a:spcAft>
              <a:buSzPts val="18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7"/>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t/>
            </a:r>
            <a:endParaRPr/>
          </a:p>
        </p:txBody>
      </p:sp>
      <p:sp>
        <p:nvSpPr>
          <p:cNvPr id="162" name="Google Shape;162;p17"/>
          <p:cNvSpPr txBox="1"/>
          <p:nvPr>
            <p:ph idx="1" type="body"/>
          </p:nvPr>
        </p:nvSpPr>
        <p:spPr>
          <a:xfrm>
            <a:off x="1371600" y="2285999"/>
            <a:ext cx="9601200" cy="4188900"/>
          </a:xfrm>
          <a:prstGeom prst="rect">
            <a:avLst/>
          </a:prstGeom>
          <a:noFill/>
          <a:ln>
            <a:noFill/>
          </a:ln>
        </p:spPr>
        <p:txBody>
          <a:bodyPr anchorCtr="0" anchor="t" bIns="45700" lIns="91425" spcFirstLastPara="1" rIns="91425" wrap="square" tIns="45700">
            <a:normAutofit/>
          </a:bodyPr>
          <a:lstStyle/>
          <a:p>
            <a:pPr indent="0" lvl="0" marL="0" rtl="0" algn="ctr">
              <a:lnSpc>
                <a:spcPct val="94000"/>
              </a:lnSpc>
              <a:spcBef>
                <a:spcPts val="0"/>
              </a:spcBef>
              <a:spcAft>
                <a:spcPts val="0"/>
              </a:spcAft>
              <a:buClr>
                <a:schemeClr val="dk2"/>
              </a:buClr>
              <a:buSzPts val="3200"/>
              <a:buNone/>
            </a:pPr>
            <a:r>
              <a:t/>
            </a:r>
            <a:endParaRPr b="1" i="0" sz="3200">
              <a:solidFill>
                <a:srgbClr val="D13A55"/>
              </a:solidFill>
            </a:endParaRPr>
          </a:p>
          <a:p>
            <a:pPr indent="0" lvl="0" marL="0" rtl="0" algn="ctr">
              <a:lnSpc>
                <a:spcPct val="94000"/>
              </a:lnSpc>
              <a:spcBef>
                <a:spcPts val="1200"/>
              </a:spcBef>
              <a:spcAft>
                <a:spcPts val="0"/>
              </a:spcAft>
              <a:buClr>
                <a:srgbClr val="D13A55"/>
              </a:buClr>
              <a:buSzPts val="3200"/>
              <a:buNone/>
            </a:pPr>
            <a:r>
              <a:rPr b="1" i="0" lang="en-CA" sz="3200"/>
              <a:t>What information do you </a:t>
            </a:r>
            <a:r>
              <a:rPr b="1" i="1" lang="en-CA" sz="3200"/>
              <a:t>assume</a:t>
            </a:r>
            <a:r>
              <a:rPr b="1" lang="en-CA" sz="3200"/>
              <a:t> is collected by TikTok?</a:t>
            </a:r>
            <a:endParaRPr b="1" i="0" sz="3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8"/>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CA"/>
              <a:t>DATA COLLECTED</a:t>
            </a:r>
            <a:endParaRPr/>
          </a:p>
        </p:txBody>
      </p:sp>
      <p:sp>
        <p:nvSpPr>
          <p:cNvPr id="168" name="Google Shape;168;p18"/>
          <p:cNvSpPr txBox="1"/>
          <p:nvPr>
            <p:ph idx="1" type="body"/>
          </p:nvPr>
        </p:nvSpPr>
        <p:spPr>
          <a:xfrm>
            <a:off x="1371600" y="2285999"/>
            <a:ext cx="4502400" cy="4188900"/>
          </a:xfrm>
          <a:prstGeom prst="rect">
            <a:avLst/>
          </a:prstGeom>
          <a:noFill/>
          <a:ln>
            <a:noFill/>
          </a:ln>
        </p:spPr>
        <p:txBody>
          <a:bodyPr anchorCtr="0" anchor="t" bIns="45700" lIns="91425" spcFirstLastPara="1" rIns="91425" wrap="square" tIns="45700">
            <a:normAutofit/>
          </a:bodyPr>
          <a:lstStyle/>
          <a:p>
            <a:pPr indent="0" lvl="0" marL="0" rtl="0" algn="l">
              <a:lnSpc>
                <a:spcPct val="94000"/>
              </a:lnSpc>
              <a:spcBef>
                <a:spcPts val="0"/>
              </a:spcBef>
              <a:spcAft>
                <a:spcPts val="0"/>
              </a:spcAft>
              <a:buClr>
                <a:schemeClr val="dk1"/>
              </a:buClr>
              <a:buSzPts val="2000"/>
              <a:buNone/>
            </a:pPr>
            <a:r>
              <a:rPr b="1" lang="en-CA" sz="2000" u="sng"/>
              <a:t>Info you disclose</a:t>
            </a:r>
            <a:endParaRPr b="1" sz="2000" u="sng"/>
          </a:p>
          <a:p>
            <a:pPr indent="-402590" lvl="0" marL="383540" rtl="0" algn="l">
              <a:lnSpc>
                <a:spcPct val="94000"/>
              </a:lnSpc>
              <a:spcBef>
                <a:spcPts val="1200"/>
              </a:spcBef>
              <a:spcAft>
                <a:spcPts val="0"/>
              </a:spcAft>
              <a:buSzPts val="2300"/>
              <a:buChar char="●"/>
            </a:pPr>
            <a:r>
              <a:rPr lang="en-CA" sz="2000"/>
              <a:t>Profile info</a:t>
            </a:r>
            <a:endParaRPr sz="2000"/>
          </a:p>
          <a:p>
            <a:pPr indent="-402590" lvl="0" marL="383540" rtl="0" algn="l">
              <a:lnSpc>
                <a:spcPct val="94000"/>
              </a:lnSpc>
              <a:spcBef>
                <a:spcPts val="1200"/>
              </a:spcBef>
              <a:spcAft>
                <a:spcPts val="0"/>
              </a:spcAft>
              <a:buSzPts val="2300"/>
              <a:buChar char="●"/>
            </a:pPr>
            <a:r>
              <a:rPr lang="en-CA" sz="2000"/>
              <a:t>"User content"</a:t>
            </a:r>
            <a:endParaRPr i="0" sz="2000"/>
          </a:p>
        </p:txBody>
      </p:sp>
      <p:sp>
        <p:nvSpPr>
          <p:cNvPr id="169" name="Google Shape;169;p18"/>
          <p:cNvSpPr txBox="1"/>
          <p:nvPr/>
        </p:nvSpPr>
        <p:spPr>
          <a:xfrm>
            <a:off x="6168838" y="2287120"/>
            <a:ext cx="4502400" cy="4188900"/>
          </a:xfrm>
          <a:prstGeom prst="rect">
            <a:avLst/>
          </a:prstGeom>
          <a:noFill/>
          <a:ln>
            <a:noFill/>
          </a:ln>
        </p:spPr>
        <p:txBody>
          <a:bodyPr anchorCtr="0" anchor="t" bIns="45700" lIns="91425" spcFirstLastPara="1" rIns="91425" wrap="square" tIns="45700">
            <a:normAutofit/>
          </a:bodyPr>
          <a:lstStyle/>
          <a:p>
            <a:pPr indent="0" lvl="0" marL="0" marR="0" rtl="0" algn="l">
              <a:lnSpc>
                <a:spcPct val="94000"/>
              </a:lnSpc>
              <a:spcBef>
                <a:spcPts val="0"/>
              </a:spcBef>
              <a:spcAft>
                <a:spcPts val="0"/>
              </a:spcAft>
              <a:buClr>
                <a:schemeClr val="dk1"/>
              </a:buClr>
              <a:buSzPts val="2000"/>
              <a:buFont typeface="Libre Franklin"/>
              <a:buNone/>
            </a:pPr>
            <a:r>
              <a:rPr b="1" i="0" lang="en-CA" sz="2000" u="sng" cap="none" strike="noStrike">
                <a:solidFill>
                  <a:schemeClr val="lt1"/>
                </a:solidFill>
                <a:latin typeface="Lato"/>
                <a:ea typeface="Lato"/>
                <a:cs typeface="Lato"/>
                <a:sym typeface="Lato"/>
              </a:rPr>
              <a:t>Other info</a:t>
            </a:r>
            <a:endParaRPr b="1" i="0" sz="2000" u="sng" cap="none" strike="noStrike">
              <a:solidFill>
                <a:schemeClr val="lt1"/>
              </a:solidFill>
              <a:latin typeface="Lato"/>
              <a:ea typeface="Lato"/>
              <a:cs typeface="Lato"/>
              <a:sym typeface="Lato"/>
            </a:endParaRPr>
          </a:p>
          <a:p>
            <a:pPr indent="-383540" lvl="0" marL="383540" marR="0" rtl="0" algn="l">
              <a:lnSpc>
                <a:spcPct val="94000"/>
              </a:lnSpc>
              <a:spcBef>
                <a:spcPts val="1200"/>
              </a:spcBef>
              <a:spcAft>
                <a:spcPts val="0"/>
              </a:spcAft>
              <a:buClr>
                <a:schemeClr val="lt1"/>
              </a:buClr>
              <a:buSzPts val="2000"/>
              <a:buFont typeface="Lato"/>
              <a:buChar char="■"/>
            </a:pPr>
            <a:r>
              <a:rPr i="0" lang="en-CA" sz="2000" u="none" cap="none" strike="noStrike">
                <a:solidFill>
                  <a:schemeClr val="lt1"/>
                </a:solidFill>
                <a:latin typeface="Lato"/>
                <a:ea typeface="Lato"/>
                <a:cs typeface="Lato"/>
                <a:sym typeface="Lato"/>
              </a:rPr>
              <a:t>Technical info about your device(s)</a:t>
            </a:r>
            <a:endParaRPr>
              <a:solidFill>
                <a:schemeClr val="lt1"/>
              </a:solidFill>
              <a:latin typeface="Lato"/>
              <a:ea typeface="Lato"/>
              <a:cs typeface="Lato"/>
              <a:sym typeface="Lato"/>
            </a:endParaRPr>
          </a:p>
          <a:p>
            <a:pPr indent="-383540" lvl="0" marL="383540" marR="0" rtl="0" algn="l">
              <a:lnSpc>
                <a:spcPct val="94000"/>
              </a:lnSpc>
              <a:spcBef>
                <a:spcPts val="1200"/>
              </a:spcBef>
              <a:spcAft>
                <a:spcPts val="0"/>
              </a:spcAft>
              <a:buClr>
                <a:schemeClr val="lt1"/>
              </a:buClr>
              <a:buSzPts val="2000"/>
              <a:buFont typeface="Lato"/>
              <a:buChar char="■"/>
            </a:pPr>
            <a:r>
              <a:rPr i="0" lang="en-CA" sz="2000" u="none" cap="none" strike="noStrike">
                <a:solidFill>
                  <a:schemeClr val="lt1"/>
                </a:solidFill>
                <a:latin typeface="Lato"/>
                <a:ea typeface="Lato"/>
                <a:cs typeface="Lato"/>
                <a:sym typeface="Lato"/>
              </a:rPr>
              <a:t>Location</a:t>
            </a:r>
            <a:endParaRPr>
              <a:solidFill>
                <a:schemeClr val="lt1"/>
              </a:solidFill>
              <a:latin typeface="Lato"/>
              <a:ea typeface="Lato"/>
              <a:cs typeface="Lato"/>
              <a:sym typeface="Lato"/>
            </a:endParaRPr>
          </a:p>
          <a:p>
            <a:pPr indent="-383540" lvl="0" marL="383540" marR="0" rtl="0" algn="l">
              <a:lnSpc>
                <a:spcPct val="94000"/>
              </a:lnSpc>
              <a:spcBef>
                <a:spcPts val="1200"/>
              </a:spcBef>
              <a:spcAft>
                <a:spcPts val="0"/>
              </a:spcAft>
              <a:buClr>
                <a:schemeClr val="lt1"/>
              </a:buClr>
              <a:buSzPts val="2000"/>
              <a:buFont typeface="Lato"/>
              <a:buChar char="■"/>
            </a:pPr>
            <a:r>
              <a:rPr i="0" lang="en-CA" sz="2000" u="none" cap="none" strike="noStrike">
                <a:solidFill>
                  <a:schemeClr val="lt1"/>
                </a:solidFill>
                <a:latin typeface="Lato"/>
                <a:ea typeface="Lato"/>
                <a:cs typeface="Lato"/>
                <a:sym typeface="Lato"/>
              </a:rPr>
              <a:t>"Behavioural information"</a:t>
            </a:r>
            <a:endParaRPr>
              <a:solidFill>
                <a:schemeClr val="lt1"/>
              </a:solidFill>
              <a:latin typeface="Lato"/>
              <a:ea typeface="Lato"/>
              <a:cs typeface="Lato"/>
              <a:sym typeface="Lato"/>
            </a:endParaRPr>
          </a:p>
          <a:p>
            <a:pPr indent="-383540" lvl="0" marL="383540" marR="0" rtl="0" algn="l">
              <a:lnSpc>
                <a:spcPct val="94000"/>
              </a:lnSpc>
              <a:spcBef>
                <a:spcPts val="1200"/>
              </a:spcBef>
              <a:spcAft>
                <a:spcPts val="0"/>
              </a:spcAft>
              <a:buClr>
                <a:schemeClr val="lt1"/>
              </a:buClr>
              <a:buSzPts val="2000"/>
              <a:buFont typeface="Lato"/>
              <a:buChar char="■"/>
            </a:pPr>
            <a:r>
              <a:rPr i="0" lang="en-CA" sz="2000" u="none" cap="none" strike="noStrike">
                <a:solidFill>
                  <a:schemeClr val="lt1"/>
                </a:solidFill>
                <a:latin typeface="Lato"/>
                <a:ea typeface="Lato"/>
                <a:cs typeface="Lato"/>
                <a:sym typeface="Lato"/>
              </a:rPr>
              <a:t>Info from third parties</a:t>
            </a:r>
            <a:endParaRPr>
              <a:solidFill>
                <a:schemeClr val="lt1"/>
              </a:solidFill>
              <a:latin typeface="Lato"/>
              <a:ea typeface="Lato"/>
              <a:cs typeface="Lato"/>
              <a:sym typeface="Lato"/>
            </a:endParaRPr>
          </a:p>
        </p:txBody>
      </p:sp>
      <p:pic>
        <p:nvPicPr>
          <p:cNvPr id="170" name="Google Shape;170;p18"/>
          <p:cNvPicPr preferRelativeResize="0"/>
          <p:nvPr/>
        </p:nvPicPr>
        <p:blipFill rotWithShape="1">
          <a:blip r:embed="rId3">
            <a:alphaModFix/>
          </a:blip>
          <a:srcRect b="0" l="0" r="0" t="0"/>
          <a:stretch/>
        </p:blipFill>
        <p:spPr>
          <a:xfrm>
            <a:off x="9708402" y="3426566"/>
            <a:ext cx="1915886" cy="1721394"/>
          </a:xfrm>
          <a:prstGeom prst="rect">
            <a:avLst/>
          </a:prstGeom>
          <a:noFill/>
          <a:ln>
            <a:noFill/>
          </a:ln>
        </p:spPr>
      </p:pic>
      <p:pic>
        <p:nvPicPr>
          <p:cNvPr descr="A picture containing toy, doll, vector graphics&#10;&#10;Description automatically generated" id="171" name="Google Shape;171;p18"/>
          <p:cNvPicPr preferRelativeResize="0"/>
          <p:nvPr/>
        </p:nvPicPr>
        <p:blipFill rotWithShape="1">
          <a:blip r:embed="rId4">
            <a:alphaModFix/>
          </a:blip>
          <a:srcRect b="0" l="0" r="0" t="0"/>
          <a:stretch/>
        </p:blipFill>
        <p:spPr>
          <a:xfrm>
            <a:off x="1669143" y="3870028"/>
            <a:ext cx="1516743" cy="178857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9"/>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CA"/>
              <a:t>DATA COLLECTION</a:t>
            </a:r>
            <a:endParaRPr/>
          </a:p>
        </p:txBody>
      </p:sp>
      <p:sp>
        <p:nvSpPr>
          <p:cNvPr id="177" name="Google Shape;177;p19"/>
          <p:cNvSpPr txBox="1"/>
          <p:nvPr>
            <p:ph idx="1" type="body"/>
          </p:nvPr>
        </p:nvSpPr>
        <p:spPr>
          <a:xfrm>
            <a:off x="646100" y="1853125"/>
            <a:ext cx="8016300" cy="4014300"/>
          </a:xfrm>
          <a:prstGeom prst="rect">
            <a:avLst/>
          </a:prstGeom>
          <a:noFill/>
          <a:ln>
            <a:noFill/>
          </a:ln>
        </p:spPr>
        <p:txBody>
          <a:bodyPr anchorCtr="0" anchor="t" bIns="45700" lIns="91425" spcFirstLastPara="1" rIns="91425" wrap="square" tIns="45700">
            <a:noAutofit/>
          </a:bodyPr>
          <a:lstStyle/>
          <a:p>
            <a:pPr indent="-396748" lvl="0" marL="384048" rtl="0" algn="l">
              <a:lnSpc>
                <a:spcPct val="94000"/>
              </a:lnSpc>
              <a:spcBef>
                <a:spcPts val="0"/>
              </a:spcBef>
              <a:spcAft>
                <a:spcPts val="0"/>
              </a:spcAft>
              <a:buSzPts val="2200"/>
              <a:buChar char="●"/>
            </a:pPr>
            <a:r>
              <a:rPr b="1" lang="en-CA" sz="1900"/>
              <a:t>Info from third parties</a:t>
            </a:r>
            <a:endParaRPr sz="1900"/>
          </a:p>
          <a:p>
            <a:pPr indent="-396748" lvl="1" marL="914400" rtl="0" algn="l">
              <a:lnSpc>
                <a:spcPct val="94000"/>
              </a:lnSpc>
              <a:spcBef>
                <a:spcPts val="700"/>
              </a:spcBef>
              <a:spcAft>
                <a:spcPts val="0"/>
              </a:spcAft>
              <a:buClr>
                <a:schemeClr val="dk2"/>
              </a:buClr>
              <a:buSzPts val="2200"/>
              <a:buChar char="○"/>
            </a:pPr>
            <a:r>
              <a:rPr i="0" lang="en-CA" sz="1700"/>
              <a:t>Business partners</a:t>
            </a:r>
            <a:endParaRPr sz="1700"/>
          </a:p>
          <a:p>
            <a:pPr indent="-396748" lvl="1" marL="914400" rtl="0" algn="l">
              <a:lnSpc>
                <a:spcPct val="94000"/>
              </a:lnSpc>
              <a:spcBef>
                <a:spcPts val="700"/>
              </a:spcBef>
              <a:spcAft>
                <a:spcPts val="0"/>
              </a:spcAft>
              <a:buClr>
                <a:schemeClr val="dk2"/>
              </a:buClr>
              <a:buSzPts val="2200"/>
              <a:buChar char="○"/>
            </a:pPr>
            <a:r>
              <a:rPr i="0" lang="en-CA" sz="1700"/>
              <a:t>Advertisers, advertising networks &amp; analytic providers</a:t>
            </a:r>
            <a:endParaRPr sz="1700"/>
          </a:p>
          <a:p>
            <a:pPr indent="0" lvl="0" marL="742950" rtl="0" algn="l">
              <a:lnSpc>
                <a:spcPct val="94000"/>
              </a:lnSpc>
              <a:spcBef>
                <a:spcPts val="700"/>
              </a:spcBef>
              <a:spcAft>
                <a:spcPts val="0"/>
              </a:spcAft>
              <a:buNone/>
            </a:pPr>
            <a:r>
              <a:t/>
            </a:r>
            <a:endParaRPr sz="1700"/>
          </a:p>
          <a:p>
            <a:pPr indent="-396748" lvl="0" marL="384048" rtl="0" algn="l">
              <a:lnSpc>
                <a:spcPct val="94000"/>
              </a:lnSpc>
              <a:spcBef>
                <a:spcPts val="1200"/>
              </a:spcBef>
              <a:spcAft>
                <a:spcPts val="0"/>
              </a:spcAft>
              <a:buClr>
                <a:schemeClr val="dk2"/>
              </a:buClr>
              <a:buSzPts val="2200"/>
              <a:buChar char="●"/>
            </a:pPr>
            <a:r>
              <a:rPr lang="en-CA" sz="1900"/>
              <a:t>“We allow our business partners, advertising networks, and other advertising vendors and service providers… to collect information about your online activities through Cookies”</a:t>
            </a:r>
            <a:endParaRPr sz="1900"/>
          </a:p>
          <a:p>
            <a:pPr indent="-396748" lvl="0" marL="384048" rtl="0" algn="l">
              <a:lnSpc>
                <a:spcPct val="94000"/>
              </a:lnSpc>
              <a:spcBef>
                <a:spcPts val="1200"/>
              </a:spcBef>
              <a:spcAft>
                <a:spcPts val="0"/>
              </a:spcAft>
              <a:buClr>
                <a:schemeClr val="dk2"/>
              </a:buClr>
              <a:buSzPts val="2200"/>
              <a:buChar char="●"/>
            </a:pPr>
            <a:r>
              <a:rPr i="0" lang="en-CA" sz="1900"/>
              <a:t>“</a:t>
            </a:r>
            <a:r>
              <a:rPr lang="en-CA" sz="1900"/>
              <a:t>We are not responsible</a:t>
            </a:r>
            <a:r>
              <a:rPr lang="en-CA" sz="1900"/>
              <a:t> f</a:t>
            </a:r>
            <a:r>
              <a:rPr lang="en-CA" sz="1900"/>
              <a:t>or the privacy practices of these third parties, and the information practices of these third parties are not covered by this Privacy Policy.</a:t>
            </a:r>
            <a:r>
              <a:rPr i="0" lang="en-CA" sz="1900"/>
              <a:t>”</a:t>
            </a:r>
            <a:endParaRPr sz="1900"/>
          </a:p>
        </p:txBody>
      </p:sp>
      <p:pic>
        <p:nvPicPr>
          <p:cNvPr id="178" name="Google Shape;178;p19"/>
          <p:cNvPicPr preferRelativeResize="0"/>
          <p:nvPr/>
        </p:nvPicPr>
        <p:blipFill rotWithShape="1">
          <a:blip r:embed="rId3">
            <a:alphaModFix/>
          </a:blip>
          <a:srcRect b="0" l="0" r="0" t="0"/>
          <a:stretch/>
        </p:blipFill>
        <p:spPr>
          <a:xfrm>
            <a:off x="8662562" y="490494"/>
            <a:ext cx="3274065" cy="587700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0"/>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CA"/>
              <a:t>USE OF DATA</a:t>
            </a:r>
            <a:endParaRPr/>
          </a:p>
        </p:txBody>
      </p:sp>
      <p:sp>
        <p:nvSpPr>
          <p:cNvPr id="184" name="Google Shape;184;p20"/>
          <p:cNvSpPr txBox="1"/>
          <p:nvPr>
            <p:ph idx="1" type="body"/>
          </p:nvPr>
        </p:nvSpPr>
        <p:spPr>
          <a:xfrm>
            <a:off x="1040600" y="2031075"/>
            <a:ext cx="9932100" cy="4443900"/>
          </a:xfrm>
          <a:prstGeom prst="rect">
            <a:avLst/>
          </a:prstGeom>
          <a:noFill/>
          <a:ln>
            <a:noFill/>
          </a:ln>
        </p:spPr>
        <p:txBody>
          <a:bodyPr anchorCtr="0" anchor="t" bIns="45700" lIns="91425" spcFirstLastPara="1" rIns="91425" wrap="square" tIns="45700">
            <a:normAutofit/>
          </a:bodyPr>
          <a:lstStyle/>
          <a:p>
            <a:pPr indent="-383540" lvl="0" marL="383540" rtl="0" algn="l">
              <a:lnSpc>
                <a:spcPct val="94000"/>
              </a:lnSpc>
              <a:spcBef>
                <a:spcPts val="0"/>
              </a:spcBef>
              <a:spcAft>
                <a:spcPts val="0"/>
              </a:spcAft>
              <a:buClr>
                <a:schemeClr val="dk2"/>
              </a:buClr>
              <a:buSzPts val="2000"/>
              <a:buChar char="●"/>
            </a:pPr>
            <a:r>
              <a:rPr lang="en-CA" sz="2000"/>
              <a:t>Functionality</a:t>
            </a:r>
            <a:endParaRPr sz="2000"/>
          </a:p>
          <a:p>
            <a:pPr indent="-383540" lvl="0" marL="383540" rtl="0" algn="l">
              <a:lnSpc>
                <a:spcPct val="94000"/>
              </a:lnSpc>
              <a:spcBef>
                <a:spcPts val="1200"/>
              </a:spcBef>
              <a:spcAft>
                <a:spcPts val="0"/>
              </a:spcAft>
              <a:buClr>
                <a:schemeClr val="dk2"/>
              </a:buClr>
              <a:buSzPts val="2000"/>
              <a:buChar char="●"/>
            </a:pPr>
            <a:r>
              <a:rPr lang="en-CA" sz="2000"/>
              <a:t>Personalise content;</a:t>
            </a:r>
            <a:endParaRPr sz="2000"/>
          </a:p>
          <a:p>
            <a:pPr indent="-377190" lvl="1" marL="914400" rtl="0" algn="l">
              <a:lnSpc>
                <a:spcPct val="94000"/>
              </a:lnSpc>
              <a:spcBef>
                <a:spcPts val="700"/>
              </a:spcBef>
              <a:spcAft>
                <a:spcPts val="0"/>
              </a:spcAft>
              <a:buClr>
                <a:schemeClr val="dk2"/>
              </a:buClr>
              <a:buSzPts val="1900"/>
              <a:buChar char="○"/>
            </a:pPr>
            <a:r>
              <a:rPr i="1" lang="en-CA" sz="1900"/>
              <a:t> consider how this can impact political leanings, mis/information, etc.</a:t>
            </a:r>
            <a:endParaRPr i="1" sz="1900"/>
          </a:p>
          <a:p>
            <a:pPr indent="-383540" lvl="0" marL="383540" rtl="0" algn="l">
              <a:lnSpc>
                <a:spcPct val="94000"/>
              </a:lnSpc>
              <a:spcBef>
                <a:spcPts val="1200"/>
              </a:spcBef>
              <a:spcAft>
                <a:spcPts val="0"/>
              </a:spcAft>
              <a:buClr>
                <a:schemeClr val="dk2"/>
              </a:buClr>
              <a:buSzPts val="2000"/>
              <a:buChar char="●"/>
            </a:pPr>
            <a:r>
              <a:rPr lang="en-CA" sz="2000"/>
              <a:t>Detection &amp; prevention of abuse, harmful activity, fraud, spam, &amp; illegal activity;</a:t>
            </a:r>
            <a:endParaRPr sz="2000"/>
          </a:p>
          <a:p>
            <a:pPr indent="-383540" lvl="0" marL="383540" rtl="0" algn="l">
              <a:lnSpc>
                <a:spcPct val="94000"/>
              </a:lnSpc>
              <a:spcBef>
                <a:spcPts val="1200"/>
              </a:spcBef>
              <a:spcAft>
                <a:spcPts val="0"/>
              </a:spcAft>
              <a:buClr>
                <a:schemeClr val="dk2"/>
              </a:buClr>
              <a:buSzPts val="2000"/>
              <a:buChar char="●"/>
            </a:pPr>
            <a:r>
              <a:rPr lang="en-CA" sz="2000"/>
              <a:t>Data analysis</a:t>
            </a:r>
            <a:endParaRPr sz="2000"/>
          </a:p>
          <a:p>
            <a:pPr indent="-383540" lvl="0" marL="383540" rtl="0" algn="l">
              <a:lnSpc>
                <a:spcPct val="94000"/>
              </a:lnSpc>
              <a:spcBef>
                <a:spcPts val="1200"/>
              </a:spcBef>
              <a:spcAft>
                <a:spcPts val="0"/>
              </a:spcAft>
              <a:buClr>
                <a:schemeClr val="dk2"/>
              </a:buClr>
              <a:buSzPts val="2000"/>
              <a:buChar char="●"/>
            </a:pPr>
            <a:r>
              <a:rPr lang="en-CA" sz="2000"/>
              <a:t>TikTok’s algorithms</a:t>
            </a:r>
            <a:endParaRPr sz="2000"/>
          </a:p>
          <a:p>
            <a:pPr indent="-383540" lvl="0" marL="383540" rtl="0" algn="l">
              <a:lnSpc>
                <a:spcPct val="94000"/>
              </a:lnSpc>
              <a:spcBef>
                <a:spcPts val="1200"/>
              </a:spcBef>
              <a:spcAft>
                <a:spcPts val="0"/>
              </a:spcAft>
              <a:buClr>
                <a:schemeClr val="dk2"/>
              </a:buClr>
              <a:buSzPts val="2000"/>
              <a:buChar char="●"/>
            </a:pPr>
            <a:r>
              <a:rPr lang="en-CA" sz="2000"/>
              <a:t>Personalised advertising</a:t>
            </a:r>
            <a:endParaRPr sz="2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1"/>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CA"/>
              <a:t>USE OF DATA</a:t>
            </a:r>
            <a:endParaRPr/>
          </a:p>
        </p:txBody>
      </p:sp>
      <p:sp>
        <p:nvSpPr>
          <p:cNvPr id="190" name="Google Shape;190;p21"/>
          <p:cNvSpPr txBox="1"/>
          <p:nvPr>
            <p:ph idx="1" type="body"/>
          </p:nvPr>
        </p:nvSpPr>
        <p:spPr>
          <a:xfrm>
            <a:off x="1045625" y="1853124"/>
            <a:ext cx="9601200" cy="4188900"/>
          </a:xfrm>
          <a:prstGeom prst="rect">
            <a:avLst/>
          </a:prstGeom>
          <a:noFill/>
          <a:ln>
            <a:noFill/>
          </a:ln>
        </p:spPr>
        <p:txBody>
          <a:bodyPr anchorCtr="0" anchor="t" bIns="45700" lIns="91425" spcFirstLastPara="1" rIns="91425" wrap="square" tIns="45700">
            <a:normAutofit/>
          </a:bodyPr>
          <a:lstStyle/>
          <a:p>
            <a:pPr indent="-371348" lvl="0" marL="384048" rtl="0" algn="l">
              <a:lnSpc>
                <a:spcPct val="94000"/>
              </a:lnSpc>
              <a:spcBef>
                <a:spcPts val="0"/>
              </a:spcBef>
              <a:spcAft>
                <a:spcPts val="0"/>
              </a:spcAft>
              <a:buClr>
                <a:schemeClr val="dk2"/>
              </a:buClr>
              <a:buSzPts val="1800"/>
              <a:buChar char="●"/>
            </a:pPr>
            <a:r>
              <a:rPr b="1" lang="en-CA" sz="1800"/>
              <a:t>Data is shared with:</a:t>
            </a:r>
            <a:endParaRPr sz="1800"/>
          </a:p>
          <a:p>
            <a:pPr indent="-371348" lvl="1" marL="914400" rtl="0" algn="l">
              <a:lnSpc>
                <a:spcPct val="94000"/>
              </a:lnSpc>
              <a:spcBef>
                <a:spcPts val="700"/>
              </a:spcBef>
              <a:spcAft>
                <a:spcPts val="0"/>
              </a:spcAft>
              <a:buClr>
                <a:schemeClr val="dk2"/>
              </a:buClr>
              <a:buSzPts val="1800"/>
              <a:buChar char="○"/>
            </a:pPr>
            <a:r>
              <a:rPr i="1" lang="en-CA" sz="1800"/>
              <a:t>Business partners</a:t>
            </a:r>
            <a:endParaRPr i="1" sz="1800"/>
          </a:p>
          <a:p>
            <a:pPr indent="-371348" lvl="1" marL="914400" rtl="0" algn="l">
              <a:lnSpc>
                <a:spcPct val="94000"/>
              </a:lnSpc>
              <a:spcBef>
                <a:spcPts val="700"/>
              </a:spcBef>
              <a:spcAft>
                <a:spcPts val="0"/>
              </a:spcAft>
              <a:buClr>
                <a:schemeClr val="dk2"/>
              </a:buClr>
              <a:buSzPts val="1800"/>
              <a:buChar char="○"/>
            </a:pPr>
            <a:r>
              <a:rPr i="1" lang="en-CA" sz="1800"/>
              <a:t>Payment providers</a:t>
            </a:r>
            <a:endParaRPr i="1" sz="1800"/>
          </a:p>
          <a:p>
            <a:pPr indent="-371348" lvl="1" marL="914400" rtl="0" algn="l">
              <a:lnSpc>
                <a:spcPct val="94000"/>
              </a:lnSpc>
              <a:spcBef>
                <a:spcPts val="700"/>
              </a:spcBef>
              <a:spcAft>
                <a:spcPts val="0"/>
              </a:spcAft>
              <a:buClr>
                <a:schemeClr val="dk2"/>
              </a:buClr>
              <a:buSzPts val="1800"/>
              <a:buChar char="○"/>
            </a:pPr>
            <a:r>
              <a:rPr i="1" lang="en-CA" sz="1800"/>
              <a:t>Service providers</a:t>
            </a:r>
            <a:endParaRPr i="1" sz="1800"/>
          </a:p>
          <a:p>
            <a:pPr indent="-371348" lvl="1" marL="914400" rtl="0" algn="l">
              <a:lnSpc>
                <a:spcPct val="94000"/>
              </a:lnSpc>
              <a:spcBef>
                <a:spcPts val="700"/>
              </a:spcBef>
              <a:spcAft>
                <a:spcPts val="0"/>
              </a:spcAft>
              <a:buClr>
                <a:schemeClr val="dk2"/>
              </a:buClr>
              <a:buSzPts val="1800"/>
              <a:buChar char="○"/>
            </a:pPr>
            <a:r>
              <a:rPr i="1" lang="en-CA" sz="1800"/>
              <a:t>Analytics providers</a:t>
            </a:r>
            <a:endParaRPr i="1" sz="1800"/>
          </a:p>
          <a:p>
            <a:pPr indent="-371348" lvl="1" marL="914400" rtl="0" algn="l">
              <a:lnSpc>
                <a:spcPct val="94000"/>
              </a:lnSpc>
              <a:spcBef>
                <a:spcPts val="700"/>
              </a:spcBef>
              <a:spcAft>
                <a:spcPts val="0"/>
              </a:spcAft>
              <a:buClr>
                <a:schemeClr val="dk2"/>
              </a:buClr>
              <a:buSzPts val="1800"/>
              <a:buChar char="○"/>
            </a:pPr>
            <a:r>
              <a:rPr i="1" lang="en-CA" sz="1800"/>
              <a:t>Advertisers &amp; advertising networks</a:t>
            </a:r>
            <a:endParaRPr i="1" sz="1800"/>
          </a:p>
          <a:p>
            <a:pPr indent="-371348" lvl="1" marL="914400" rtl="0" algn="l">
              <a:lnSpc>
                <a:spcPct val="94000"/>
              </a:lnSpc>
              <a:spcBef>
                <a:spcPts val="700"/>
              </a:spcBef>
              <a:spcAft>
                <a:spcPts val="0"/>
              </a:spcAft>
              <a:buClr>
                <a:schemeClr val="dk2"/>
              </a:buClr>
              <a:buSzPts val="1800"/>
              <a:buChar char="○"/>
            </a:pPr>
            <a:r>
              <a:rPr i="1" lang="en-CA" sz="1800"/>
              <a:t>Our corporate group (members, subsidiaries, affiliates)</a:t>
            </a:r>
            <a:endParaRPr i="1" sz="1800"/>
          </a:p>
          <a:p>
            <a:pPr indent="-371348" lvl="1" marL="914400" rtl="0" algn="l">
              <a:lnSpc>
                <a:spcPct val="94000"/>
              </a:lnSpc>
              <a:spcBef>
                <a:spcPts val="700"/>
              </a:spcBef>
              <a:spcAft>
                <a:spcPts val="0"/>
              </a:spcAft>
              <a:buClr>
                <a:schemeClr val="dk2"/>
              </a:buClr>
              <a:buSzPts val="1800"/>
              <a:buChar char="○"/>
            </a:pPr>
            <a:r>
              <a:rPr i="1" lang="en-CA" sz="1800"/>
              <a:t>Law enforcement (where legally required or reasonably necessary)</a:t>
            </a:r>
            <a:endParaRPr i="1" sz="1800"/>
          </a:p>
          <a:p>
            <a:pPr indent="-371348" lvl="1" marL="914400" rtl="0" algn="l">
              <a:lnSpc>
                <a:spcPct val="94000"/>
              </a:lnSpc>
              <a:spcBef>
                <a:spcPts val="700"/>
              </a:spcBef>
              <a:spcAft>
                <a:spcPts val="0"/>
              </a:spcAft>
              <a:buClr>
                <a:schemeClr val="dk2"/>
              </a:buClr>
              <a:buSzPts val="1800"/>
              <a:buChar char="○"/>
            </a:pPr>
            <a:r>
              <a:rPr i="1" lang="en-CA" sz="1800"/>
              <a:t>The public (via your public profile)</a:t>
            </a:r>
            <a:endParaRPr i="1" sz="1800"/>
          </a:p>
          <a:p>
            <a:pPr indent="-257048" lvl="1" marL="914400" rtl="0" algn="l">
              <a:lnSpc>
                <a:spcPct val="94000"/>
              </a:lnSpc>
              <a:spcBef>
                <a:spcPts val="700"/>
              </a:spcBef>
              <a:spcAft>
                <a:spcPts val="0"/>
              </a:spcAft>
              <a:buClr>
                <a:schemeClr val="dk2"/>
              </a:buClr>
              <a:buSzPts val="2000"/>
              <a:buNone/>
            </a:pPr>
            <a:r>
              <a:t/>
            </a:r>
            <a:endParaRPr/>
          </a:p>
          <a:p>
            <a:pPr indent="-257048" lvl="0" marL="384048" rtl="0" algn="l">
              <a:lnSpc>
                <a:spcPct val="94000"/>
              </a:lnSpc>
              <a:spcBef>
                <a:spcPts val="1200"/>
              </a:spcBef>
              <a:spcAft>
                <a:spcPts val="0"/>
              </a:spcAft>
              <a:buClr>
                <a:schemeClr val="dk2"/>
              </a:buClr>
              <a:buSzPts val="2000"/>
              <a:buNone/>
            </a:pPr>
            <a:r>
              <a:t/>
            </a:r>
            <a:endParaRPr/>
          </a:p>
        </p:txBody>
      </p:sp>
      <p:pic>
        <p:nvPicPr>
          <p:cNvPr descr="Top 12 Most Popular Social Media Sites In 2022" id="191" name="Google Shape;191;p21"/>
          <p:cNvPicPr preferRelativeResize="0"/>
          <p:nvPr/>
        </p:nvPicPr>
        <p:blipFill rotWithShape="1">
          <a:blip r:embed="rId3">
            <a:alphaModFix/>
          </a:blip>
          <a:srcRect b="0" l="0" r="0" t="0"/>
          <a:stretch/>
        </p:blipFill>
        <p:spPr>
          <a:xfrm>
            <a:off x="6608313" y="777075"/>
            <a:ext cx="3965146" cy="22303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2"/>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CA"/>
              <a:t>SECURITY OF DATA</a:t>
            </a:r>
            <a:endParaRPr/>
          </a:p>
        </p:txBody>
      </p:sp>
      <p:sp>
        <p:nvSpPr>
          <p:cNvPr id="197" name="Google Shape;197;p22"/>
          <p:cNvSpPr txBox="1"/>
          <p:nvPr>
            <p:ph idx="1" type="body"/>
          </p:nvPr>
        </p:nvSpPr>
        <p:spPr>
          <a:xfrm>
            <a:off x="1371600" y="1655805"/>
            <a:ext cx="9601200" cy="4819200"/>
          </a:xfrm>
          <a:prstGeom prst="rect">
            <a:avLst/>
          </a:prstGeom>
          <a:noFill/>
          <a:ln>
            <a:noFill/>
          </a:ln>
        </p:spPr>
        <p:txBody>
          <a:bodyPr anchorCtr="0" anchor="t" bIns="45700" lIns="91425" spcFirstLastPara="1" rIns="91425" wrap="square" tIns="45700">
            <a:normAutofit/>
          </a:bodyPr>
          <a:lstStyle/>
          <a:p>
            <a:pPr indent="-383540" lvl="0" marL="383540" rtl="0" algn="l">
              <a:lnSpc>
                <a:spcPct val="94000"/>
              </a:lnSpc>
              <a:spcBef>
                <a:spcPts val="0"/>
              </a:spcBef>
              <a:spcAft>
                <a:spcPts val="0"/>
              </a:spcAft>
              <a:buClr>
                <a:schemeClr val="dk2"/>
              </a:buClr>
              <a:buSzPts val="2000"/>
              <a:buChar char="●"/>
            </a:pPr>
            <a:r>
              <a:rPr lang="en-CA" sz="2000"/>
              <a:t>“Although we will protect your personal data, for example, by encryption, we cannot guarantee the security of your information transmitted via the Platform; </a:t>
            </a:r>
            <a:r>
              <a:rPr lang="en-CA" sz="2000">
                <a:solidFill>
                  <a:schemeClr val="dk1"/>
                </a:solidFill>
                <a:highlight>
                  <a:srgbClr val="FFFF00"/>
                </a:highlight>
              </a:rPr>
              <a:t>any transmission is at your own risk</a:t>
            </a:r>
            <a:r>
              <a:rPr lang="en-CA" sz="2000"/>
              <a:t>.”</a:t>
            </a:r>
            <a:endParaRPr sz="2000"/>
          </a:p>
          <a:p>
            <a:pPr indent="-383540" lvl="0" marL="383540" rtl="0" algn="l">
              <a:lnSpc>
                <a:spcPct val="94000"/>
              </a:lnSpc>
              <a:spcBef>
                <a:spcPts val="1200"/>
              </a:spcBef>
              <a:spcAft>
                <a:spcPts val="0"/>
              </a:spcAft>
              <a:buClr>
                <a:schemeClr val="dk2"/>
              </a:buClr>
              <a:buSzPts val="2000"/>
              <a:buChar char="●"/>
            </a:pPr>
            <a:r>
              <a:rPr lang="en-CA" sz="2000"/>
              <a:t>“We have appropriate technical and organizational measures to ensure a level of security appropriate to the risk of varying likelihood and severity for the rights and freedoms of you and other users.”</a:t>
            </a:r>
            <a:endParaRPr sz="2000"/>
          </a:p>
          <a:p>
            <a:pPr indent="-383540" lvl="1" marL="914400" rtl="0" algn="l">
              <a:lnSpc>
                <a:spcPct val="94000"/>
              </a:lnSpc>
              <a:spcBef>
                <a:spcPts val="700"/>
              </a:spcBef>
              <a:spcAft>
                <a:spcPts val="0"/>
              </a:spcAft>
              <a:buClr>
                <a:schemeClr val="dk2"/>
              </a:buClr>
              <a:buSzPts val="2000"/>
              <a:buChar char="○"/>
            </a:pPr>
            <a:r>
              <a:rPr b="1" i="1" lang="en-CA" sz="2000"/>
              <a:t>???</a:t>
            </a:r>
            <a:endParaRPr b="1" i="1" sz="2000"/>
          </a:p>
          <a:p>
            <a:pPr indent="-383540" lvl="0" marL="383540" rtl="0" algn="l">
              <a:lnSpc>
                <a:spcPct val="94000"/>
              </a:lnSpc>
              <a:spcBef>
                <a:spcPts val="1200"/>
              </a:spcBef>
              <a:spcAft>
                <a:spcPts val="0"/>
              </a:spcAft>
              <a:buClr>
                <a:schemeClr val="dk2"/>
              </a:buClr>
              <a:buSzPts val="2000"/>
              <a:buChar char="●"/>
            </a:pPr>
            <a:r>
              <a:rPr lang="en-CA" sz="2000"/>
              <a:t>“You can delete the User Content you uploaded.”</a:t>
            </a:r>
            <a:endParaRPr sz="2000"/>
          </a:p>
          <a:p>
            <a:pPr indent="-383540" lvl="1" marL="914400" rtl="0" algn="l">
              <a:lnSpc>
                <a:spcPct val="94000"/>
              </a:lnSpc>
              <a:spcBef>
                <a:spcPts val="700"/>
              </a:spcBef>
              <a:spcAft>
                <a:spcPts val="0"/>
              </a:spcAft>
              <a:buClr>
                <a:schemeClr val="dk2"/>
              </a:buClr>
              <a:buSzPts val="2000"/>
              <a:buChar char="○"/>
            </a:pPr>
            <a:r>
              <a:rPr i="1" lang="en-CA" sz="2000"/>
              <a:t>But they still store it. </a:t>
            </a:r>
            <a:endParaRPr i="1" sz="2000"/>
          </a:p>
          <a:p>
            <a:pPr indent="-256540" lvl="0" marL="383540" rtl="0" algn="l">
              <a:lnSpc>
                <a:spcPct val="94000"/>
              </a:lnSpc>
              <a:spcBef>
                <a:spcPts val="1200"/>
              </a:spcBef>
              <a:spcAft>
                <a:spcPts val="0"/>
              </a:spcAft>
              <a:buClr>
                <a:schemeClr val="dk2"/>
              </a:buClr>
              <a:buSzPts val="20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Graphical user interface&#10;&#10;Description automatically generated" id="202" name="Google Shape;202;p23"/>
          <p:cNvPicPr preferRelativeResize="0"/>
          <p:nvPr/>
        </p:nvPicPr>
        <p:blipFill rotWithShape="1">
          <a:blip r:embed="rId3">
            <a:alphaModFix/>
          </a:blip>
          <a:srcRect b="0" l="0" r="0" t="0"/>
          <a:stretch/>
        </p:blipFill>
        <p:spPr>
          <a:xfrm>
            <a:off x="1076036" y="2108200"/>
            <a:ext cx="5018741" cy="2494995"/>
          </a:xfrm>
          <a:prstGeom prst="rect">
            <a:avLst/>
          </a:prstGeom>
          <a:noFill/>
          <a:ln>
            <a:noFill/>
          </a:ln>
        </p:spPr>
      </p:pic>
      <p:pic>
        <p:nvPicPr>
          <p:cNvPr id="203" name="Google Shape;203;p23"/>
          <p:cNvPicPr preferRelativeResize="0"/>
          <p:nvPr/>
        </p:nvPicPr>
        <p:blipFill rotWithShape="1">
          <a:blip r:embed="rId4">
            <a:alphaModFix/>
          </a:blip>
          <a:srcRect b="0" l="0" r="0" t="0"/>
          <a:stretch/>
        </p:blipFill>
        <p:spPr>
          <a:xfrm>
            <a:off x="7441768" y="1991735"/>
            <a:ext cx="4120284" cy="273598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