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3fd405af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113fd405af7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4b92e557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114b92e557c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14b92e557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114b92e557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4" name="Google Shape;24;p2"/>
            <p:cNvSpPr/>
            <p:nvPr/>
          </p:nvSpPr>
          <p:spPr>
            <a:xfrm>
              <a:off x="0" y="-7862"/>
              <a:ext cx="863600" cy="5698067"/>
            </a:xfrm>
            <a:custGeom>
              <a:rect b="b" l="l" r="r" t="t"/>
              <a:pathLst>
                <a:path extrusionOk="0" h="5698067" w="86360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69803"/>
              </a:schemeClr>
            </a:solidFill>
            <a:ln>
              <a:noFill/>
            </a:ln>
          </p:spPr>
        </p:sp>
        <p:cxnSp>
          <p:nvCxnSpPr>
            <p:cNvPr id="25" name="Google Shape;25;p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6" name="Google Shape;26;p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" name="Google Shape;27;p2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803"/>
              </a:srgbClr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1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1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2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0" name="Google Shape;100;p1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1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1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3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1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4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4" name="Google Shape;114;p14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1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1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5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3" name="Google Shape;123;p15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1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6"/>
          <p:cNvSpPr txBox="1"/>
          <p:nvPr>
            <p:ph idx="1" type="body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7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6" name="Google Shape;136;p1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2" name="Google Shape;42;p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" name="Google Shape;48;p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1" name="Google Shape;61;p6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2" name="Google Shape;62;p6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3" name="Google Shape;63;p6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4" name="Google Shape;64;p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9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9" name="Google Shape;79;p9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80" name="Google Shape;80;p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0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0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7" name="Google Shape;87;p1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" name="Google Shape;89;p1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" name="Google Shape;8;p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" name="Google Shape;9;p1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10" name="Google Shape;10;p1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803"/>
              </a:srgbClr>
            </a:solidFill>
            <a:ln>
              <a:noFill/>
            </a:ln>
          </p:spPr>
        </p:sp>
        <p:sp>
          <p:nvSpPr>
            <p:cNvPr id="13" name="Google Shape;13;p1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14" name="Google Shape;14;p1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" name="Google Shape;17;p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" name="Google Shape;19;p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0" name="Google Shape;20;p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" name="Google Shape;21;p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mich.edu/news/2022/01/66880" TargetMode="External"/><Relationship Id="rId4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beta.ctvnews.ca/national/world/2022/2/25/1_5797222.html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rsc-src.ca/en/voices/conspiracy-theorists-are-falsely-claiming-that-coronavirus-pandemic-is-elaborate-hoax" TargetMode="External"/><Relationship Id="rId4" Type="http://schemas.openxmlformats.org/officeDocument/2006/relationships/hyperlink" Target="https://globalnews.ca/news/8450263/infodemic-covid-19-disinformation-canada-pandemic/" TargetMode="External"/><Relationship Id="rId5" Type="http://schemas.openxmlformats.org/officeDocument/2006/relationships/image" Target="../media/image7.jpg"/><Relationship Id="rId6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rollingstone.com/culture/culture-news/covid-misinformation-joe-rogan-spotify-petition-1282240/" TargetMode="External"/><Relationship Id="rId4" Type="http://schemas.openxmlformats.org/officeDocument/2006/relationships/hyperlink" Target="https://www.theglobeandmail.com/opinion/article-the-trucker-convoy-shows-how-canadians-are-being-sucked-into-larger/" TargetMode="External"/><Relationship Id="rId5" Type="http://schemas.openxmlformats.org/officeDocument/2006/relationships/hyperlink" Target="https://www.theverge.com/2022/2/19/22941291/facebook-canada-trucker-convoy-gofundme-groups-viral-sharing" TargetMode="External"/><Relationship Id="rId6" Type="http://schemas.openxmlformats.org/officeDocument/2006/relationships/image" Target="../media/image13.jpg"/><Relationship Id="rId7" Type="http://schemas.openxmlformats.org/officeDocument/2006/relationships/image" Target="../media/image17.jpg"/><Relationship Id="rId8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washingtonpost.com/politics/2022/01/06/january-6-attack-capitol-guide-what-we-now-know/" TargetMode="External"/><Relationship Id="rId4" Type="http://schemas.openxmlformats.org/officeDocument/2006/relationships/hyperlink" Target="https://www.vox.com/recode/22221285/trump-online-capitol-riot-far-right-parler-twitter-facebook" TargetMode="External"/><Relationship Id="rId5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techpolicy.press/why-people-believe-misinformation-and-resist-correction/" TargetMode="External"/><Relationship Id="rId4" Type="http://schemas.openxmlformats.org/officeDocument/2006/relationships/hyperlink" Target="https://techpolicy.press/why-people-believe-misinformation-and-resist-correction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techpolicy.press/why-people-believe-misinformation-and-resist-correction/" TargetMode="External"/><Relationship Id="rId4" Type="http://schemas.openxmlformats.org/officeDocument/2006/relationships/hyperlink" Target="https://techpolicy.press/why-people-believe-misinformation-and-resist-correction/" TargetMode="External"/><Relationship Id="rId5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muse.jhu.edu/article/579342/pdf?casa_token=sApgolP8eCEAAAAA:lSOr5urySzdRNJEJ3roEpBE2dxy21K456XkQCGy2gGuYQYc4V9kesbZe0eeDqrq7g251QbcGfaw" TargetMode="External"/><Relationship Id="rId4" Type="http://schemas.openxmlformats.org/officeDocument/2006/relationships/hyperlink" Target="https://opinion.inquirer.net/149955/the-perils-of-disinformation" TargetMode="External"/><Relationship Id="rId5" Type="http://schemas.openxmlformats.org/officeDocument/2006/relationships/hyperlink" Target="https://techpolicy.press/why-people-believe-misinformation-and-resist-correction/" TargetMode="External"/><Relationship Id="rId6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techpolicy.press/why-people-believe-misinformation-and-resist-correction/" TargetMode="External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atasociety.net/library/media-manipulation-and-disinfo-online/" TargetMode="External"/><Relationship Id="rId4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hyperlink" Target="https://www.pewresearch.org/global/2018/01/11/people-in-poorer-countries-just-as-likely-to-use-social-media-for-news-as-those-in-wealthier-countries/?utm_content=bufferce337&amp;utm_medium=social&amp;utm_source=twitter.com&amp;utm_campaign=buffer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datasociety.net/library/media-manipulation-and-disinfo-online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12.jpg"/><Relationship Id="rId6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en-US"/>
              <a:t>Spreading of Disinformation and Misinformation in the Media</a:t>
            </a:r>
            <a:endParaRPr/>
          </a:p>
        </p:txBody>
      </p:sp>
      <p:sp>
        <p:nvSpPr>
          <p:cNvPr id="144" name="Google Shape;144;p18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/>
              <a:t>By Madison Sutherland and Priya Gill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/>
          <p:nvPr>
            <p:ph type="title"/>
          </p:nvPr>
        </p:nvSpPr>
        <p:spPr>
          <a:xfrm>
            <a:off x="1181100" y="1566025"/>
            <a:ext cx="9829800" cy="16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Discussion Question: Can you think of any recent disinformation trends?</a:t>
            </a:r>
            <a:endParaRPr/>
          </a:p>
        </p:txBody>
      </p:sp>
      <p:pic>
        <p:nvPicPr>
          <p:cNvPr id="207" name="Google Shape;20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1500" y="3255025"/>
            <a:ext cx="3648975" cy="21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/>
          <p:nvPr>
            <p:ph type="title"/>
          </p:nvPr>
        </p:nvSpPr>
        <p:spPr>
          <a:xfrm>
            <a:off x="677324" y="609600"/>
            <a:ext cx="9445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Recent Examples of Disinformation Trends</a:t>
            </a:r>
            <a:endParaRPr/>
          </a:p>
        </p:txBody>
      </p:sp>
      <p:sp>
        <p:nvSpPr>
          <p:cNvPr id="213" name="Google Shape;213;p28"/>
          <p:cNvSpPr txBox="1"/>
          <p:nvPr>
            <p:ph idx="1" type="body"/>
          </p:nvPr>
        </p:nvSpPr>
        <p:spPr>
          <a:xfrm>
            <a:off x="677334" y="1335214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Climate change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Public health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Politics 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9"/>
          <p:cNvSpPr txBox="1"/>
          <p:nvPr>
            <p:ph type="title"/>
          </p:nvPr>
        </p:nvSpPr>
        <p:spPr>
          <a:xfrm>
            <a:off x="677271" y="6421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Climate Change</a:t>
            </a:r>
            <a:endParaRPr/>
          </a:p>
        </p:txBody>
      </p:sp>
      <p:sp>
        <p:nvSpPr>
          <p:cNvPr id="219" name="Google Shape;219;p29"/>
          <p:cNvSpPr txBox="1"/>
          <p:nvPr>
            <p:ph idx="1" type="body"/>
          </p:nvPr>
        </p:nvSpPr>
        <p:spPr>
          <a:xfrm>
            <a:off x="677334" y="6565900"/>
            <a:ext cx="8596668" cy="2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79999"/>
              <a:buChar char="►"/>
            </a:pPr>
            <a:r>
              <a:rPr baseline="30000" lang="en-US" u="sng">
                <a:solidFill>
                  <a:schemeClr val="hlink"/>
                </a:solidFill>
                <a:hlinkClick r:id="rId3"/>
              </a:rPr>
              <a:t>https://wmich.edu/news/2022/01/66880</a:t>
            </a:r>
            <a:endParaRPr/>
          </a:p>
        </p:txBody>
      </p:sp>
      <p:pic>
        <p:nvPicPr>
          <p:cNvPr descr="Impacts of Climate Change on the Economy and Society - Iberdrola" id="220" name="Google Shape;220;p29"/>
          <p:cNvPicPr preferRelativeResize="0"/>
          <p:nvPr/>
        </p:nvPicPr>
        <p:blipFill rotWithShape="1">
          <a:blip r:embed="rId4">
            <a:alphaModFix/>
          </a:blip>
          <a:srcRect b="8889" l="0" r="0" t="8889"/>
          <a:stretch/>
        </p:blipFill>
        <p:spPr>
          <a:xfrm>
            <a:off x="844796" y="1426305"/>
            <a:ext cx="6604096" cy="4760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/>
          <p:nvPr>
            <p:ph type="title"/>
          </p:nvPr>
        </p:nvSpPr>
        <p:spPr>
          <a:xfrm>
            <a:off x="677321" y="42895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 Russia/</a:t>
            </a:r>
            <a:r>
              <a:rPr lang="en-US"/>
              <a:t>Ukraine</a:t>
            </a:r>
            <a:endParaRPr/>
          </a:p>
        </p:txBody>
      </p:sp>
      <p:sp>
        <p:nvSpPr>
          <p:cNvPr id="226" name="Google Shape;226;p30"/>
          <p:cNvSpPr txBox="1"/>
          <p:nvPr>
            <p:ph idx="1" type="body"/>
          </p:nvPr>
        </p:nvSpPr>
        <p:spPr>
          <a:xfrm>
            <a:off x="677334" y="6565900"/>
            <a:ext cx="85968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79999"/>
              <a:buChar char="►"/>
            </a:pPr>
            <a:r>
              <a:rPr baseline="30000" lang="en-US" u="sng">
                <a:solidFill>
                  <a:schemeClr val="hlink"/>
                </a:solidFill>
                <a:hlinkClick r:id="rId3"/>
              </a:rPr>
              <a:t>https://beta.ctvnews.ca/national/world/2022/2/25/1_5797222.html</a:t>
            </a:r>
            <a:r>
              <a:rPr baseline="30000" lang="en-US"/>
              <a:t> </a:t>
            </a:r>
            <a:endParaRPr/>
          </a:p>
        </p:txBody>
      </p:sp>
      <p:pic>
        <p:nvPicPr>
          <p:cNvPr id="227" name="Google Shape;22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075" y="1304375"/>
            <a:ext cx="4749946" cy="393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3025" y="1888975"/>
            <a:ext cx="4654099" cy="308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Public Health</a:t>
            </a:r>
            <a:endParaRPr/>
          </a:p>
        </p:txBody>
      </p:sp>
      <p:sp>
        <p:nvSpPr>
          <p:cNvPr id="234" name="Google Shape;234;p31"/>
          <p:cNvSpPr txBox="1"/>
          <p:nvPr>
            <p:ph idx="1" type="body"/>
          </p:nvPr>
        </p:nvSpPr>
        <p:spPr>
          <a:xfrm>
            <a:off x="677334" y="1270000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Covid-19 as a “hoax”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Vaccines</a:t>
            </a:r>
            <a:endParaRPr/>
          </a:p>
        </p:txBody>
      </p:sp>
      <p:sp>
        <p:nvSpPr>
          <p:cNvPr id="235" name="Google Shape;235;p31"/>
          <p:cNvSpPr txBox="1"/>
          <p:nvPr/>
        </p:nvSpPr>
        <p:spPr>
          <a:xfrm>
            <a:off x="677334" y="6248400"/>
            <a:ext cx="7285566" cy="429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34290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►"/>
            </a:pPr>
            <a:r>
              <a:rPr b="0" baseline="30000" i="0" lang="en-US" sz="18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https://rsc-src.ca/en/voices/conspiracy-theorists-are-falsely-claiming-that-coronavirus-pandemic-is-elaborate-hoax</a:t>
            </a:r>
            <a:r>
              <a:rPr b="0" baseline="30000" i="0" lang="en-US" sz="1800" u="sng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  <a:p>
            <a:pPr indent="-34290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►"/>
            </a:pPr>
            <a:r>
              <a:rPr b="0" i="0" lang="en-US" sz="18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https://globalnews.ca/news/8450263/infodemic-covid-19-disinformation-canada-pandemic/</a:t>
            </a: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  <p:pic>
        <p:nvPicPr>
          <p:cNvPr descr="No One Should be Left Behind:” BCCLA Update on COVID-19 - BC Civil  Liberties AssociationBC Civil Liberties Association" id="236" name="Google Shape;23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28150" y="749112"/>
            <a:ext cx="6023809" cy="338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075" y="2990225"/>
            <a:ext cx="4466376" cy="274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Examples</a:t>
            </a:r>
            <a:endParaRPr/>
          </a:p>
        </p:txBody>
      </p:sp>
      <p:sp>
        <p:nvSpPr>
          <p:cNvPr id="243" name="Google Shape;243;p32"/>
          <p:cNvSpPr txBox="1"/>
          <p:nvPr>
            <p:ph idx="1" type="body"/>
          </p:nvPr>
        </p:nvSpPr>
        <p:spPr>
          <a:xfrm>
            <a:off x="677334" y="1270000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#FilmYourHospital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Joe Rogan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Freedom Convoy</a:t>
            </a:r>
            <a:endParaRPr/>
          </a:p>
        </p:txBody>
      </p:sp>
      <p:sp>
        <p:nvSpPr>
          <p:cNvPr id="244" name="Google Shape;244;p32"/>
          <p:cNvSpPr txBox="1"/>
          <p:nvPr/>
        </p:nvSpPr>
        <p:spPr>
          <a:xfrm>
            <a:off x="677334" y="6428707"/>
            <a:ext cx="8596668" cy="429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-34290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►"/>
            </a:pPr>
            <a:r>
              <a:rPr b="0" baseline="30000" i="0" lang="en-US" sz="18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https://www.rollingstone.com/culture/culture-news/covid-misinformation-joe-rogan-spotify-petition-1282240/</a:t>
            </a:r>
            <a:r>
              <a:rPr b="0" baseline="30000" i="0" lang="en-US" sz="1800" u="sng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  <a:p>
            <a:pPr indent="-34290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►"/>
            </a:pPr>
            <a:r>
              <a:rPr b="0" i="0" lang="en-US" sz="18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https://www.theglobeandmail.com/opinion/article-the-trucker-convoy-shows-how-canadians-are-being-sucked-into-larger/</a:t>
            </a: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  <a:p>
            <a:pPr indent="-34290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►"/>
            </a:pPr>
            <a:r>
              <a:rPr b="0" i="0" lang="en-US" sz="18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https://www.theverge.com/2022/2/19/22941291/facebook-canada-trucker-convoy-gofundme-groups-viral-sharing</a:t>
            </a: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  <p:pic>
        <p:nvPicPr>
          <p:cNvPr descr="Spotify&amp;#39;s deal with Joe Rogan is reportedly worth &amp;#39;at least&amp;#39; $200 million  &amp;#39;with the possibility of more&amp;#39; | Fox Business" id="245" name="Google Shape;245;p32"/>
          <p:cNvPicPr preferRelativeResize="0"/>
          <p:nvPr/>
        </p:nvPicPr>
        <p:blipFill rotWithShape="1">
          <a:blip r:embed="rId6">
            <a:alphaModFix/>
          </a:blip>
          <a:srcRect b="14829" l="5556" r="8315" t="0"/>
          <a:stretch/>
        </p:blipFill>
        <p:spPr>
          <a:xfrm>
            <a:off x="6789265" y="3405080"/>
            <a:ext cx="4534202" cy="25221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Canadian trucker convoy protest is an unpopular uprising - Vox" id="246" name="Google Shape;246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7400" y="3028027"/>
            <a:ext cx="4598823" cy="3065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15524" y="264150"/>
            <a:ext cx="3802151" cy="419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3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Politics </a:t>
            </a:r>
            <a:endParaRPr/>
          </a:p>
        </p:txBody>
      </p:sp>
      <p:sp>
        <p:nvSpPr>
          <p:cNvPr id="253" name="Google Shape;253;p33"/>
          <p:cNvSpPr txBox="1"/>
          <p:nvPr>
            <p:ph idx="1" type="body"/>
          </p:nvPr>
        </p:nvSpPr>
        <p:spPr>
          <a:xfrm>
            <a:off x="677334" y="1270000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2020 US Presidential Election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January 6th insurrection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254" name="Google Shape;254;p33"/>
          <p:cNvSpPr txBox="1"/>
          <p:nvPr/>
        </p:nvSpPr>
        <p:spPr>
          <a:xfrm>
            <a:off x="523751" y="6416007"/>
            <a:ext cx="7145657" cy="429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34290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►"/>
            </a:pPr>
            <a:r>
              <a:rPr b="0" baseline="30000" i="0" lang="en-US" sz="18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https://www.washingtonpost.com/politics/2022/01/06/january-6-attack-capitol-guide-what-we-now-know/</a:t>
            </a:r>
            <a:r>
              <a:rPr b="0" baseline="30000" i="0" lang="en-US" sz="1800" u="sng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  <a:p>
            <a:pPr indent="-34290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►"/>
            </a:pPr>
            <a:r>
              <a:rPr b="0" i="0" lang="en-US" sz="18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https://www.vox.com/recode/22221285/trump-online-capitol-riot-far-right-parler-twitter-facebook</a:t>
            </a: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  <p:pic>
        <p:nvPicPr>
          <p:cNvPr descr="Hill chaos turns deadly after rioters storm Capitol- POLITICO" id="255" name="Google Shape;25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8299" y="2180013"/>
            <a:ext cx="5974000" cy="398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4"/>
          <p:cNvSpPr txBox="1"/>
          <p:nvPr>
            <p:ph type="title"/>
          </p:nvPr>
        </p:nvSpPr>
        <p:spPr>
          <a:xfrm>
            <a:off x="1181100" y="1761025"/>
            <a:ext cx="9829800" cy="16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US"/>
              <a:t>Discussion Question: Can you think of any consequences of such misinformation consumption?</a:t>
            </a:r>
            <a:endParaRPr/>
          </a:p>
        </p:txBody>
      </p:sp>
      <p:pic>
        <p:nvPicPr>
          <p:cNvPr id="261" name="Google Shape;26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1513" y="3336275"/>
            <a:ext cx="3648975" cy="21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/>
          <p:nvPr>
            <p:ph type="title"/>
          </p:nvPr>
        </p:nvSpPr>
        <p:spPr>
          <a:xfrm>
            <a:off x="677324" y="609600"/>
            <a:ext cx="9640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Consequences of Disinformation Consumption</a:t>
            </a:r>
            <a:endParaRPr/>
          </a:p>
        </p:txBody>
      </p:sp>
      <p:sp>
        <p:nvSpPr>
          <p:cNvPr id="267" name="Google Shape;267;p35"/>
          <p:cNvSpPr txBox="1"/>
          <p:nvPr>
            <p:ph idx="1" type="body"/>
          </p:nvPr>
        </p:nvSpPr>
        <p:spPr>
          <a:xfrm>
            <a:off x="677334" y="6248400"/>
            <a:ext cx="8596668" cy="4650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79999"/>
              <a:buChar char="►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https://datasociety.net/library/media-manipulation-and-disinfo-online/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https://techpolicy.press/why-people-believe-misinformation-and-resist-correction/</a:t>
            </a:r>
            <a:r>
              <a:rPr lang="en-US"/>
              <a:t> </a:t>
            </a:r>
            <a:endParaRPr/>
          </a:p>
        </p:txBody>
      </p:sp>
      <p:sp>
        <p:nvSpPr>
          <p:cNvPr id="268" name="Google Shape;268;p35"/>
          <p:cNvSpPr txBox="1"/>
          <p:nvPr/>
        </p:nvSpPr>
        <p:spPr>
          <a:xfrm>
            <a:off x="677334" y="1818813"/>
            <a:ext cx="2891366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Distrust in Media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Attention Economy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Further Radicalisation</a:t>
            </a:r>
            <a:endParaRPr b="0" i="0" sz="1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People living in an echo chamber and refusing to be corrected</a:t>
            </a:r>
            <a:endParaRPr b="0" i="0" sz="1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Reforms</a:t>
            </a:r>
            <a:endParaRPr/>
          </a:p>
        </p:txBody>
      </p:sp>
      <p:sp>
        <p:nvSpPr>
          <p:cNvPr id="274" name="Google Shape;274;p36"/>
          <p:cNvSpPr txBox="1"/>
          <p:nvPr>
            <p:ph idx="1" type="body"/>
          </p:nvPr>
        </p:nvSpPr>
        <p:spPr>
          <a:xfrm>
            <a:off x="677334" y="1270000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Harmful Content Online Bill</a:t>
            </a:r>
            <a:endParaRPr/>
          </a:p>
        </p:txBody>
      </p:sp>
      <p:sp>
        <p:nvSpPr>
          <p:cNvPr id="275" name="Google Shape;275;p36"/>
          <p:cNvSpPr txBox="1"/>
          <p:nvPr/>
        </p:nvSpPr>
        <p:spPr>
          <a:xfrm>
            <a:off x="677334" y="6248400"/>
            <a:ext cx="8596668" cy="4650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►"/>
            </a:pPr>
            <a:r>
              <a:rPr b="0" i="0" lang="en-US" sz="18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https://globalnews.ca/news/8353819/google-canada-online-hate-plan/ 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►"/>
            </a:pPr>
            <a:r>
              <a:rPr b="0" i="0" lang="en-US" sz="18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https://techpolicy.press/why-people-believe-misinformation-and-resist-correction/</a:t>
            </a: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  <p:pic>
        <p:nvPicPr>
          <p:cNvPr descr="Privacy Commissioner&amp;#39;s office wasn&amp;#39;t consulted on Liberal online harm bill" id="276" name="Google Shape;27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334" y="1930400"/>
            <a:ext cx="6905546" cy="3880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Disinformation v Misinformation</a:t>
            </a:r>
            <a:endParaRPr/>
          </a:p>
        </p:txBody>
      </p:sp>
      <p:sp>
        <p:nvSpPr>
          <p:cNvPr id="150" name="Google Shape;150;p19"/>
          <p:cNvSpPr txBox="1"/>
          <p:nvPr>
            <p:ph idx="1" type="body"/>
          </p:nvPr>
        </p:nvSpPr>
        <p:spPr>
          <a:xfrm>
            <a:off x="677334" y="5906125"/>
            <a:ext cx="8596668" cy="8244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880"/>
              <a:buChar char="►"/>
            </a:pPr>
            <a:r>
              <a:rPr baseline="30000" lang="en-US" sz="1100" u="sng">
                <a:solidFill>
                  <a:schemeClr val="hlink"/>
                </a:solidFill>
                <a:hlinkClick r:id="rId3"/>
              </a:rPr>
              <a:t>https://muse.jhu.edu/article/579342/pdf?casa_token=sApgolP8eCEAAAAA:lSOr5urySzdRNJEJ3roEpBE2dxy21K456XkQCGy2gGuYQYc4V9kesbZe0eeDqrq7g251QbcGfaw</a:t>
            </a:r>
            <a:endParaRPr baseline="30000" sz="1100" u="sng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880"/>
              <a:buChar char="►"/>
            </a:pPr>
            <a:r>
              <a:rPr lang="en-US" sz="1100" u="sng">
                <a:solidFill>
                  <a:schemeClr val="hlink"/>
                </a:solidFill>
                <a:hlinkClick r:id="rId4"/>
              </a:rPr>
              <a:t>https://opinion.inquirer.net/149955/the-perils-of-disinformation</a:t>
            </a:r>
            <a:endParaRPr sz="1100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880"/>
              <a:buChar char="►"/>
            </a:pPr>
            <a:r>
              <a:rPr lang="en-US" sz="1100" u="sng">
                <a:solidFill>
                  <a:schemeClr val="hlink"/>
                </a:solidFill>
                <a:hlinkClick r:id="rId5"/>
              </a:rPr>
              <a:t>https://techpolicy.press/why-people-believe-misinformation-and-resist-correction/</a:t>
            </a:r>
            <a:r>
              <a:rPr lang="en-US" sz="1100"/>
              <a:t> </a:t>
            </a:r>
            <a:endParaRPr sz="1100"/>
          </a:p>
        </p:txBody>
      </p:sp>
      <p:pic>
        <p:nvPicPr>
          <p:cNvPr descr="How do our brains fall for disinformation? - The Globe and Mail" id="151" name="Google Shape;151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7399" y="1270000"/>
            <a:ext cx="6800851" cy="453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Drivers of Misinformation</a:t>
            </a:r>
            <a:endParaRPr/>
          </a:p>
        </p:txBody>
      </p:sp>
      <p:sp>
        <p:nvSpPr>
          <p:cNvPr id="157" name="Google Shape;157;p20"/>
          <p:cNvSpPr txBox="1"/>
          <p:nvPr>
            <p:ph idx="1" type="body"/>
          </p:nvPr>
        </p:nvSpPr>
        <p:spPr>
          <a:xfrm>
            <a:off x="677334" y="6426200"/>
            <a:ext cx="85968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94767" lvl="0" marL="342900" rtl="0" algn="l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1100" u="sng">
                <a:solidFill>
                  <a:schemeClr val="hlink"/>
                </a:solidFill>
                <a:hlinkClick r:id="rId3"/>
              </a:rPr>
              <a:t>https://techpolicy.press/why-people-believe-misinformation-and-resist-correction/</a:t>
            </a:r>
            <a:r>
              <a:rPr lang="en-US" sz="1100"/>
              <a:t> </a:t>
            </a:r>
            <a:endParaRPr sz="1100"/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 sz="1100"/>
          </a:p>
        </p:txBody>
      </p:sp>
      <p:pic>
        <p:nvPicPr>
          <p:cNvPr id="158" name="Google Shape;15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722" y="1475046"/>
            <a:ext cx="8226525" cy="458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How Prominent Is Disinformation In Our Daily Lives Due to Media Consumption?</a:t>
            </a:r>
            <a:endParaRPr/>
          </a:p>
        </p:txBody>
      </p:sp>
      <p:sp>
        <p:nvSpPr>
          <p:cNvPr id="164" name="Google Shape;164;p21"/>
          <p:cNvSpPr txBox="1"/>
          <p:nvPr>
            <p:ph idx="1" type="body"/>
          </p:nvPr>
        </p:nvSpPr>
        <p:spPr>
          <a:xfrm>
            <a:off x="677334" y="6426200"/>
            <a:ext cx="8596668" cy="3043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880"/>
              <a:buChar char="►"/>
            </a:pPr>
            <a:r>
              <a:rPr baseline="30000" lang="en-US" sz="1100" u="sng">
                <a:solidFill>
                  <a:schemeClr val="hlink"/>
                </a:solidFill>
                <a:hlinkClick r:id="rId3"/>
              </a:rPr>
              <a:t>https://datasociety.net/library/media-manipulation-and-disinfo-online/</a:t>
            </a:r>
            <a:r>
              <a:rPr baseline="30000" lang="en-US" sz="1100" u="sng"/>
              <a:t> </a:t>
            </a:r>
            <a:endParaRPr sz="1100"/>
          </a:p>
        </p:txBody>
      </p:sp>
      <p:sp>
        <p:nvSpPr>
          <p:cNvPr id="165" name="Google Shape;165;p21"/>
          <p:cNvSpPr txBox="1"/>
          <p:nvPr/>
        </p:nvSpPr>
        <p:spPr>
          <a:xfrm>
            <a:off x="677334" y="1825422"/>
            <a:ext cx="8596668" cy="4064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Where these actors operate: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Blogs and Websites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Forums and Message Boards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Mainstream Social Media Sites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5 ways to spot disinformation on your social media feeds - ABC News" id="166" name="Google Shape;166;p21"/>
          <p:cNvPicPr preferRelativeResize="0"/>
          <p:nvPr/>
        </p:nvPicPr>
        <p:blipFill rotWithShape="1">
          <a:blip r:embed="rId4">
            <a:alphaModFix/>
          </a:blip>
          <a:srcRect b="0" l="6058" r="5064" t="5980"/>
          <a:stretch/>
        </p:blipFill>
        <p:spPr>
          <a:xfrm>
            <a:off x="1893938" y="3033176"/>
            <a:ext cx="5579259" cy="339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/>
          <p:nvPr>
            <p:ph type="title"/>
          </p:nvPr>
        </p:nvSpPr>
        <p:spPr>
          <a:xfrm>
            <a:off x="1181100" y="1679775"/>
            <a:ext cx="9829800" cy="16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Discussion Question: Who uses social networking sites to get news? </a:t>
            </a:r>
            <a:endParaRPr/>
          </a:p>
        </p:txBody>
      </p:sp>
      <p:pic>
        <p:nvPicPr>
          <p:cNvPr id="172" name="Google Shape;17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3388" y="3368775"/>
            <a:ext cx="3665225" cy="219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/>
          <p:nvPr>
            <p:ph type="title"/>
          </p:nvPr>
        </p:nvSpPr>
        <p:spPr>
          <a:xfrm>
            <a:off x="662344" y="324787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How often Canadian use social networking sites to get news</a:t>
            </a:r>
            <a:endParaRPr/>
          </a:p>
        </p:txBody>
      </p:sp>
      <p:pic>
        <p:nvPicPr>
          <p:cNvPr id="178" name="Google Shape;178;p23"/>
          <p:cNvPicPr preferRelativeResize="0"/>
          <p:nvPr/>
        </p:nvPicPr>
        <p:blipFill rotWithShape="1">
          <a:blip r:embed="rId3">
            <a:alphaModFix/>
          </a:blip>
          <a:srcRect b="0" l="0" r="0" t="19193"/>
          <a:stretch/>
        </p:blipFill>
        <p:spPr>
          <a:xfrm>
            <a:off x="662345" y="1469080"/>
            <a:ext cx="6293092" cy="477888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/>
          <p:nvPr>
            <p:ph idx="1" type="body"/>
          </p:nvPr>
        </p:nvSpPr>
        <p:spPr>
          <a:xfrm>
            <a:off x="385860" y="6147972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baseline="30000" lang="en-US"/>
              <a:t>​​</a:t>
            </a:r>
            <a:r>
              <a:rPr baseline="30000" lang="en-US" u="sng">
                <a:solidFill>
                  <a:schemeClr val="hlink"/>
                </a:solidFill>
                <a:hlinkClick r:id="rId4"/>
              </a:rPr>
              <a:t>https://www.pewresearch.org/global/2018/01/11/people-in-poorer-countries-just-as-likely-to-use-social-media-for-news-as-those-in-wealthier-countries/?utm_content=bufferce337&amp;utm_medium=social&amp;utm_source=twitter.com&amp;utm_campaign=buffer</a:t>
            </a:r>
            <a:r>
              <a:rPr baseline="30000" lang="en-US"/>
              <a:t>  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/>
          <p:nvPr>
            <p:ph type="title"/>
          </p:nvPr>
        </p:nvSpPr>
        <p:spPr>
          <a:xfrm>
            <a:off x="677334" y="248652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Young people much more likely than older to get news daily via social media</a:t>
            </a:r>
            <a:endParaRPr/>
          </a:p>
        </p:txBody>
      </p:sp>
      <p:pic>
        <p:nvPicPr>
          <p:cNvPr id="185" name="Google Shape;185;p24"/>
          <p:cNvPicPr preferRelativeResize="0"/>
          <p:nvPr/>
        </p:nvPicPr>
        <p:blipFill rotWithShape="1">
          <a:blip r:embed="rId3">
            <a:alphaModFix/>
          </a:blip>
          <a:srcRect b="0" l="0" r="0" t="8804"/>
          <a:stretch/>
        </p:blipFill>
        <p:spPr>
          <a:xfrm>
            <a:off x="2917998" y="1321131"/>
            <a:ext cx="3527772" cy="5431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/>
          <p:nvPr>
            <p:ph type="title"/>
          </p:nvPr>
        </p:nvSpPr>
        <p:spPr>
          <a:xfrm>
            <a:off x="1181100" y="1614775"/>
            <a:ext cx="9829800" cy="16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Discussion Question: Why do you think people want to spread disinformation?</a:t>
            </a:r>
            <a:endParaRPr/>
          </a:p>
        </p:txBody>
      </p:sp>
      <p:pic>
        <p:nvPicPr>
          <p:cNvPr id="191" name="Google Shape;19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1513" y="3303775"/>
            <a:ext cx="3648975" cy="21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Motivations</a:t>
            </a:r>
            <a:endParaRPr/>
          </a:p>
        </p:txBody>
      </p:sp>
      <p:sp>
        <p:nvSpPr>
          <p:cNvPr id="197" name="Google Shape;197;p26"/>
          <p:cNvSpPr txBox="1"/>
          <p:nvPr>
            <p:ph idx="1" type="body"/>
          </p:nvPr>
        </p:nvSpPr>
        <p:spPr>
          <a:xfrm>
            <a:off x="677334" y="1270000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Ideology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Radicalization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Money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Status and Attention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198" name="Google Shape;198;p26"/>
          <p:cNvSpPr txBox="1"/>
          <p:nvPr/>
        </p:nvSpPr>
        <p:spPr>
          <a:xfrm>
            <a:off x="677334" y="6503829"/>
            <a:ext cx="8596668" cy="8244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"/>
              <a:buFont typeface="Noto Sans Symbols"/>
              <a:buChar char="►"/>
            </a:pPr>
            <a:r>
              <a:rPr b="0" baseline="30000" i="0" lang="en-US" sz="11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https://datasociety.net/library/media-manipulation-and-disinfo-online/</a:t>
            </a:r>
            <a:r>
              <a:rPr b="0" baseline="30000" i="0" lang="en-US" sz="1100" u="sng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b="0" i="0" sz="11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Money Bag clipart transparent - Clipart World" id="199" name="Google Shape;19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1819" y="3210386"/>
            <a:ext cx="2436761" cy="27427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eens In The Balkans Are Duping Trump Supporters With Fake News" id="200" name="Google Shape;20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02200" y="514648"/>
            <a:ext cx="3616001" cy="2401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ivilities: Why Milo Yiannopoulos is a man to be feared. (It&amp;#39;s not why you  think.) - The Washington Post" id="201" name="Google Shape;201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1375" y="3210386"/>
            <a:ext cx="3590925" cy="229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