
<file path=[Content_Types].xml><?xml version="1.0" encoding="utf-8"?>
<Types xmlns="http://schemas.openxmlformats.org/package/2006/content-types">
  <Default ContentType="image/gif" Extension="gi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tiff" Extension="tiff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77.xml"/>
  <Override ContentType="application/vnd.openxmlformats-officedocument.presentationml.slide+xml" PartName="/ppt/slides/slide78.xml"/>
  <Override ContentType="application/vnd.openxmlformats-officedocument.presentationml.slide+xml" PartName="/ppt/slides/slide79.xml"/>
  <Override ContentType="application/vnd.openxmlformats-officedocument.presentationml.slide+xml" PartName="/ppt/slides/slide80.xml"/>
  <Override ContentType="application/vnd.openxmlformats-officedocument.presentationml.slide+xml" PartName="/ppt/slides/slide81.xml"/>
  <Override ContentType="application/vnd.openxmlformats-officedocument.presentationml.slide+xml" PartName="/ppt/slides/slide82.xml"/>
  <Override ContentType="application/vnd.openxmlformats-officedocument.presentationml.slide+xml" PartName="/ppt/slides/slide83.xml"/>
  <Override ContentType="application/vnd.openxmlformats-officedocument.presentationml.slide+xml" PartName="/ppt/slides/slide84.xml"/>
  <Override ContentType="application/vnd.openxmlformats-officedocument.presentationml.slide+xml" PartName="/ppt/slides/slide85.xml"/>
  <Override ContentType="application/vnd.openxmlformats-officedocument.presentationml.slide+xml" PartName="/ppt/slides/slide86.xml"/>
  <Override ContentType="application/vnd.openxmlformats-officedocument.presentationml.slide+xml" PartName="/ppt/slides/slide87.xml"/>
  <Override ContentType="application/vnd.openxmlformats-officedocument.presentationml.slide+xml" PartName="/ppt/slides/slide88.xml"/>
  <Override ContentType="application/vnd.openxmlformats-officedocument.presentationml.slide+xml" PartName="/ppt/slides/slide89.xml"/>
  <Override ContentType="application/vnd.openxmlformats-officedocument.presentationml.slide+xml" PartName="/ppt/slides/slide90.xml"/>
  <Override ContentType="application/vnd.openxmlformats-officedocument.presentationml.slide+xml" PartName="/ppt/slides/slide91.xml"/>
  <Override ContentType="application/vnd.openxmlformats-officedocument.presentationml.slide+xml" PartName="/ppt/slides/slide92.xml"/>
  <Override ContentType="application/vnd.openxmlformats-officedocument.presentationml.slide+xml" PartName="/ppt/slides/slide93.xml"/>
  <Override ContentType="application/vnd.openxmlformats-officedocument.presentationml.slide+xml" PartName="/ppt/slides/slide94.xml"/>
  <Override ContentType="application/vnd.openxmlformats-officedocument.presentationml.slide+xml" PartName="/ppt/slides/slide95.xml"/>
  <Override ContentType="application/vnd.openxmlformats-officedocument.presentationml.slide+xml" PartName="/ppt/slides/slide96.xml"/>
  <Override ContentType="application/vnd.openxmlformats-officedocument.presentationml.slide+xml" PartName="/ppt/slides/slide97.xml"/>
  <Override ContentType="application/vnd.openxmlformats-officedocument.presentationml.slide+xml" PartName="/ppt/slides/slide98.xml"/>
  <Override ContentType="application/vnd.openxmlformats-officedocument.presentationml.slide+xml" PartName="/ppt/slides/slide99.xml"/>
  <Override ContentType="application/vnd.openxmlformats-officedocument.presentationml.slide+xml" PartName="/ppt/slides/slide100.xml"/>
  <Override ContentType="application/vnd.openxmlformats-officedocument.presentationml.slide+xml" PartName="/ppt/slides/slide101.xml"/>
  <Override ContentType="application/vnd.openxmlformats-officedocument.presentationml.slide+xml" PartName="/ppt/slides/slide102.xml"/>
  <Override ContentType="application/vnd.openxmlformats-officedocument.presentationml.slide+xml" PartName="/ppt/slides/slide103.xml"/>
  <Override ContentType="application/vnd.openxmlformats-officedocument.presentationml.slide+xml" PartName="/ppt/slides/slide104.xml"/>
  <Override ContentType="application/vnd.openxmlformats-officedocument.presentationml.slide+xml" PartName="/ppt/slides/slide105.xml"/>
  <Override ContentType="application/vnd.openxmlformats-officedocument.presentationml.slide+xml" PartName="/ppt/slides/slide106.xml"/>
  <Override ContentType="application/vnd.openxmlformats-officedocument.presentationml.slide+xml" PartName="/ppt/slides/slide107.xml"/>
  <Override ContentType="application/vnd.openxmlformats-officedocument.presentationml.slide+xml" PartName="/ppt/slides/slide108.xml"/>
  <Override ContentType="application/vnd.openxmlformats-officedocument.presentationml.slide+xml" PartName="/ppt/slides/slide109.xml"/>
  <Override ContentType="application/vnd.openxmlformats-officedocument.presentationml.slide+xml" PartName="/ppt/slides/slide110.xml"/>
  <Override ContentType="application/vnd.openxmlformats-officedocument.presentationml.slide+xml" PartName="/ppt/slides/slide111.xml"/>
  <Override ContentType="application/vnd.openxmlformats-officedocument.presentationml.slide+xml" PartName="/ppt/slides/slide112.xml"/>
  <Override ContentType="application/vnd.openxmlformats-officedocument.presentationml.slide+xml" PartName="/ppt/slides/slide113.xml"/>
  <Override ContentType="application/vnd.openxmlformats-officedocument.presentationml.slide+xml" PartName="/ppt/slides/slide114.xml"/>
  <Override ContentType="application/vnd.openxmlformats-officedocument.presentationml.slide+xml" PartName="/ppt/slides/slide115.xml"/>
  <Override ContentType="application/vnd.openxmlformats-officedocument.presentationml.slide+xml" PartName="/ppt/slides/slide116.xml"/>
  <Override ContentType="application/vnd.openxmlformats-officedocument.presentationml.slide+xml" PartName="/ppt/slides/slide117.xml"/>
  <Override ContentType="application/vnd.openxmlformats-officedocument.presentationml.slide+xml" PartName="/ppt/slides/slide118.xml"/>
  <Override ContentType="application/vnd.openxmlformats-officedocument.presentationml.slide+xml" PartName="/ppt/slides/slide119.xml"/>
  <Override ContentType="application/vnd.openxmlformats-officedocument.presentationml.slide+xml" PartName="/ppt/slides/slide120.xml"/>
  <Override ContentType="application/vnd.openxmlformats-officedocument.presentationml.slide+xml" PartName="/ppt/slides/slide121.xml"/>
  <Override ContentType="application/vnd.openxmlformats-officedocument.presentationml.slide+xml" PartName="/ppt/slides/slide122.xml"/>
  <Override ContentType="application/vnd.openxmlformats-officedocument.presentationml.slide+xml" PartName="/ppt/slides/slide123.xml"/>
  <Override ContentType="application/vnd.openxmlformats-officedocument.presentationml.slide+xml" PartName="/ppt/slides/slide124.xml"/>
  <Override ContentType="application/vnd.openxmlformats-officedocument.presentationml.slide+xml" PartName="/ppt/slides/slide125.xml"/>
  <Override ContentType="application/vnd.openxmlformats-officedocument.presentationml.slide+xml" PartName="/ppt/slides/slide126.xml"/>
  <Override ContentType="application/vnd.openxmlformats-officedocument.presentationml.slide+xml" PartName="/ppt/slides/slide127.xml"/>
  <Override ContentType="application/vnd.openxmlformats-officedocument.presentationml.slide+xml" PartName="/ppt/slides/slide128.xml"/>
  <Override ContentType="application/vnd.openxmlformats-officedocument.presentationml.slide+xml" PartName="/ppt/slides/slide129.xml"/>
  <Override ContentType="application/vnd.openxmlformats-officedocument.presentationml.slide+xml" PartName="/ppt/slides/slide130.xml"/>
  <Override ContentType="application/vnd.openxmlformats-officedocument.presentationml.slide+xml" PartName="/ppt/slides/slide131.xml"/>
  <Override ContentType="application/vnd.openxmlformats-officedocument.presentationml.slide+xml" PartName="/ppt/slides/slide132.xml"/>
  <Override ContentType="application/vnd.openxmlformats-officedocument.presentationml.slide+xml" PartName="/ppt/slides/slide133.xml"/>
  <Override ContentType="application/vnd.openxmlformats-officedocument.presentationml.slide+xml" PartName="/ppt/slides/slide134.xml"/>
  <Override ContentType="application/vnd.openxmlformats-officedocument.presentationml.slide+xml" PartName="/ppt/slides/slide135.xml"/>
  <Override ContentType="application/vnd.openxmlformats-officedocument.presentationml.slide+xml" PartName="/ppt/slides/slide136.xml"/>
  <Override ContentType="application/vnd.openxmlformats-officedocument.presentationml.slide+xml" PartName="/ppt/slides/slide137.xml"/>
  <Override ContentType="application/vnd.openxmlformats-officedocument.presentationml.slide+xml" PartName="/ppt/slides/slide138.xml"/>
  <Override ContentType="application/vnd.openxmlformats-officedocument.presentationml.slide+xml" PartName="/ppt/slides/slide139.xml"/>
  <Override ContentType="application/vnd.openxmlformats-officedocument.presentationml.slide+xml" PartName="/ppt/slides/slide140.xml"/>
  <Override ContentType="application/vnd.openxmlformats-officedocument.presentationml.slide+xml" PartName="/ppt/slides/slide141.xml"/>
  <Override ContentType="application/vnd.openxmlformats-officedocument.presentationml.slide+xml" PartName="/ppt/slides/slide142.xml"/>
  <Override ContentType="application/vnd.openxmlformats-officedocument.presentationml.slide+xml" PartName="/ppt/slides/slide143.xml"/>
  <Override ContentType="application/vnd.openxmlformats-officedocument.presentationml.slide+xml" PartName="/ppt/slides/slide144.xml"/>
  <Override ContentType="application/vnd.openxmlformats-officedocument.presentationml.slide+xml" PartName="/ppt/slides/slide145.xml"/>
  <Override ContentType="application/vnd.openxmlformats-officedocument.presentationml.slide+xml" PartName="/ppt/slides/slide146.xml"/>
  <Override ContentType="application/vnd.openxmlformats-officedocument.presentationml.slide+xml" PartName="/ppt/slides/slide147.xml"/>
  <Override ContentType="application/vnd.openxmlformats-officedocument.presentationml.slide+xml" PartName="/ppt/slides/slide148.xml"/>
  <Override ContentType="application/vnd.openxmlformats-officedocument.presentationml.slide+xml" PartName="/ppt/slides/slide149.xml"/>
  <Override ContentType="application/vnd.openxmlformats-officedocument.presentationml.slide+xml" PartName="/ppt/slides/slide150.xml"/>
  <Override ContentType="application/vnd.openxmlformats-officedocument.presentationml.slide+xml" PartName="/ppt/slides/slide151.xml"/>
  <Override ContentType="application/vnd.openxmlformats-officedocument.presentationml.slide+xml" PartName="/ppt/slides/slide152.xml"/>
  <Override ContentType="application/vnd.openxmlformats-officedocument.presentationml.slide+xml" PartName="/ppt/slides/slide153.xml"/>
  <Override ContentType="application/vnd.openxmlformats-officedocument.presentationml.slide+xml" PartName="/ppt/slides/slide154.xml"/>
  <Override ContentType="application/vnd.openxmlformats-officedocument.presentationml.slide+xml" PartName="/ppt/slides/slide155.xml"/>
  <Override ContentType="application/vnd.openxmlformats-officedocument.presentationml.slide+xml" PartName="/ppt/slides/slide156.xml"/>
  <Override ContentType="application/vnd.openxmlformats-officedocument.presentationml.slide+xml" PartName="/ppt/slides/slide157.xml"/>
  <Override ContentType="application/vnd.openxmlformats-officedocument.presentationml.slide+xml" PartName="/ppt/slides/slide158.xml"/>
  <Override ContentType="application/vnd.openxmlformats-officedocument.presentationml.slide+xml" PartName="/ppt/slides/slide159.xml"/>
  <Override ContentType="application/vnd.openxmlformats-officedocument.presentationml.slide+xml" PartName="/ppt/slides/slide160.xml"/>
  <Override ContentType="application/vnd.openxmlformats-officedocument.presentationml.slide+xml" PartName="/ppt/slides/slide161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theme+xml" PartName="/ppt/theme/theme2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75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notesSlide+xml" PartName="/ppt/notesSlides/notesSlide1.xml"/>
  <Override ContentType="application/inkml+xml" PartName="/ppt/ink/ink1.xml"/>
  <Override ContentType="application/inkml+xml" PartName="/ppt/ink/ink2.xml"/>
  <Override ContentType="application/inkml+xml" PartName="/ppt/ink/ink3.xml"/>
  <Override ContentType="application/vnd.openxmlformats-officedocument.presentationml.notesSlide+xml" PartName="/ppt/notesSlides/notesSlide2.xml"/>
  <Override ContentType="application/inkml+xml" PartName="/ppt/ink/ink4.xml"/>
  <Override ContentType="application/inkml+xml" PartName="/ppt/ink/ink5.xml"/>
  <Override ContentType="application/inkml+xml" PartName="/ppt/ink/ink6.xml"/>
  <Override ContentType="application/vnd.openxmlformats-officedocument.presentationml.notesSlide+xml" PartName="/ppt/notesSlides/notesSlide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6982" r:id="rId2"/>
    <p:sldMasterId id="2147487007" r:id="rId3"/>
  </p:sldMasterIdLst>
  <p:notesMasterIdLst>
    <p:notesMasterId r:id="rId165"/>
  </p:notesMasterIdLst>
  <p:handoutMasterIdLst>
    <p:handoutMasterId r:id="rId166"/>
  </p:handoutMasterIdLst>
  <p:sldIdLst>
    <p:sldId id="298" r:id="rId4"/>
    <p:sldId id="3552" r:id="rId5"/>
    <p:sldId id="8082" r:id="rId6"/>
    <p:sldId id="8171" r:id="rId7"/>
    <p:sldId id="8370" r:id="rId8"/>
    <p:sldId id="8380" r:id="rId9"/>
    <p:sldId id="5711" r:id="rId10"/>
    <p:sldId id="5566" r:id="rId11"/>
    <p:sldId id="5694" r:id="rId12"/>
    <p:sldId id="5626" r:id="rId13"/>
    <p:sldId id="5627" r:id="rId14"/>
    <p:sldId id="5629" r:id="rId15"/>
    <p:sldId id="5620" r:id="rId16"/>
    <p:sldId id="5712" r:id="rId17"/>
    <p:sldId id="5716" r:id="rId18"/>
    <p:sldId id="5644" r:id="rId19"/>
    <p:sldId id="5645" r:id="rId20"/>
    <p:sldId id="5646" r:id="rId21"/>
    <p:sldId id="5647" r:id="rId22"/>
    <p:sldId id="5648" r:id="rId23"/>
    <p:sldId id="7821" r:id="rId24"/>
    <p:sldId id="8172" r:id="rId25"/>
    <p:sldId id="8219" r:id="rId26"/>
    <p:sldId id="8220" r:id="rId27"/>
    <p:sldId id="5662" r:id="rId28"/>
    <p:sldId id="8030" r:id="rId29"/>
    <p:sldId id="8208" r:id="rId30"/>
    <p:sldId id="8209" r:id="rId31"/>
    <p:sldId id="8291" r:id="rId32"/>
    <p:sldId id="8279" r:id="rId33"/>
    <p:sldId id="8292" r:id="rId34"/>
    <p:sldId id="8293" r:id="rId35"/>
    <p:sldId id="8294" r:id="rId36"/>
    <p:sldId id="8295" r:id="rId37"/>
    <p:sldId id="8297" r:id="rId38"/>
    <p:sldId id="8296" r:id="rId39"/>
    <p:sldId id="6683" r:id="rId40"/>
    <p:sldId id="574" r:id="rId41"/>
    <p:sldId id="3606" r:id="rId42"/>
    <p:sldId id="8332" r:id="rId43"/>
    <p:sldId id="8333" r:id="rId44"/>
    <p:sldId id="8334" r:id="rId45"/>
    <p:sldId id="8335" r:id="rId46"/>
    <p:sldId id="8381" r:id="rId47"/>
    <p:sldId id="8382" r:id="rId48"/>
    <p:sldId id="8383" r:id="rId49"/>
    <p:sldId id="8384" r:id="rId50"/>
    <p:sldId id="8304" r:id="rId51"/>
    <p:sldId id="8319" r:id="rId52"/>
    <p:sldId id="8322" r:id="rId53"/>
    <p:sldId id="8323" r:id="rId54"/>
    <p:sldId id="8203" r:id="rId55"/>
    <p:sldId id="8307" r:id="rId56"/>
    <p:sldId id="7553" r:id="rId57"/>
    <p:sldId id="7554" r:id="rId58"/>
    <p:sldId id="1254" r:id="rId59"/>
    <p:sldId id="6319" r:id="rId60"/>
    <p:sldId id="6317" r:id="rId61"/>
    <p:sldId id="6318" r:id="rId62"/>
    <p:sldId id="7652" r:id="rId63"/>
    <p:sldId id="3932" r:id="rId64"/>
    <p:sldId id="3386" r:id="rId65"/>
    <p:sldId id="8305" r:id="rId66"/>
    <p:sldId id="7598" r:id="rId67"/>
    <p:sldId id="7594" r:id="rId68"/>
    <p:sldId id="7609" r:id="rId69"/>
    <p:sldId id="8324" r:id="rId70"/>
    <p:sldId id="5823" r:id="rId71"/>
    <p:sldId id="7665" r:id="rId72"/>
    <p:sldId id="3955" r:id="rId73"/>
    <p:sldId id="8338" r:id="rId74"/>
    <p:sldId id="8339" r:id="rId75"/>
    <p:sldId id="8340" r:id="rId76"/>
    <p:sldId id="8341" r:id="rId77"/>
    <p:sldId id="8342" r:id="rId78"/>
    <p:sldId id="8343" r:id="rId79"/>
    <p:sldId id="8003" r:id="rId80"/>
    <p:sldId id="8371" r:id="rId81"/>
    <p:sldId id="8372" r:id="rId82"/>
    <p:sldId id="8374" r:id="rId83"/>
    <p:sldId id="8376" r:id="rId84"/>
    <p:sldId id="8378" r:id="rId85"/>
    <p:sldId id="8379" r:id="rId86"/>
    <p:sldId id="8309" r:id="rId87"/>
    <p:sldId id="8308" r:id="rId88"/>
    <p:sldId id="7675" r:id="rId89"/>
    <p:sldId id="8317" r:id="rId90"/>
    <p:sldId id="7597" r:id="rId91"/>
    <p:sldId id="7098" r:id="rId92"/>
    <p:sldId id="2792" r:id="rId93"/>
    <p:sldId id="5805" r:id="rId94"/>
    <p:sldId id="5807" r:id="rId95"/>
    <p:sldId id="719" r:id="rId96"/>
    <p:sldId id="7560" r:id="rId97"/>
    <p:sldId id="7561" r:id="rId98"/>
    <p:sldId id="7659" r:id="rId99"/>
    <p:sldId id="8328" r:id="rId100"/>
    <p:sldId id="8329" r:id="rId101"/>
    <p:sldId id="8330" r:id="rId102"/>
    <p:sldId id="8331" r:id="rId103"/>
    <p:sldId id="4256" r:id="rId104"/>
    <p:sldId id="4292" r:id="rId105"/>
    <p:sldId id="4257" r:id="rId106"/>
    <p:sldId id="561" r:id="rId107"/>
    <p:sldId id="571" r:id="rId108"/>
    <p:sldId id="570" r:id="rId109"/>
    <p:sldId id="8306" r:id="rId110"/>
    <p:sldId id="8318" r:id="rId111"/>
    <p:sldId id="7611" r:id="rId112"/>
    <p:sldId id="7617" r:id="rId113"/>
    <p:sldId id="7612" r:id="rId114"/>
    <p:sldId id="8311" r:id="rId115"/>
    <p:sldId id="8310" r:id="rId116"/>
    <p:sldId id="8221" r:id="rId117"/>
    <p:sldId id="8222" r:id="rId118"/>
    <p:sldId id="8223" r:id="rId119"/>
    <p:sldId id="7644" r:id="rId120"/>
    <p:sldId id="7668" r:id="rId121"/>
    <p:sldId id="8313" r:id="rId122"/>
    <p:sldId id="7638" r:id="rId123"/>
    <p:sldId id="7620" r:id="rId124"/>
    <p:sldId id="7618" r:id="rId125"/>
    <p:sldId id="5811" r:id="rId126"/>
    <p:sldId id="5812" r:id="rId127"/>
    <p:sldId id="5810" r:id="rId128"/>
    <p:sldId id="7647" r:id="rId129"/>
    <p:sldId id="7667" r:id="rId130"/>
    <p:sldId id="8345" r:id="rId131"/>
    <p:sldId id="8356" r:id="rId132"/>
    <p:sldId id="8357" r:id="rId133"/>
    <p:sldId id="8353" r:id="rId134"/>
    <p:sldId id="8355" r:id="rId135"/>
    <p:sldId id="8354" r:id="rId136"/>
    <p:sldId id="8344" r:id="rId137"/>
    <p:sldId id="2265" r:id="rId138"/>
    <p:sldId id="2267" r:id="rId139"/>
    <p:sldId id="2333" r:id="rId140"/>
    <p:sldId id="2334" r:id="rId141"/>
    <p:sldId id="2319" r:id="rId142"/>
    <p:sldId id="8346" r:id="rId143"/>
    <p:sldId id="8347" r:id="rId144"/>
    <p:sldId id="8348" r:id="rId145"/>
    <p:sldId id="2273" r:id="rId146"/>
    <p:sldId id="8349" r:id="rId147"/>
    <p:sldId id="8350" r:id="rId148"/>
    <p:sldId id="8351" r:id="rId149"/>
    <p:sldId id="8352" r:id="rId150"/>
    <p:sldId id="8300" r:id="rId151"/>
    <p:sldId id="8388" r:id="rId152"/>
    <p:sldId id="8386" r:id="rId153"/>
    <p:sldId id="8387" r:id="rId154"/>
    <p:sldId id="8369" r:id="rId155"/>
    <p:sldId id="7992" r:id="rId156"/>
    <p:sldId id="7815" r:id="rId157"/>
    <p:sldId id="6218" r:id="rId158"/>
    <p:sldId id="5715" r:id="rId159"/>
    <p:sldId id="5656" r:id="rId160"/>
    <p:sldId id="5717" r:id="rId161"/>
    <p:sldId id="5658" r:id="rId162"/>
    <p:sldId id="5659" r:id="rId163"/>
    <p:sldId id="5660" r:id="rId164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188">
          <p15:clr>
            <a:srgbClr val="A4A3A4"/>
          </p15:clr>
        </p15:guide>
        <p15:guide id="3" orient="horz" pos="972">
          <p15:clr>
            <a:srgbClr val="A4A3A4"/>
          </p15:clr>
        </p15:guide>
        <p15:guide id="4" orient="horz" pos="756">
          <p15:clr>
            <a:srgbClr val="A4A3A4"/>
          </p15:clr>
        </p15:guide>
        <p15:guide id="5" orient="horz" pos="1080">
          <p15:clr>
            <a:srgbClr val="A4A3A4"/>
          </p15:clr>
        </p15:guide>
        <p15:guide id="6" orient="horz" pos="1404">
          <p15:clr>
            <a:srgbClr val="A4A3A4"/>
          </p15:clr>
        </p15:guide>
        <p15:guide id="7" orient="horz" pos="1296">
          <p15:clr>
            <a:srgbClr val="A4A3A4"/>
          </p15:clr>
        </p15:guide>
        <p15:guide id="8" orient="horz" pos="864">
          <p15:clr>
            <a:srgbClr val="A4A3A4"/>
          </p15:clr>
        </p15:guide>
        <p15:guide id="9" pos="2880">
          <p15:clr>
            <a:srgbClr val="A4A3A4"/>
          </p15:clr>
        </p15:guide>
        <p15:guide id="10" pos="1728">
          <p15:clr>
            <a:srgbClr val="A4A3A4"/>
          </p15:clr>
        </p15:guide>
        <p15:guide id="11" pos="721">
          <p15:clr>
            <a:srgbClr val="A4A3A4"/>
          </p15:clr>
        </p15:guide>
        <p15:guide id="12" pos="1144">
          <p15:clr>
            <a:srgbClr val="A4A3A4"/>
          </p15:clr>
        </p15:guide>
        <p15:guide id="13" pos="3455">
          <p15:clr>
            <a:srgbClr val="A4A3A4"/>
          </p15:clr>
        </p15:guide>
        <p15:guide id="14" pos="5184">
          <p15:clr>
            <a:srgbClr val="A4A3A4"/>
          </p15:clr>
        </p15:guide>
        <p15:guide id="15" pos="2305">
          <p15:clr>
            <a:srgbClr val="A4A3A4"/>
          </p15:clr>
        </p15:guide>
        <p15:guide id="16" pos="40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94"/>
  </p:normalViewPr>
  <p:slideViewPr>
    <p:cSldViewPr snapToObjects="1">
      <p:cViewPr varScale="1">
        <p:scale>
          <a:sx n="146" d="100"/>
          <a:sy n="146" d="100"/>
        </p:scale>
        <p:origin x="176" y="424"/>
      </p:cViewPr>
      <p:guideLst>
        <p:guide orient="horz" pos="1620"/>
        <p:guide orient="horz" pos="1188"/>
        <p:guide orient="horz" pos="972"/>
        <p:guide orient="horz" pos="756"/>
        <p:guide orient="horz" pos="1080"/>
        <p:guide orient="horz" pos="1404"/>
        <p:guide orient="horz" pos="1296"/>
        <p:guide orient="horz" pos="864"/>
        <p:guide pos="2880"/>
        <p:guide pos="1728"/>
        <p:guide pos="721"/>
        <p:guide pos="1144"/>
        <p:guide pos="3455"/>
        <p:guide pos="5184"/>
        <p:guide pos="2305"/>
        <p:guide pos="40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121" d="100"/>
          <a:sy n="121" d="100"/>
        </p:scale>
        <p:origin x="324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63" Type="http://schemas.openxmlformats.org/officeDocument/2006/relationships/slide" Target="slides/slide60.xml"/><Relationship Id="rId84" Type="http://schemas.openxmlformats.org/officeDocument/2006/relationships/slide" Target="slides/slide81.xml"/><Relationship Id="rId138" Type="http://schemas.openxmlformats.org/officeDocument/2006/relationships/slide" Target="slides/slide135.xml"/><Relationship Id="rId159" Type="http://schemas.openxmlformats.org/officeDocument/2006/relationships/slide" Target="slides/slide156.xml"/><Relationship Id="rId170" Type="http://schemas.openxmlformats.org/officeDocument/2006/relationships/tableStyles" Target="tableStyles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53" Type="http://schemas.openxmlformats.org/officeDocument/2006/relationships/slide" Target="slides/slide50.xml"/><Relationship Id="rId74" Type="http://schemas.openxmlformats.org/officeDocument/2006/relationships/slide" Target="slides/slide71.xml"/><Relationship Id="rId128" Type="http://schemas.openxmlformats.org/officeDocument/2006/relationships/slide" Target="slides/slide125.xml"/><Relationship Id="rId149" Type="http://schemas.openxmlformats.org/officeDocument/2006/relationships/slide" Target="slides/slide146.xml"/><Relationship Id="rId5" Type="http://schemas.openxmlformats.org/officeDocument/2006/relationships/slide" Target="slides/slide2.xml"/><Relationship Id="rId95" Type="http://schemas.openxmlformats.org/officeDocument/2006/relationships/slide" Target="slides/slide92.xml"/><Relationship Id="rId160" Type="http://schemas.openxmlformats.org/officeDocument/2006/relationships/slide" Target="slides/slide157.xml"/><Relationship Id="rId22" Type="http://schemas.openxmlformats.org/officeDocument/2006/relationships/slide" Target="slides/slide19.xml"/><Relationship Id="rId43" Type="http://schemas.openxmlformats.org/officeDocument/2006/relationships/slide" Target="slides/slide40.xml"/><Relationship Id="rId64" Type="http://schemas.openxmlformats.org/officeDocument/2006/relationships/slide" Target="slides/slide61.xml"/><Relationship Id="rId118" Type="http://schemas.openxmlformats.org/officeDocument/2006/relationships/slide" Target="slides/slide115.xml"/><Relationship Id="rId139" Type="http://schemas.openxmlformats.org/officeDocument/2006/relationships/slide" Target="slides/slide136.xml"/><Relationship Id="rId85" Type="http://schemas.openxmlformats.org/officeDocument/2006/relationships/slide" Target="slides/slide82.xml"/><Relationship Id="rId150" Type="http://schemas.openxmlformats.org/officeDocument/2006/relationships/slide" Target="slides/slide147.xml"/><Relationship Id="rId12" Type="http://schemas.openxmlformats.org/officeDocument/2006/relationships/slide" Target="slides/slide9.xml"/><Relationship Id="rId33" Type="http://schemas.openxmlformats.org/officeDocument/2006/relationships/slide" Target="slides/slide30.xml"/><Relationship Id="rId108" Type="http://schemas.openxmlformats.org/officeDocument/2006/relationships/slide" Target="slides/slide105.xml"/><Relationship Id="rId129" Type="http://schemas.openxmlformats.org/officeDocument/2006/relationships/slide" Target="slides/slide126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40" Type="http://schemas.openxmlformats.org/officeDocument/2006/relationships/slide" Target="slides/slide137.xml"/><Relationship Id="rId145" Type="http://schemas.openxmlformats.org/officeDocument/2006/relationships/slide" Target="slides/slide142.xml"/><Relationship Id="rId161" Type="http://schemas.openxmlformats.org/officeDocument/2006/relationships/slide" Target="slides/slide158.xml"/><Relationship Id="rId16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44" Type="http://schemas.openxmlformats.org/officeDocument/2006/relationships/slide" Target="slides/slide41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51" Type="http://schemas.openxmlformats.org/officeDocument/2006/relationships/slide" Target="slides/slide148.xml"/><Relationship Id="rId156" Type="http://schemas.openxmlformats.org/officeDocument/2006/relationships/slide" Target="slides/slide153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slide" Target="slides/slide138.xml"/><Relationship Id="rId146" Type="http://schemas.openxmlformats.org/officeDocument/2006/relationships/slide" Target="slides/slide143.xml"/><Relationship Id="rId167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162" Type="http://schemas.openxmlformats.org/officeDocument/2006/relationships/slide" Target="slides/slide15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157" Type="http://schemas.openxmlformats.org/officeDocument/2006/relationships/slide" Target="slides/slide15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52" Type="http://schemas.openxmlformats.org/officeDocument/2006/relationships/slide" Target="slides/slide14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slide" Target="slides/slide144.xml"/><Relationship Id="rId168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Relationship Id="rId163" Type="http://schemas.openxmlformats.org/officeDocument/2006/relationships/slide" Target="slides/slide160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137" Type="http://schemas.openxmlformats.org/officeDocument/2006/relationships/slide" Target="slides/slide134.xml"/><Relationship Id="rId158" Type="http://schemas.openxmlformats.org/officeDocument/2006/relationships/slide" Target="slides/slide155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53" Type="http://schemas.openxmlformats.org/officeDocument/2006/relationships/slide" Target="slides/slide150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43" Type="http://schemas.openxmlformats.org/officeDocument/2006/relationships/slide" Target="slides/slide140.xml"/><Relationship Id="rId148" Type="http://schemas.openxmlformats.org/officeDocument/2006/relationships/slide" Target="slides/slide145.xml"/><Relationship Id="rId164" Type="http://schemas.openxmlformats.org/officeDocument/2006/relationships/slide" Target="slides/slide161.xml"/><Relationship Id="rId16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26" Type="http://schemas.openxmlformats.org/officeDocument/2006/relationships/slide" Target="slides/slide23.xml"/><Relationship Id="rId47" Type="http://schemas.openxmlformats.org/officeDocument/2006/relationships/slide" Target="slides/slide44.xml"/><Relationship Id="rId68" Type="http://schemas.openxmlformats.org/officeDocument/2006/relationships/slide" Target="slides/slide65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54" Type="http://schemas.openxmlformats.org/officeDocument/2006/relationships/slide" Target="slides/slide151.xml"/><Relationship Id="rId16" Type="http://schemas.openxmlformats.org/officeDocument/2006/relationships/slide" Target="slides/slide13.xml"/><Relationship Id="rId37" Type="http://schemas.openxmlformats.org/officeDocument/2006/relationships/slide" Target="slides/slide34.xml"/><Relationship Id="rId58" Type="http://schemas.openxmlformats.org/officeDocument/2006/relationships/slide" Target="slides/slide55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44" Type="http://schemas.openxmlformats.org/officeDocument/2006/relationships/slide" Target="slides/slide141.xml"/><Relationship Id="rId90" Type="http://schemas.openxmlformats.org/officeDocument/2006/relationships/slide" Target="slides/slide87.xml"/><Relationship Id="rId165" Type="http://schemas.openxmlformats.org/officeDocument/2006/relationships/notesMaster" Target="notesMasters/notesMaster1.xml"/><Relationship Id="rId27" Type="http://schemas.openxmlformats.org/officeDocument/2006/relationships/slide" Target="slides/slide24.xml"/><Relationship Id="rId48" Type="http://schemas.openxmlformats.org/officeDocument/2006/relationships/slide" Target="slides/slide45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34" Type="http://schemas.openxmlformats.org/officeDocument/2006/relationships/slide" Target="slides/slide131.xml"/><Relationship Id="rId80" Type="http://schemas.openxmlformats.org/officeDocument/2006/relationships/slide" Target="slides/slide77.xml"/><Relationship Id="rId155" Type="http://schemas.openxmlformats.org/officeDocument/2006/relationships/slide" Target="slides/slide152.xml"/><Relationship Id="rId17" Type="http://schemas.openxmlformats.org/officeDocument/2006/relationships/slide" Target="slides/slide14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24" Type="http://schemas.openxmlformats.org/officeDocument/2006/relationships/slide" Target="slides/slide12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1572B0-E19B-6603-B0CD-F7288D0F32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CCE5AE-E6BB-B8F4-DEF5-317DC00050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48F66C0-2433-F848-83B6-4981FD5696FC}" type="datetime1">
              <a:rPr lang="en-US" altLang="en-US"/>
              <a:pPr>
                <a:defRPr/>
              </a:pPr>
              <a:t>10/22/23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D0F6A8-ECA1-5C61-2326-C49BA9E053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DBD9B3-3770-23CC-3562-508584466C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693BCD9-5836-6346-B1E4-D730866DEF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8:58:54.7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95 24575,'67'63'0,"0"0"0,0 0 0,0-1 0,0 1 0,0 0 0,0 0 0,-1 0 0,1 0 0,10-7 0,-10-13 0,11 12 0,-17-6 0,10 15 0,8 8 0,5 5 0,0 0 0,-3-6 0,-6-9 0,-9-15 0,-13-19 0,10-20 0,-9-13 0,-2 5 0,-2 0 0,39-5 0,-7-8 0,-9-10 0,-15-7 0,-16 2 0,-20 7 0,-11 10 0,0-1 0,21-17 0,32-29 0,-21 19 0,4-2 0,5-5 0,1 1 0,-3 3 0,-1 1 0,-6 5 0,0 1 0,-3 2 0,-1 1 0,33-28 0,-7 5 0,-1 4 0,-7 8 0,-1 7 0,1 2 0,-5 8 0,5-1 0,5-2 0,7-1 0,5-2 0,4-1 0,0 0 0,3 0 0,0 4 0,-7 4 0,-4 8 0,-10 6 0,-8 6 0,-7 4 0,2 5 0,14 5 0,25 11 0,-33-4 0,2 3 0,2 3 0,-2 4 0,-2 3 0,-3 3 0,-7 2 0,-3 2 0,-5 2 0,-2 0 0,1 3 0,1-1 0,4 1 0,5-2 0,10 1 0,5-2 0,12-1 0,3-2 0,4-2 0,0-3 0,-6-2 0,-2-3 0,-14-4 0,-4-2 0,18 5 0,-22-12 0,-15-15 0,-5-11 0,1-1 0,1 3 0,44 5 0,-3 7 0,11 0 0,-8-1 0,6-2 0,3-1 0,-10-2 0,3-1 0,1-1 0,-1-2 0,2-1 0,1-3 0,-1 0 0,-2-3 0,19-6 0,-2-3 0,-3-2 0,-9 2 0,-2-2 0,-3 1 0,-8 2 0,-3 1 0,-2 1 0,21-8 0,-3 2 0,-8 3 0,-1 3 0,-4 1 0,-1 3 0,-4 1 0,0 1 0,0 2 0,-1-1 0,1 0 0,0-1 0,3-1 0,1-1 0,1-3 0,1 1 0,0-2 0,1 1 0,-1 0 0,-2 2 0,-2 0 0,-2 1 0,-4 2 0,-1 0 0,-5 3 0,-3 0 0,39-9 0,-14 6 0,-17 3 0,-17 6 0,-14 4 0,-9 3 0,1 1 0,19 0 0,23 0 0,22 3 0,6 11 0,-41 4 0,0 8 0,5 10 0,0 6 0,5 9 0,1 2 0,4 2 0,2 0 0,3-3 0,2-3 0,-3-5 0,1-2 0,-4-4 0,-1 0 0,-4-2 0,-4 2 0,-4 9 0,-4 5 0,-2 5 0,-3 2 0,-9-7 0,-2-2 0,20 23 0,21-54 0,-11-21 0,9-5 0,-2 4 0,7-1 0,3 1 0,18 0 0,5 0 0,0 0 0,-4 2 0,1 0 0,0 2 0,2 0 0,0 2 0,-2 1 0,-9 0 0,-2 0 0,-3 1 0,-8 0 0,-3-1 0,0 1 0,-5-1 0,-1 0 0,-2-2 0,20-3 0,-4-3 0,-6-3 0,-3-2 0,-6-1 0,-1-1 0,-5 0 0,0 1 0,6 4 0,3 1 0,20 3 0,6 2 0,-20 1 0,3 2 0,2 0 0,5 1 0,1 0 0,1 1 0,-3 0 0,1 0 0,-3 0 0,-7 0 0,-1-1 0,-3-1 0,20-2 0,-4-3 0,-16-3 0,-6-4 0,21-18 0,-34-1 0,-25 9 0,-14 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9:05:46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554 183 24575,'-24'0'0,"-13"0"0,-14 0 0,-3 0 0,8 4 0,9 5 0,2 9 0,0 8 0,3 0 0,4 0 0,6-3 0,9 1 0,1 2 0,4 3 0,1 2 0,-1 7 0,-4 7 0,-4 7 0,-3 9 0,0 0 0,4 0 0,5-3 0,5-5 0,1 2 0,2-5 0,0-6 0,1-12 0,4-8 0,3-2 0,7 2 0,6 8 0,6 6 0,2 8 0,2 4 0,0-1 0,-1-2 0,0-4 0,3-2 0,4 2 0,-5-8 0,10-11 0,32-13 0,-10-9 0,9-1 0,-7 3 0,5 1 0,2 2 0,10 1 0,2 3 0,-1 0 0,-1 1 0,-1 2 0,-2 0 0,-8-1 0,-3 1 0,-2-1 0,13 2 0,-4-2 0,-14-2 0,-2 0 0,-6-2 0,-3 0 0,35 8 0,-15-3 0,-6-2 0,-9-2 0,-9-2 0,-7-2 0,18-7 0,44-2 0,-30 1 0,5 0 0,7 0 0,1 1 0,-2 0 0,-1 1 0,-7 0 0,-2 0 0,-6 0 0,-1 1 0,-1 0 0,-1 1 0,-3 0 0,0 0 0,1 0 0,0-1 0,3-2 0,0-1 0,-1-2 0,0-2 0,-5-2 0,-2 0 0,-3-2 0,-2 0 0,37-10 0,-10 3 0,-13 4 0,-4 4 0,-1 5 0,0 2 0,4 2 0,13-1 0,16-2 0,-37 1 0,1 0 0,1 1 0,-3-1 0,26 1 0,-8-1 0,8-5 0,-19 1 0,6-2 0,19-1 0,4 0 0,5 0 0,1 1 0,-6 2 0,-2 0 0,-12 1 0,-3 1 0,-8 0 0,-2-1 0,-9 1 0,-1 0 0,37-6 0,-15 0 0,-12-1 0,-6-1 0,-4-2 0,-6-2 0,-7 1 0,-8 2 0,-2 0 0,-2-1 0,2-1 0,0 1 0,-4-1 0,-4 3 0,-4 0 0,-4 1 0,-4 2 0,-4-1 0,-3-2 0,-3-5 0,0-8 0,0-11 0,-3-7 0,-7-5 0,-2 3 0,-3-2 0,2 1 0,4 2 0,0 0 0,5 6 0,1 4 0,3-1 0,0 2 0,0 0 0,0 2 0,-3 2 0,-3 0 0,-5 1 0,-5 1 0,-7 3 0,-12 2 0,-21 2 0,-27 0 0,23 11 0,-4 0 0,-15 0 0,-4 2 0,-9 0 0,-3 2 0,-1 1 0,-1 0 0,5-1 0,2 1 0,7-1 0,1 1 0,5 0 0,1-1 0,0 1 0,1 1 0,4 2 0,1 1 0,-1 0 0,1 0 0,-1 0 0,0 0 0,4 0 0,1 0 0,5 0 0,4 0 0,-30-1 0,38-1 0,28-1 0,14 1 0,-12-1 0,-49-11 0,3-2 0,-11-4 0,-1 1 0,-8-3 0,-4 0 0,11 3 0,-4-1 0,-2 0 0,0 1 0,-4 0 0,-1 2 0,-1 0 0,0 2 0,1 1 0,-1 1 0,1 1 0,3 2 0,-12 0 0,2 2 0,2 1 0,5 2 0,0 0 0,3 0 0,9 0 0,1 0 0,3 0 0,-23-2 0,4-1 0,11 1 0,4-1 0,15 2 0,2-1 0,7 1 0,2-1 0,-37-5 0,9-1 0,21 1 0,5 5 0,3 2 0,1 5 0,-4 3 0,-7 5 0,-4 2 0,4 0 0,6-4 0,8-4 0,4-1 0,1 3 0,1 3 0,5 4 0,5 3 0,5 0 0,5-4 0,7-3 0,4-5 0,5-2 0,2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9:05:53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655 74 24575,'-22'-10'0,"-10"-5"0,-10-4 0,-7 3 0,0 6 0,0 7 0,0 3 0,1 0 0,4 0 0,1 0 0,1 1 0,4 3 0,9 4 0,10 6 0,8 6 0,4 6 0,-1 10 0,-4 11 0,-3 9 0,-1 6 0,1 0 0,6-9 0,3 1 0,5 1 0,1 2 0,0-1 0,2-8 0,2-6 0,6-4 0,2 0 0,8-3 0,8-6 0,11-5 0,8-9 0,14-6 0,12-5 0,7-1 0,-1 0 0,-11-1 0,-11-1 0,-12-1 0,-9-3 0,-10-7 0,-5-5 0,-5-9 0,-3-6 0,-4-6 0,-2-7 0,-1-5 0,-1-2 0,0-6 0,-2 2 0,-2 6 0,-1 5 0,0 8 0,0 2 0,0 3 0,0 4 0,0 3 0,0 1 0,-1 0 0,-1-2 0,1 2 0,-2 1 0,2 2 0,-1 4 0,-1 5 0,0 3 0,-1 2 0,-1-1 0,-1-1 0,-3 0 0,0 1 0,-1 1 0,2 2 0,0 1 0,1 1 0,3 1 0,2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20:10.5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0 210 24575,'44'0'0,"-8"0"0,31 0 0,-19 1 0,-2 1 0,-4 1 0,3 2 0,-2 0 0,2 0 0,3-2 0,2-1 0,4-2 0,1 0 0,-2 0 0,-3 0 0,-4 0 0,2 0 0,8 0 0,11 0 0,9 0 0,5 0 0,1 0 0,0 0 0,-5 0 0,-6 0 0,-6 0 0,-2 0 0,2 0 0,-5 0 0,-6 0 0,-9 0 0,-3 0 0,3 0 0,6 0 0,2 0 0,0 0 0,-4-2 0,-5 0 0,-8 0 0,-6 0 0,-1 0 0,3-2 0,3 1 0,5 0 0,1-2 0,3 1 0,-1 1 0,-3 0 0,-3 1 0,-3 0 0,-4 1 0,0 1 0,7-1 0,9-1 0,4-1 0,1-2 0,-2 0 0,-5 2 0,-5 1 0,-9 1 0,-7-1 0,-3 0 0,-4 1 0,-3 1 0,-2 0 0,18 0 0,26 0 0,26 1 0,-32 1 0,1 1 0,1 0 0,-1 1 0,46 4 0,-7-2 0,-8-4 0,-5-4 0,-2-2 0,-2-3 0,-6-2 0,-8 0 0,-8 2 0,-3 2 0,-3 2 0,1 1 0,4 2 0,8 0 0,8 0 0,2 0 0,-4 0 0,-10 3 0,-12 4 0,-9 0 0,-10 0 0,-2-1 0,1 0 0,6 1 0,12-1 0,14-1 0,15-3 0,8 0 0,12-4 0,4 0 0,-4-1 0,-8-2 0,-13 0 0,-10-2 0,-12 1 0,-7 3 0,-9 1 0,1 2 0,4 0 0,5 0 0,3 0 0,1 0 0,1 0 0,0 0 0,4 0 0,4 0 0,1 0 0,-1 0 0,-7 0 0,-8 0 0,-8 0 0,-5-1 0,-4-1 0,-4 0 0,-4 1 0,-4 1 0,3 0 0,12-2 0,39-5 0,-10 2 0,5 0 0,16 0 0,3 0 0,8 1 0,1 0 0,-3 3 0,-1 0 0,-5 0 0,-2 1 0,-9 0 0,-2 0 0,-1 0 0,-2 0 0,-1 1 0,-2 0 0,0 1 0,-1 1 0,-1 1 0,0 0 0,-3 0 0,0-1 0,0 0 0,1 0 0,-1-2 0,-1-1 0,49 0 0,-7 0 0,-5 0 0,-2 3 0,-3 3 0,-5-1 0,9 1 0,-38-5 0,2-1 0,4 0 0,1 0 0,1-1 0,1 0 0,-5 0 0,-1 0 0,41-1 0,-6 1 0,-8 1 0,9-2 0,1 0 0,-7 0 0,-14 0 0,-21 1 0,-6-1 0,-8 0 0,-3 1 0,-6 1 0,-6 0 0,-5 0 0,-5 0 0,13-3 0,45-9 0,-2 0 0,9-2 0,18-3 0,6 0 0,-27 5 0,1-1 0,0 2 0,27-3 0,-3 2 0,-18 4 0,-5 3 0,-12 1 0,-4 2 0,34 2 0,-17 0 0,-8 2 0,-3 4 0,-3 4 0,2 4 0,-4 2 0,3 2 0,9 0 0,10-1 0,12-2 0,-40-10 0,0-1 0,3-1 0,1-1 0,2-1 0,1 1 0,-2-1 0,0 0 0,-1 0 0,0 0 0,-1 0 0,0-1 0,0 1 0,0-2 0,2 2 0,-1-2 0,-2 1 0,-2-1 0,0 0 0,-2-1 0,41-4 0,-12 1 0,-16 1 0,-14 2 0,-13 2 0,-8 2 0,-6 0 0,-4 3 0,-3 2 0,-3 1 0,-4 1 0,0-1 0,0-3 0,2-2 0,7-2 0,33-9 0,0 0 0,8 0 0,22-1 0,7 0 0,-20 3 0,3 0 0,-1 2 0,30 0 0,-2 2 0,-13 2 0,-5 3 0,-15 2 0,-4 1 0,31 11 0,-20 4 0,-19-3 0,-14-7 0,-9-5 0,-6-4 0,-2-2 0,-4 0 0,-7 0 0,-5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20:24.1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24575,'22'0'0,"28"2"0,45 4 0,-28 0 0,5 0 0,8 2 0,1-1 0,-2 0 0,-3 0 0,-8-2 0,-3-1 0,-11-1 0,-3-1 0,30 2 0,-18-1 0,-14 2 0,-8 0 0,-5 1 0,-4 0 0,-2-1 0,1-1 0,8-2 0,11 0 0,14 0 0,10-1 0,4-1 0,-5-1 0,-13 0 0,-12-2 0,-13 0 0,-8 0 0,-4 2 0,-4 0 0,2 1 0,8 0 0,10 0 0,10 0 0,4 0 0,2 0 0,0 0 0,0 0 0,0 0 0,0 0 0,1-1 0,-2-1 0,-1-2 0,-6-1 0,-1 0 0,-4-1 0,-3-1 0,-5 2 0,-6 0 0,-4 2 0,1 1 0,5-1 0,8 1 0,4 0 0,0 1 0,-3 1 0,2 0 0,-3 0 0,1 0 0,-2 0 0,-3 0 0,-3 0 0,-3 0 0,1 0 0,0 0 0,2 0 0,-1-2 0,-3 1 0,-3-3 0,-3 1 0,-5 1 0,-2 0 0,-3 0 0,-2 0 0,0 1 0,9 1 0,43 0 0,-9 0 0,8 0 0,25-1 0,7 0 0,-25 0 0,1 0 0,0 0 0,23 0 0,-3 0 0,-12 0 0,-5 0 0,-19 1 0,-4 0 0,35 0 0,-14 0 0,-12 0 0,-10 0 0,-3 0 0,11 0 0,9 0 0,2 0 0,0 0 0,-6 0 0,-3 0 0,-2 0 0,-2 0 0,-1 0 0,-1 0 0,1 0 0,7 0 0,4 0 0,4 0 0,0 0 0,-1 0 0,-1 0 0,0 0 0,-2 0 0,-2 0 0,6 0 0,3 0 0,2 0 0,-2 0 0,-6 0 0,4 0 0,9 0 0,9 0 0,4 0 0,-9 0 0,-14 0 0,-14 0 0,-10 0 0,-10 0 0,-8 0 0,-7 0 0,-3 0 0,0 0 0,-1 0 0,1 0 0,-4 0 0,11 0 0,31 0 0,47 0 0,-27 0 0,4 0 0,9 0 0,1 0 0,-2 0 0,-2 0 0,-10 0 0,-2 0 0,-7 0 0,-1 0 0,-4 0 0,-1 0 0,-1 0 0,0 0 0,-1 0 0,1 0 0,1 0 0,0 0 0,2 0 0,1 0 0,-3 0 0,0 0 0,-5 0 0,-3 0 0,39 0 0,-14 0 0,-4 0 0,5 0 0,1 0 0,5 0 0,-1 0 0,-5 0 0,-7 0 0,-5 0 0,-6 0 0,-7 0 0,-7 0 0,-7 0 0,-4 0 0,-2 0 0,-8 0 0,-3 0 0,1 0 0,60 0 0,-6 0 0,12 0 0,-8 0 0,6 0 0,3 0 0,-12 0 0,2 0 0,1 0 0,-2 0 0,21 0 0,-1 0 0,-4 0 0,-9 0 0,-2 0 0,-4 0 0,19 0 0,-5 0 0,-15 1 0,-4 0 0,-6 0 0,-2 1 0,-4 0 0,-1 0 0,-2 0 0,-1 0 0,1-1 0,-1 0 0,0-1 0,-1 0 0,0 0 0,-1 0 0,44 0 0,-14 0 0,-14 0 0,-14 0 0,-7 0 0,-4 0 0,3 0 0,-1 0 0,-2 0 0,-12 0 0,-4 0 0,23 0 0,1 0 0,10 0 0,29 0 0,8 0 0,-20 0 0,3 0 0,1 0 0,4 0 0,2 0 0,-1 0 0,-3 0 0,-1 0 0,-1 0 0,-1-1 0,-1 1 0,2 1 0,2 0 0,1 1 0,0 1 0,4 0 0,1 1 0,0 0 0,0 0 0,1 0 0,-3 0 0,-5 0 0,-2-1 0,-3-1 0,21-1 0,-7-3 0,-19-2 0,-5-1 0,-18 0 0,-4-1 0,26-4 0,-21 2 0,-21 4 0,-7 2 0,22 2 0,-1 0 0,7 0 0,24 0 0,8 0 0,-19 0 0,3 0 0,1 0 0,3 0 0,0 0 0,0 0 0,-5 0 0,0 0 0,-1 0 0,32 0 0,-3 0 0,-7 0 0,-3 0 0,-9 0 0,-3 0 0,-8 0 0,-2 0 0,-9 1 0,0 1 0,3 2 0,2 1 0,1 1 0,1 0 0,2 0 0,0-1 0,0-1 0,-2-1 0,-2-1 0,-1-2 0,0 0 0,1 0 0,-5 0 0,0 0 0,-4 0 0,0-1 0,44-1 0,-10 0 0,-7 0 0,-5 2 0,-4 0 0,-5-2 0,-7 0 0,-12 0 0,-13-1 0,-13 2 0,-3-1 0,-2-1 0,-1 1 0,1 0 0,-2 1 0,-1 1 0,-1 0 0,0 0 0,-1 0 0,1-1 0,0-1 0,-3 0 0,-1 1 0,-3 1 0,-2 0 0,-1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20:27.6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24575,'13'0'0,"34"0"0,2 0 0,8 0 0,28 0 0,9 0 0,-19 0 0,3 0 0,0 0 0,2-1 0,1 1 0,-2 1 0,-5 0 0,-2 0 0,-3 1 0,19 3 0,-5 1 0,-14 1 0,-2-1 0,-6 1 0,1-1 0,3-1 0,1-3 0,4 0 0,0-1 0,4-1 0,-1 0 0,-6 0 0,-2 0 0,-10 0 0,-2 0 0,34 0 0,-15 0 0,0 0 0,8 0 0,-31 0 0,3 0 0,2 0 0,0 0 0,-2 0 0,-2 0 0,47 0 0,-19 0 0,-6 0 0,10 0 0,-32 0 0,1 0 0,6 0 0,2 0 0,6 0 0,0 0 0,1 0 0,-1 0 0,-2 0 0,-1 0 0,0-1 0,-1-1 0,-2-1 0,-2 0 0,-4-1 0,-2-1 0,34-4 0,-23 3 0,-26 3 0,-21 3 0,-8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AAC916-079D-95EF-586A-FC59BBB5D1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516AE7-151C-B2EF-0855-EDA944254F3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C81DAF1-1C23-0D44-B2A3-9C9F84DFC6DB}" type="datetime1">
              <a:rPr lang="en-US" altLang="en-US"/>
              <a:pPr>
                <a:defRPr/>
              </a:pPr>
              <a:t>10/22/23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22277C5-7F43-B955-9B7F-E2F21F9A7D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CF849AA-6EAD-4675-3944-AD69A1A985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C257F-3FF6-FE16-41FE-8E29E479FD4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6B12D-D63C-EB1B-F436-AD84BCF8EB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A313D05-B4E5-344B-893C-112B97ACE4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13612046-39EF-D26F-CDCD-29450904C0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F9CDFFB7-2240-9DE4-7204-32622BF25E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3512D9C6-945D-17F9-F1D0-8B67B0501B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7C64E89-A62F-9640-AF62-46EC06CC1722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86897AE3-AEFB-05A2-F665-07CB63A2EB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D518A6B3-CDFF-E0D8-9490-74CDEC1ACF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020AECF2-7226-0582-2817-18EA89854E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3D2C8B8-F200-5D4E-878B-3C1C994EEC54}" type="slidenum">
              <a:rPr lang="en-US" altLang="en-US" sz="1200" smtClean="0">
                <a:latin typeface="Calibri" panose="020F0502020204030204" pitchFamily="34" charset="0"/>
              </a:rPr>
              <a:pPr/>
              <a:t>20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313D05-B4E5-344B-893C-112B97ACE4D8}" type="slidenum">
              <a:rPr lang="en-US" altLang="en-US" smtClean="0"/>
              <a:pPr>
                <a:defRPr/>
              </a:pPr>
              <a:t>149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555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4_logo_only_reverse.png">
            <a:extLst>
              <a:ext uri="{FF2B5EF4-FFF2-40B4-BE49-F238E27FC236}">
                <a16:creationId xmlns:a16="http://schemas.microsoft.com/office/drawing/2014/main" id="{EBB94CA7-A82A-ADE0-DE65-5C8B64B3F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1C9E25-1F54-456F-EB39-150508A054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4156075"/>
            <a:ext cx="2478088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964688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2" y="2715355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2" y="3219412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0748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A4ABD7-E66E-D564-C053-29D34FDB02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1439863"/>
            <a:ext cx="3048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27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C17A27-3BFD-5F66-91C2-8BBBFE1B55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38" y="1443038"/>
            <a:ext cx="30353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841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AE0F67-5E1A-3A27-2651-28B174EB0B62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" name="Picture 2" descr="2014_logo_only_reverse.png">
            <a:extLst>
              <a:ext uri="{FF2B5EF4-FFF2-40B4-BE49-F238E27FC236}">
                <a16:creationId xmlns:a16="http://schemas.microsoft.com/office/drawing/2014/main" id="{8CC327B2-BD0A-BBC7-5F3E-CE4EB26444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131888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2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2" y="3507855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921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C49536-D688-66CD-C8CA-080AA4BCDA2F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" name="Picture 3" descr="s4b282c2015.png">
            <a:extLst>
              <a:ext uri="{FF2B5EF4-FFF2-40B4-BE49-F238E27FC236}">
                <a16:creationId xmlns:a16="http://schemas.microsoft.com/office/drawing/2014/main" id="{052F9CAD-3FAA-736D-A053-AAAD1C10F2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131888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2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2" y="3507855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9356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84D50972-B725-336C-7C22-0AB61F695AD0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67E50813-0878-5E42-903A-7BBD9736B236}" type="slidenum">
              <a:rPr lang="en-US" altLang="en-US" sz="900" smtClean="0">
                <a:solidFill>
                  <a:srgbClr val="FFFFFF"/>
                </a:solidFill>
                <a:latin typeface="Whitney Book" pitchFamily="50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617910-F4E0-5577-06A1-9A43DB12212C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2" descr="2014_logo_only_reverse.png">
            <a:extLst>
              <a:ext uri="{FF2B5EF4-FFF2-40B4-BE49-F238E27FC236}">
                <a16:creationId xmlns:a16="http://schemas.microsoft.com/office/drawing/2014/main" id="{3CA62A27-D1D4-FF9C-EAD8-A4BFB8688A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131889"/>
            <a:ext cx="5430376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8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485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1612E5F5-4915-5964-ED44-6200E69800DB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FE3BBEFA-2E51-9744-8CA2-14CE3400C975}" type="slidenum">
              <a:rPr lang="en-US" altLang="en-US" sz="900" smtClean="0">
                <a:solidFill>
                  <a:srgbClr val="FFFFFF"/>
                </a:solidFill>
                <a:latin typeface="Whitney Book" pitchFamily="50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234C7C-C426-FD46-FA8E-337BF64D0922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3" descr="s4b282c2015.png">
            <a:extLst>
              <a:ext uri="{FF2B5EF4-FFF2-40B4-BE49-F238E27FC236}">
                <a16:creationId xmlns:a16="http://schemas.microsoft.com/office/drawing/2014/main" id="{3FD281AE-3645-C8A2-3294-A780AEC485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131889"/>
            <a:ext cx="5430376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800" b="1" i="0" kern="0" cap="all" spc="3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2126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4b282c2015.png">
            <a:extLst>
              <a:ext uri="{FF2B5EF4-FFF2-40B4-BE49-F238E27FC236}">
                <a16:creationId xmlns:a16="http://schemas.microsoft.com/office/drawing/2014/main" id="{F732E42E-66A4-87C8-C17C-D0BE5290E0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6CBDB817-8289-0905-978C-FE775EEB8E4F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C9E83083-06ED-7240-8A1A-DB624DEFD240}" type="slidenum">
              <a:rPr lang="en-US" altLang="en-US" sz="900" smtClean="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cs typeface="Arial" panose="020B0604020202020204" pitchFamily="34" charset="0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1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9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4_logo_only_reverse.png">
            <a:extLst>
              <a:ext uri="{FF2B5EF4-FFF2-40B4-BE49-F238E27FC236}">
                <a16:creationId xmlns:a16="http://schemas.microsoft.com/office/drawing/2014/main" id="{3A57CD94-3A60-30FD-6353-EE90076E1A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144DC3C6-881B-311C-C715-5E8EFA163430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4F79303D-399B-4C40-8DE1-AFE308520700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1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82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8CB774AA-C7C2-D985-4EC4-218FF5128A38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240B7AC1-ED92-D243-A741-5416E28654BF}" type="slidenum">
              <a:rPr lang="en-US" altLang="en-US" sz="900" smtClean="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cs typeface="Arial" panose="020B0604020202020204" pitchFamily="34" charset="0"/>
            </a:endParaRPr>
          </a:p>
        </p:txBody>
      </p:sp>
      <p:pic>
        <p:nvPicPr>
          <p:cNvPr id="3" name="Picture 3" descr="s4b282c2015.png">
            <a:extLst>
              <a:ext uri="{FF2B5EF4-FFF2-40B4-BE49-F238E27FC236}">
                <a16:creationId xmlns:a16="http://schemas.microsoft.com/office/drawing/2014/main" id="{53A67678-2C8E-7D48-A875-37B696E97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3763" y="422275"/>
            <a:ext cx="3635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1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22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D0B168AC-15DB-2278-1C05-4779EA7E10F0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4EBFE5A8-9B38-7843-A0FD-0106A5EA9E5C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 descr="2014_logo_only_reverse.png">
            <a:extLst>
              <a:ext uri="{FF2B5EF4-FFF2-40B4-BE49-F238E27FC236}">
                <a16:creationId xmlns:a16="http://schemas.microsoft.com/office/drawing/2014/main" id="{3C5A1A7D-D699-0D48-11A2-5DA297122B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5188" y="47307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1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0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DB6B25-2C87-D4C4-EA74-5B62CB7FF5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4164013"/>
            <a:ext cx="24780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762" y="964688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937" y="271546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937" y="3219525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7935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BC_2016_Signature_Wide_282.png">
            <a:extLst>
              <a:ext uri="{FF2B5EF4-FFF2-40B4-BE49-F238E27FC236}">
                <a16:creationId xmlns:a16="http://schemas.microsoft.com/office/drawing/2014/main" id="{95FE2B42-E036-9B1C-6E3C-B3B6F8B93B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38" y="1439863"/>
            <a:ext cx="477043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386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2016_UBCStandard_Signature_ReverseRGB72.png">
            <a:extLst>
              <a:ext uri="{FF2B5EF4-FFF2-40B4-BE49-F238E27FC236}">
                <a16:creationId xmlns:a16="http://schemas.microsoft.com/office/drawing/2014/main" id="{92139526-1331-68A1-FAA2-CCF38B5A2A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38" y="1443038"/>
            <a:ext cx="4770437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874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-Copy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413007" y="844551"/>
            <a:ext cx="7314109" cy="40730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413689" y="1959769"/>
            <a:ext cx="7308850" cy="2003822"/>
          </a:xfrm>
          <a:prstGeom prst="rect">
            <a:avLst/>
          </a:prstGeom>
        </p:spPr>
        <p:txBody>
          <a:bodyPr vert="horz"/>
          <a:lstStyle>
            <a:lvl1pPr marL="0" marR="0" indent="0" algn="l" defTabSz="6858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50" baseline="0">
                <a:solidFill>
                  <a:srgbClr val="0C2344"/>
                </a:solidFill>
                <a:latin typeface="Verdana"/>
                <a:cs typeface="Verdana"/>
              </a:defRPr>
            </a:lvl1pPr>
            <a:lvl2pPr>
              <a:buNone/>
              <a:defRPr sz="1350" baseline="0">
                <a:solidFill>
                  <a:srgbClr val="0C2344"/>
                </a:solidFill>
                <a:latin typeface="Verdana"/>
                <a:cs typeface="Verdana"/>
              </a:defRPr>
            </a:lvl2pPr>
            <a:lvl3pPr>
              <a:buNone/>
              <a:defRPr sz="1350">
                <a:latin typeface="Verdana"/>
                <a:cs typeface="Verdana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413689" y="1394222"/>
            <a:ext cx="7308850" cy="565547"/>
          </a:xfrm>
          <a:prstGeom prst="rect">
            <a:avLst/>
          </a:prstGeom>
        </p:spPr>
        <p:txBody>
          <a:bodyPr vert="horz"/>
          <a:lstStyle>
            <a:lvl1pPr>
              <a:buNone/>
              <a:defRPr sz="1350" b="1" baseline="0">
                <a:solidFill>
                  <a:srgbClr val="0C2344"/>
                </a:solidFill>
                <a:latin typeface="Verdana"/>
                <a:cs typeface="Verdana"/>
              </a:defRPr>
            </a:lvl1pPr>
            <a:lvl2pPr>
              <a:buNone/>
              <a:defRPr sz="1350"/>
            </a:lvl2pPr>
            <a:lvl3pPr>
              <a:buNone/>
              <a:defRPr sz="1350"/>
            </a:lvl3pPr>
            <a:lvl4pPr>
              <a:buNone/>
              <a:defRPr sz="1350"/>
            </a:lvl4pPr>
            <a:lvl5pPr>
              <a:buNone/>
              <a:defRPr sz="135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4933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945"/>
            <a:ext cx="8229600" cy="762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06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4945"/>
            <a:ext cx="8229600" cy="762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056101"/>
            <a:ext cx="8229600" cy="32385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896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41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4_logo_only_reverse.png">
            <a:extLst>
              <a:ext uri="{FF2B5EF4-FFF2-40B4-BE49-F238E27FC236}">
                <a16:creationId xmlns:a16="http://schemas.microsoft.com/office/drawing/2014/main" id="{CE94E8CA-E57E-0BF2-609C-9A9DA033C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DEC037-98B0-01A1-7E0B-1DA97B9984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4156075"/>
            <a:ext cx="2478088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964688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2" y="2715355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2" y="3219412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4419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B4AFB2-3006-3F85-9AAE-9F7A33F000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4164013"/>
            <a:ext cx="24780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762" y="964688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937" y="271546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937" y="3219525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3543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uildin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722DF8-DA24-2339-1C5F-BEEB2BBAB767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C894018F-1AE7-5BF6-FDE9-C9F5F42D50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825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kstreel\Desktop\Pro Shots Allard Hall\Aerial Photo Shop Allard Hall\S07_1758_adj.jpg">
            <a:extLst>
              <a:ext uri="{FF2B5EF4-FFF2-40B4-BE49-F238E27FC236}">
                <a16:creationId xmlns:a16="http://schemas.microsoft.com/office/drawing/2014/main" id="{92AA850A-AD9F-CCC3-184E-B4B849D9FAA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3"/>
          <a:stretch/>
        </p:blipFill>
        <p:spPr bwMode="auto">
          <a:xfrm>
            <a:off x="-14288" y="915988"/>
            <a:ext cx="9170988" cy="42275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9000"/>
              </a:srgbClr>
            </a:outerShdw>
          </a:effec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394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B4FBA7-EF0A-111D-23F7-3048469AE6A9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5195CF5A-4609-88FC-F3E6-FFAF2C09D0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8309510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9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uildin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B9A7B0-C1DC-56EA-1FE2-733D74F87026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A7EF1407-DE55-03E5-2842-F3778D7BB5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825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kstreel\Desktop\Pro Shots Allard Hall\Aerial Photo Shop Allard Hall\S07_1758_adj.jpg">
            <a:extLst>
              <a:ext uri="{FF2B5EF4-FFF2-40B4-BE49-F238E27FC236}">
                <a16:creationId xmlns:a16="http://schemas.microsoft.com/office/drawing/2014/main" id="{3D2D01E9-4BB1-7B74-377D-FBC97311F5B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3"/>
          <a:stretch/>
        </p:blipFill>
        <p:spPr bwMode="auto">
          <a:xfrm>
            <a:off x="-14288" y="915988"/>
            <a:ext cx="9170988" cy="42275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9000"/>
              </a:srgbClr>
            </a:outerShdw>
          </a:effec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2093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2 Colum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A6752F-82E6-210B-86AF-2DFC8127517A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25BCFF23-F7A9-A8EB-F8BD-7057581660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825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8802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395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2 Column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7550E7-A3D8-6D05-40C3-3AF92391A714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8DC57F54-73B7-5DDE-DA4C-13AEC2FC2C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825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787900" y="1203598"/>
            <a:ext cx="3916363" cy="362557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462858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FE9C28-33CC-FD28-C989-3542390ED5F0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shade val="95000"/>
                <a:satMod val="105000"/>
                <a:alpha val="25000"/>
              </a:schemeClr>
            </a:solidFill>
          </a:ln>
          <a:effectLst>
            <a:outerShdw blurRad="40000" dist="230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BFA11B80-8DC4-0045-9A77-9A953BFDBE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8309510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579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2 Column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1D36D1-A42F-0820-7D13-AB2060B9D1F0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shade val="95000"/>
                <a:satMod val="105000"/>
                <a:alpha val="25000"/>
              </a:schemeClr>
            </a:solidFill>
          </a:ln>
          <a:effectLst>
            <a:outerShdw blurRad="40000" dist="230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AE8CED94-702A-7EBC-9D9B-85FCA83E0F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825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8802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7634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2 Column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7DEBD6-04C2-D243-19AF-64298348CB41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shade val="95000"/>
                <a:satMod val="105000"/>
                <a:alpha val="25000"/>
              </a:schemeClr>
            </a:solidFill>
          </a:ln>
          <a:effectLst>
            <a:outerShdw blurRad="40000" dist="230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B5C5EF69-AB6A-97F2-DA18-E667219917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825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787900" y="1203598"/>
            <a:ext cx="3916363" cy="362557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36896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68BD6C-5BA7-9DA0-EAA8-842B4C26B8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1439863"/>
            <a:ext cx="3048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5359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B8A848-7FBC-A876-30A2-36C011617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38" y="1443038"/>
            <a:ext cx="30353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6661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2D6AC0-7E6D-6E35-D39D-41DE2B78B1C2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" name="Picture 2" descr="2014_logo_only_reverse.png">
            <a:extLst>
              <a:ext uri="{FF2B5EF4-FFF2-40B4-BE49-F238E27FC236}">
                <a16:creationId xmlns:a16="http://schemas.microsoft.com/office/drawing/2014/main" id="{D5799933-04C5-A53A-9DA4-58956D7389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131888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2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2" y="3507855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86012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5E3332-F8B9-198D-7E20-E2AF46006DD2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" name="Picture 3" descr="s4b282c2015.png">
            <a:extLst>
              <a:ext uri="{FF2B5EF4-FFF2-40B4-BE49-F238E27FC236}">
                <a16:creationId xmlns:a16="http://schemas.microsoft.com/office/drawing/2014/main" id="{7AA4B39C-84D8-315D-6EE3-4D45C4FFDC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131888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2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2" y="3507855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1824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7445046-EE88-16C7-6717-5399404CEEBA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5F97C2A8-841B-844E-AB4E-280253923396}" type="slidenum">
              <a:rPr lang="en-US" altLang="en-US" sz="900" smtClean="0">
                <a:solidFill>
                  <a:srgbClr val="FFFFFF"/>
                </a:solidFill>
                <a:latin typeface="Whitney Book" pitchFamily="50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C8E383-E398-F3CF-A54C-54BE2D69CF47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2" descr="2014_logo_only_reverse.png">
            <a:extLst>
              <a:ext uri="{FF2B5EF4-FFF2-40B4-BE49-F238E27FC236}">
                <a16:creationId xmlns:a16="http://schemas.microsoft.com/office/drawing/2014/main" id="{16D40EA2-89D8-C892-BE7F-A919277F9C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131889"/>
            <a:ext cx="5430376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8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940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49496B-788A-A926-26F8-AB48C1413369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3C55E64B-5967-1DB9-A1E9-FECE8B0C51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8309510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1711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288F0E87-2CBE-38BA-290D-685932376928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BFB9ED60-9386-2D44-BBB2-98104210453A}" type="slidenum">
              <a:rPr lang="en-US" altLang="en-US" sz="900" smtClean="0">
                <a:solidFill>
                  <a:srgbClr val="FFFFFF"/>
                </a:solidFill>
                <a:latin typeface="Whitney Book" pitchFamily="50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D1361D-A74D-6C69-786B-87A5A7CDCC89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3" descr="s4b282c2015.png">
            <a:extLst>
              <a:ext uri="{FF2B5EF4-FFF2-40B4-BE49-F238E27FC236}">
                <a16:creationId xmlns:a16="http://schemas.microsoft.com/office/drawing/2014/main" id="{B5D3A35B-CD16-08A0-7CDB-D4EC9377E8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131889"/>
            <a:ext cx="5430376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800" b="1" i="0" kern="0" cap="all" spc="3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47104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4b282c2015.png">
            <a:extLst>
              <a:ext uri="{FF2B5EF4-FFF2-40B4-BE49-F238E27FC236}">
                <a16:creationId xmlns:a16="http://schemas.microsoft.com/office/drawing/2014/main" id="{245FDBDA-63FE-AAC5-3DFA-F86FD6EF56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83104B72-2660-10EF-4BBE-1C84BB147CFB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32FD18D5-3130-3644-AC29-7102F2956993}" type="slidenum">
              <a:rPr lang="en-US" altLang="en-US" sz="900" smtClean="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cs typeface="Arial" panose="020B0604020202020204" pitchFamily="34" charset="0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1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6242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4_logo_only_reverse.png">
            <a:extLst>
              <a:ext uri="{FF2B5EF4-FFF2-40B4-BE49-F238E27FC236}">
                <a16:creationId xmlns:a16="http://schemas.microsoft.com/office/drawing/2014/main" id="{DDE641E7-E82B-CADB-4307-EAD0601AB9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5CBF8B5F-C55D-3035-08FF-930A4C79402B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3D5718D5-E958-4640-8AA4-C408F2E03711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1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420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5E6A98-7E8D-F9F1-7E52-67C9071711C9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02C7A92D-D258-A746-89E0-A45FC1CA7095}" type="slidenum">
              <a:rPr lang="en-US" altLang="en-US" sz="900" smtClean="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cs typeface="Arial" panose="020B0604020202020204" pitchFamily="34" charset="0"/>
            </a:endParaRPr>
          </a:p>
        </p:txBody>
      </p:sp>
      <p:pic>
        <p:nvPicPr>
          <p:cNvPr id="3" name="Picture 3" descr="s4b282c2015.png">
            <a:extLst>
              <a:ext uri="{FF2B5EF4-FFF2-40B4-BE49-F238E27FC236}">
                <a16:creationId xmlns:a16="http://schemas.microsoft.com/office/drawing/2014/main" id="{4BA03C74-E37E-D093-2099-E6ADDA7CDE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3763" y="422275"/>
            <a:ext cx="3635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1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727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4592DC8C-A5E4-FA5F-AFE2-6D225A14FBA5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CE4A9C17-CC6E-7049-91C3-5DC348C157EB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 descr="2014_logo_only_reverse.png">
            <a:extLst>
              <a:ext uri="{FF2B5EF4-FFF2-40B4-BE49-F238E27FC236}">
                <a16:creationId xmlns:a16="http://schemas.microsoft.com/office/drawing/2014/main" id="{940A8841-1516-DB86-C1B5-7C11C6DB89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5188" y="47307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1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7243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BC_2016_Signature_Wide_282.png">
            <a:extLst>
              <a:ext uri="{FF2B5EF4-FFF2-40B4-BE49-F238E27FC236}">
                <a16:creationId xmlns:a16="http://schemas.microsoft.com/office/drawing/2014/main" id="{EF4F146F-DEF9-EB30-4980-115145C0A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38" y="1439863"/>
            <a:ext cx="477043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0351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2016_UBCStandard_Signature_ReverseRGB72.png">
            <a:extLst>
              <a:ext uri="{FF2B5EF4-FFF2-40B4-BE49-F238E27FC236}">
                <a16:creationId xmlns:a16="http://schemas.microsoft.com/office/drawing/2014/main" id="{D199845D-5266-E4B8-99AB-2DF8C3305F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38" y="1443038"/>
            <a:ext cx="4770437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7923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-Copy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413007" y="844551"/>
            <a:ext cx="7314109" cy="40730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413689" y="1959769"/>
            <a:ext cx="7308850" cy="2003822"/>
          </a:xfrm>
          <a:prstGeom prst="rect">
            <a:avLst/>
          </a:prstGeom>
        </p:spPr>
        <p:txBody>
          <a:bodyPr vert="horz"/>
          <a:lstStyle>
            <a:lvl1pPr marL="0" marR="0" indent="0" algn="l" defTabSz="6858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50" baseline="0">
                <a:solidFill>
                  <a:srgbClr val="0C2344"/>
                </a:solidFill>
                <a:latin typeface="Verdana"/>
                <a:cs typeface="Verdana"/>
              </a:defRPr>
            </a:lvl1pPr>
            <a:lvl2pPr>
              <a:buNone/>
              <a:defRPr sz="1350" baseline="0">
                <a:solidFill>
                  <a:srgbClr val="0C2344"/>
                </a:solidFill>
                <a:latin typeface="Verdana"/>
                <a:cs typeface="Verdana"/>
              </a:defRPr>
            </a:lvl2pPr>
            <a:lvl3pPr>
              <a:buNone/>
              <a:defRPr sz="1350">
                <a:latin typeface="Verdana"/>
                <a:cs typeface="Verdana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413689" y="1394222"/>
            <a:ext cx="7308850" cy="565547"/>
          </a:xfrm>
          <a:prstGeom prst="rect">
            <a:avLst/>
          </a:prstGeom>
        </p:spPr>
        <p:txBody>
          <a:bodyPr vert="horz"/>
          <a:lstStyle>
            <a:lvl1pPr>
              <a:buNone/>
              <a:defRPr sz="1350" b="1" baseline="0">
                <a:solidFill>
                  <a:srgbClr val="0C2344"/>
                </a:solidFill>
                <a:latin typeface="Verdana"/>
                <a:cs typeface="Verdana"/>
              </a:defRPr>
            </a:lvl1pPr>
            <a:lvl2pPr>
              <a:buNone/>
              <a:defRPr sz="1350"/>
            </a:lvl2pPr>
            <a:lvl3pPr>
              <a:buNone/>
              <a:defRPr sz="1350"/>
            </a:lvl3pPr>
            <a:lvl4pPr>
              <a:buNone/>
              <a:defRPr sz="1350"/>
            </a:lvl4pPr>
            <a:lvl5pPr>
              <a:buNone/>
              <a:defRPr sz="135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14990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4945"/>
            <a:ext cx="8229600" cy="762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056101"/>
            <a:ext cx="8229600" cy="32385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649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813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2 Colum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87132D-E5A8-5D95-BC2F-A983CF733F20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74A43BF0-98FB-45AC-84ED-C2E50EF28B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825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8802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694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4945"/>
            <a:ext cx="8229600" cy="762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473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4_logo_only_reverse.png">
            <a:extLst>
              <a:ext uri="{FF2B5EF4-FFF2-40B4-BE49-F238E27FC236}">
                <a16:creationId xmlns:a16="http://schemas.microsoft.com/office/drawing/2014/main" id="{CE94E8CA-E57E-0BF2-609C-9A9DA033C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DEC037-98B0-01A1-7E0B-1DA97B9984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4156075"/>
            <a:ext cx="2478088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964688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2" y="2715355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2" y="3219412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26155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B4AFB2-3006-3F85-9AAE-9F7A33F000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4164013"/>
            <a:ext cx="24780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762" y="964688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937" y="271546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937" y="3219525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51040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uildin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722DF8-DA24-2339-1C5F-BEEB2BBAB767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C894018F-1AE7-5BF6-FDE9-C9F5F42D50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825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kstreel\Desktop\Pro Shots Allard Hall\Aerial Photo Shop Allard Hall\S07_1758_adj.jpg">
            <a:extLst>
              <a:ext uri="{FF2B5EF4-FFF2-40B4-BE49-F238E27FC236}">
                <a16:creationId xmlns:a16="http://schemas.microsoft.com/office/drawing/2014/main" id="{92AA850A-AD9F-CCC3-184E-B4B849D9FAA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3"/>
          <a:stretch/>
        </p:blipFill>
        <p:spPr bwMode="auto">
          <a:xfrm>
            <a:off x="-14288" y="915988"/>
            <a:ext cx="9170988" cy="42275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9000"/>
              </a:srgbClr>
            </a:outerShdw>
          </a:effec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33949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B4FBA7-EF0A-111D-23F7-3048469AE6A9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5195CF5A-4609-88FC-F3E6-FFAF2C09D0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8309510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869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2 Colum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A6752F-82E6-210B-86AF-2DFC8127517A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25BCFF23-F7A9-A8EB-F8BD-7057581660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825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8802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9145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2 Column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7550E7-A3D8-6D05-40C3-3AF92391A714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8DC57F54-73B7-5DDE-DA4C-13AEC2FC2C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825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787900" y="1203598"/>
            <a:ext cx="3916363" cy="362557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718618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FE9C28-33CC-FD28-C989-3542390ED5F0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shade val="95000"/>
                <a:satMod val="105000"/>
                <a:alpha val="25000"/>
              </a:schemeClr>
            </a:solidFill>
          </a:ln>
          <a:effectLst>
            <a:outerShdw blurRad="40000" dist="230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BFA11B80-8DC4-0045-9A77-9A953BFDBE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8309510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004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2 Column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1D36D1-A42F-0820-7D13-AB2060B9D1F0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shade val="95000"/>
                <a:satMod val="105000"/>
                <a:alpha val="25000"/>
              </a:schemeClr>
            </a:solidFill>
          </a:ln>
          <a:effectLst>
            <a:outerShdw blurRad="40000" dist="230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AE8CED94-702A-7EBC-9D9B-85FCA83E0F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825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8802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6518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2 Column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7DEBD6-04C2-D243-19AF-64298348CB41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shade val="95000"/>
                <a:satMod val="105000"/>
                <a:alpha val="25000"/>
              </a:schemeClr>
            </a:solidFill>
          </a:ln>
          <a:effectLst>
            <a:outerShdw blurRad="40000" dist="230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B5C5EF69-AB6A-97F2-DA18-E667219917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825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787900" y="1203598"/>
            <a:ext cx="3916363" cy="362557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0823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2 Column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02AA73-FC4B-F5FB-2E24-143140875E32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0A88C0CF-7CFF-1C3A-9618-AFD318945C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825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787900" y="1203598"/>
            <a:ext cx="3916363" cy="362557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122560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68BD6C-5BA7-9DA0-EAA8-842B4C26B8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1439863"/>
            <a:ext cx="3048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2464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B8A848-7FBC-A876-30A2-36C011617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38" y="1443038"/>
            <a:ext cx="30353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4014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2D6AC0-7E6D-6E35-D39D-41DE2B78B1C2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" name="Picture 2" descr="2014_logo_only_reverse.png">
            <a:extLst>
              <a:ext uri="{FF2B5EF4-FFF2-40B4-BE49-F238E27FC236}">
                <a16:creationId xmlns:a16="http://schemas.microsoft.com/office/drawing/2014/main" id="{D5799933-04C5-A53A-9DA4-58956D7389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131888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2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2" y="3507855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87009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5E3332-F8B9-198D-7E20-E2AF46006DD2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" name="Picture 3" descr="s4b282c2015.png">
            <a:extLst>
              <a:ext uri="{FF2B5EF4-FFF2-40B4-BE49-F238E27FC236}">
                <a16:creationId xmlns:a16="http://schemas.microsoft.com/office/drawing/2014/main" id="{7AA4B39C-84D8-315D-6EE3-4D45C4FFDC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131888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2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2" y="3507855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038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7445046-EE88-16C7-6717-5399404CEEBA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5F97C2A8-841B-844E-AB4E-280253923396}" type="slidenum">
              <a:rPr lang="en-US" altLang="en-US" sz="900" smtClean="0">
                <a:solidFill>
                  <a:srgbClr val="FFFFFF"/>
                </a:solidFill>
                <a:latin typeface="Whitney Book" pitchFamily="50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C8E383-E398-F3CF-A54C-54BE2D69CF47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2" descr="2014_logo_only_reverse.png">
            <a:extLst>
              <a:ext uri="{FF2B5EF4-FFF2-40B4-BE49-F238E27FC236}">
                <a16:creationId xmlns:a16="http://schemas.microsoft.com/office/drawing/2014/main" id="{16D40EA2-89D8-C892-BE7F-A919277F9C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131889"/>
            <a:ext cx="5430376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8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7987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288F0E87-2CBE-38BA-290D-685932376928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BFB9ED60-9386-2D44-BBB2-98104210453A}" type="slidenum">
              <a:rPr lang="en-US" altLang="en-US" sz="900" smtClean="0">
                <a:solidFill>
                  <a:srgbClr val="FFFFFF"/>
                </a:solidFill>
                <a:latin typeface="Whitney Book" pitchFamily="50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D1361D-A74D-6C69-786B-87A5A7CDCC89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3" descr="s4b282c2015.png">
            <a:extLst>
              <a:ext uri="{FF2B5EF4-FFF2-40B4-BE49-F238E27FC236}">
                <a16:creationId xmlns:a16="http://schemas.microsoft.com/office/drawing/2014/main" id="{B5D3A35B-CD16-08A0-7CDB-D4EC9377E8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131889"/>
            <a:ext cx="5430376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800" b="1" i="0" kern="0" cap="all" spc="3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44394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4b282c2015.png">
            <a:extLst>
              <a:ext uri="{FF2B5EF4-FFF2-40B4-BE49-F238E27FC236}">
                <a16:creationId xmlns:a16="http://schemas.microsoft.com/office/drawing/2014/main" id="{245FDBDA-63FE-AAC5-3DFA-F86FD6EF56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83104B72-2660-10EF-4BBE-1C84BB147CFB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32FD18D5-3130-3644-AC29-7102F2956993}" type="slidenum">
              <a:rPr lang="en-US" altLang="en-US" sz="900" smtClean="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cs typeface="Arial" panose="020B0604020202020204" pitchFamily="34" charset="0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1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481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4_logo_only_reverse.png">
            <a:extLst>
              <a:ext uri="{FF2B5EF4-FFF2-40B4-BE49-F238E27FC236}">
                <a16:creationId xmlns:a16="http://schemas.microsoft.com/office/drawing/2014/main" id="{DDE641E7-E82B-CADB-4307-EAD0601AB9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5CBF8B5F-C55D-3035-08FF-930A4C79402B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3D5718D5-E958-4640-8AA4-C408F2E03711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1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6585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5E6A98-7E8D-F9F1-7E52-67C9071711C9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02C7A92D-D258-A746-89E0-A45FC1CA7095}" type="slidenum">
              <a:rPr lang="en-US" altLang="en-US" sz="900" smtClean="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cs typeface="Arial" panose="020B0604020202020204" pitchFamily="34" charset="0"/>
            </a:endParaRPr>
          </a:p>
        </p:txBody>
      </p:sp>
      <p:pic>
        <p:nvPicPr>
          <p:cNvPr id="3" name="Picture 3" descr="s4b282c2015.png">
            <a:extLst>
              <a:ext uri="{FF2B5EF4-FFF2-40B4-BE49-F238E27FC236}">
                <a16:creationId xmlns:a16="http://schemas.microsoft.com/office/drawing/2014/main" id="{4BA03C74-E37E-D093-2099-E6ADDA7CDE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3763" y="422275"/>
            <a:ext cx="3635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1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2765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4592DC8C-A5E4-FA5F-AFE2-6D225A14FBA5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CE4A9C17-CC6E-7049-91C3-5DC348C157EB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 descr="2014_logo_only_reverse.png">
            <a:extLst>
              <a:ext uri="{FF2B5EF4-FFF2-40B4-BE49-F238E27FC236}">
                <a16:creationId xmlns:a16="http://schemas.microsoft.com/office/drawing/2014/main" id="{940A8841-1516-DB86-C1B5-7C11C6DB89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5188" y="47307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1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89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DD88B3-3F83-14B9-0841-B9D3B5CBF5E7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shade val="95000"/>
                <a:satMod val="105000"/>
                <a:alpha val="25000"/>
              </a:schemeClr>
            </a:solidFill>
          </a:ln>
          <a:effectLst>
            <a:outerShdw blurRad="40000" dist="230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A1F93318-68AB-00F4-11C1-84824DC113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8309510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0168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BC_2016_Signature_Wide_282.png">
            <a:extLst>
              <a:ext uri="{FF2B5EF4-FFF2-40B4-BE49-F238E27FC236}">
                <a16:creationId xmlns:a16="http://schemas.microsoft.com/office/drawing/2014/main" id="{EF4F146F-DEF9-EB30-4980-115145C0A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38" y="1439863"/>
            <a:ext cx="477043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4675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2016_UBCStandard_Signature_ReverseRGB72.png">
            <a:extLst>
              <a:ext uri="{FF2B5EF4-FFF2-40B4-BE49-F238E27FC236}">
                <a16:creationId xmlns:a16="http://schemas.microsoft.com/office/drawing/2014/main" id="{D199845D-5266-E4B8-99AB-2DF8C3305F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38" y="1443038"/>
            <a:ext cx="4770437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4139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-Copy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413007" y="844551"/>
            <a:ext cx="7314109" cy="40730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413689" y="1959769"/>
            <a:ext cx="7308850" cy="2003822"/>
          </a:xfrm>
          <a:prstGeom prst="rect">
            <a:avLst/>
          </a:prstGeom>
        </p:spPr>
        <p:txBody>
          <a:bodyPr vert="horz"/>
          <a:lstStyle>
            <a:lvl1pPr marL="0" marR="0" indent="0" algn="l" defTabSz="6858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50" baseline="0">
                <a:solidFill>
                  <a:srgbClr val="0C2344"/>
                </a:solidFill>
                <a:latin typeface="Verdana"/>
                <a:cs typeface="Verdana"/>
              </a:defRPr>
            </a:lvl1pPr>
            <a:lvl2pPr>
              <a:buNone/>
              <a:defRPr sz="1350" baseline="0">
                <a:solidFill>
                  <a:srgbClr val="0C2344"/>
                </a:solidFill>
                <a:latin typeface="Verdana"/>
                <a:cs typeface="Verdana"/>
              </a:defRPr>
            </a:lvl2pPr>
            <a:lvl3pPr>
              <a:buNone/>
              <a:defRPr sz="1350">
                <a:latin typeface="Verdana"/>
                <a:cs typeface="Verdana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413689" y="1394222"/>
            <a:ext cx="7308850" cy="565547"/>
          </a:xfrm>
          <a:prstGeom prst="rect">
            <a:avLst/>
          </a:prstGeom>
        </p:spPr>
        <p:txBody>
          <a:bodyPr vert="horz"/>
          <a:lstStyle>
            <a:lvl1pPr>
              <a:buNone/>
              <a:defRPr sz="1350" b="1" baseline="0">
                <a:solidFill>
                  <a:srgbClr val="0C2344"/>
                </a:solidFill>
                <a:latin typeface="Verdana"/>
                <a:cs typeface="Verdana"/>
              </a:defRPr>
            </a:lvl1pPr>
            <a:lvl2pPr>
              <a:buNone/>
              <a:defRPr sz="1350"/>
            </a:lvl2pPr>
            <a:lvl3pPr>
              <a:buNone/>
              <a:defRPr sz="1350"/>
            </a:lvl3pPr>
            <a:lvl4pPr>
              <a:buNone/>
              <a:defRPr sz="1350"/>
            </a:lvl4pPr>
            <a:lvl5pPr>
              <a:buNone/>
              <a:defRPr sz="135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7341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4945"/>
            <a:ext cx="8229600" cy="762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056101"/>
            <a:ext cx="8229600" cy="32385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4381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689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945"/>
            <a:ext cx="8229600" cy="762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2 Column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854221-5791-9E46-3CE7-0F99CCC911F9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shade val="95000"/>
                <a:satMod val="105000"/>
                <a:alpha val="25000"/>
              </a:schemeClr>
            </a:solidFill>
          </a:ln>
          <a:effectLst>
            <a:outerShdw blurRad="40000" dist="230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E172FD98-AE0F-C91D-CAD7-F9F3A2C9B9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825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8802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1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2 Column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8736C0-9B78-0839-6294-8B7C0B55F90B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shade val="95000"/>
                <a:satMod val="105000"/>
                <a:alpha val="25000"/>
              </a:schemeClr>
            </a:solidFill>
          </a:ln>
          <a:effectLst>
            <a:outerShdw blurRad="40000" dist="230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607EEE18-DDC5-6D2F-920E-31A491880F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825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787900" y="1203598"/>
            <a:ext cx="3916363" cy="362557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146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961" r:id="rId1"/>
    <p:sldLayoutId id="2147486962" r:id="rId2"/>
    <p:sldLayoutId id="2147486963" r:id="rId3"/>
    <p:sldLayoutId id="2147486964" r:id="rId4"/>
    <p:sldLayoutId id="2147486965" r:id="rId5"/>
    <p:sldLayoutId id="2147486966" r:id="rId6"/>
    <p:sldLayoutId id="2147486967" r:id="rId7"/>
    <p:sldLayoutId id="2147486968" r:id="rId8"/>
    <p:sldLayoutId id="2147486969" r:id="rId9"/>
    <p:sldLayoutId id="2147486970" r:id="rId10"/>
    <p:sldLayoutId id="2147486971" r:id="rId11"/>
    <p:sldLayoutId id="2147486972" r:id="rId12"/>
    <p:sldLayoutId id="2147486973" r:id="rId13"/>
    <p:sldLayoutId id="2147486974" r:id="rId14"/>
    <p:sldLayoutId id="2147486975" r:id="rId15"/>
    <p:sldLayoutId id="2147486976" r:id="rId16"/>
    <p:sldLayoutId id="2147486977" r:id="rId17"/>
    <p:sldLayoutId id="2147486978" r:id="rId18"/>
    <p:sldLayoutId id="2147486979" r:id="rId19"/>
    <p:sldLayoutId id="2147486980" r:id="rId20"/>
    <p:sldLayoutId id="2147486981" r:id="rId21"/>
    <p:sldLayoutId id="2147486956" r:id="rId22"/>
    <p:sldLayoutId id="2147486957" r:id="rId23"/>
    <p:sldLayoutId id="2147486958" r:id="rId24"/>
    <p:sldLayoutId id="2147486959" r:id="rId2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20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83" r:id="rId1"/>
    <p:sldLayoutId id="2147486984" r:id="rId2"/>
    <p:sldLayoutId id="2147486985" r:id="rId3"/>
    <p:sldLayoutId id="2147486986" r:id="rId4"/>
    <p:sldLayoutId id="2147486987" r:id="rId5"/>
    <p:sldLayoutId id="2147486988" r:id="rId6"/>
    <p:sldLayoutId id="2147486989" r:id="rId7"/>
    <p:sldLayoutId id="2147486990" r:id="rId8"/>
    <p:sldLayoutId id="2147486991" r:id="rId9"/>
    <p:sldLayoutId id="2147486992" r:id="rId10"/>
    <p:sldLayoutId id="2147486993" r:id="rId11"/>
    <p:sldLayoutId id="2147486994" r:id="rId12"/>
    <p:sldLayoutId id="2147486995" r:id="rId13"/>
    <p:sldLayoutId id="2147486996" r:id="rId14"/>
    <p:sldLayoutId id="2147486997" r:id="rId15"/>
    <p:sldLayoutId id="2147486998" r:id="rId16"/>
    <p:sldLayoutId id="2147486999" r:id="rId17"/>
    <p:sldLayoutId id="2147487000" r:id="rId18"/>
    <p:sldLayoutId id="2147487001" r:id="rId19"/>
    <p:sldLayoutId id="2147487002" r:id="rId20"/>
    <p:sldLayoutId id="2147487003" r:id="rId21"/>
    <p:sldLayoutId id="2147487004" r:id="rId22"/>
    <p:sldLayoutId id="2147487005" r:id="rId23"/>
    <p:sldLayoutId id="2147487006" r:id="rId24"/>
    <p:sldLayoutId id="2147487033" r:id="rId2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3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08" r:id="rId1"/>
    <p:sldLayoutId id="2147487009" r:id="rId2"/>
    <p:sldLayoutId id="2147487010" r:id="rId3"/>
    <p:sldLayoutId id="2147487011" r:id="rId4"/>
    <p:sldLayoutId id="2147487012" r:id="rId5"/>
    <p:sldLayoutId id="2147487013" r:id="rId6"/>
    <p:sldLayoutId id="2147487014" r:id="rId7"/>
    <p:sldLayoutId id="2147487015" r:id="rId8"/>
    <p:sldLayoutId id="2147487016" r:id="rId9"/>
    <p:sldLayoutId id="2147487017" r:id="rId10"/>
    <p:sldLayoutId id="2147487018" r:id="rId11"/>
    <p:sldLayoutId id="2147487019" r:id="rId12"/>
    <p:sldLayoutId id="2147487020" r:id="rId13"/>
    <p:sldLayoutId id="2147487021" r:id="rId14"/>
    <p:sldLayoutId id="2147487022" r:id="rId15"/>
    <p:sldLayoutId id="2147487023" r:id="rId16"/>
    <p:sldLayoutId id="2147487024" r:id="rId17"/>
    <p:sldLayoutId id="2147487025" r:id="rId18"/>
    <p:sldLayoutId id="2147487026" r:id="rId19"/>
    <p:sldLayoutId id="2147487027" r:id="rId20"/>
    <p:sldLayoutId id="2147487028" r:id="rId21"/>
    <p:sldLayoutId id="2147487029" r:id="rId22"/>
    <p:sldLayoutId id="2147487030" r:id="rId23"/>
    <p:sldLayoutId id="2147487031" r:id="rId24"/>
    <p:sldLayoutId id="2147487032" r:id="rId2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law.allard.ubc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hyperlink" Target="http://cms.ubc.ca/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7.png"/></Relationships>
</file>

<file path=ppt/slides/_rels/slide100.xml.rels><?xml version="1.0" encoding="UTF-8" standalone="yes" ?><Relationships xmlns="http://schemas.openxmlformats.org/package/2006/relationships"><Relationship Id="rId3" Target="../media/image121.jpeg" Type="http://schemas.openxmlformats.org/officeDocument/2006/relationships/image"/><Relationship Id="rId2" Target="../media/image120.jpeg" Type="http://schemas.openxmlformats.org/officeDocument/2006/relationships/image"/><Relationship Id="rId1" Target="../slideLayouts/slideLayout49.xml" Type="http://schemas.openxmlformats.org/officeDocument/2006/relationships/slideLayout"/></Relationships>
</file>

<file path=ppt/slides/_rels/slide101.xml.rels><?xml version="1.0" encoding="UTF-8" standalone="yes" ?><Relationships xmlns="http://schemas.openxmlformats.org/package/2006/relationships"><Relationship Id="rId2" Target="../media/image122.jpeg" Type="http://schemas.openxmlformats.org/officeDocument/2006/relationships/image"/><Relationship Id="rId1" Target="../slideLayouts/slideLayout50.xml" Type="http://schemas.openxmlformats.org/officeDocument/2006/relationships/slideLayout"/></Relationships>
</file>

<file path=ppt/slides/_rels/slide102.xml.rels><?xml version="1.0" encoding="UTF-8" standalone="yes" ?><Relationships xmlns="http://schemas.openxmlformats.org/package/2006/relationships"><Relationship Id="rId2" Target="../media/image123.jpeg" Type="http://schemas.openxmlformats.org/officeDocument/2006/relationships/image"/><Relationship Id="rId1" Target="../slideLayouts/slideLayout49.xml" Type="http://schemas.openxmlformats.org/officeDocument/2006/relationships/slideLayout"/></Relationships>
</file>

<file path=ppt/slides/_rels/slide103.xml.rels><?xml version="1.0" encoding="UTF-8" standalone="yes" ?><Relationships xmlns="http://schemas.openxmlformats.org/package/2006/relationships"><Relationship Id="rId2" Target="../media/image124.jpeg" Type="http://schemas.openxmlformats.org/officeDocument/2006/relationships/image"/><Relationship Id="rId1" Target="../slideLayouts/slideLayout49.xml" Type="http://schemas.openxmlformats.org/officeDocument/2006/relationships/slideLayout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5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jpg"/><Relationship Id="rId3" Type="http://schemas.openxmlformats.org/officeDocument/2006/relationships/image" Target="../media/image127.png"/><Relationship Id="rId7" Type="http://schemas.openxmlformats.org/officeDocument/2006/relationships/image" Target="../media/image131.jpg"/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0.JPG"/><Relationship Id="rId5" Type="http://schemas.openxmlformats.org/officeDocument/2006/relationships/image" Target="../media/image129.jpeg"/><Relationship Id="rId4" Type="http://schemas.openxmlformats.org/officeDocument/2006/relationships/image" Target="../media/image128.jp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5.xml"/></Relationships>
</file>

<file path=ppt/slides/_rels/slide107.xml.rels><?xml version="1.0" encoding="UTF-8" standalone="yes" ?><Relationships xmlns="http://schemas.openxmlformats.org/package/2006/relationships"><Relationship Id="rId2" Target="../media/image134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08.xml.rels><?xml version="1.0" encoding="UTF-8" standalone="yes" ?><Relationships xmlns="http://schemas.openxmlformats.org/package/2006/relationships"><Relationship Id="rId2" Target="../media/image135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0.xml.rels><?xml version="1.0" encoding="UTF-8" standalone="yes" ?><Relationships xmlns="http://schemas.openxmlformats.org/package/2006/relationships"><Relationship Id="rId2" Target="../media/image138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11.xml.rels><?xml version="1.0" encoding="UTF-8" standalone="yes" ?><Relationships xmlns="http://schemas.openxmlformats.org/package/2006/relationships"><Relationship Id="rId2" Target="../media/image139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12.xml.rels><?xml version="1.0" encoding="UTF-8" standalone="yes" ?><Relationships xmlns="http://schemas.openxmlformats.org/package/2006/relationships"><Relationship Id="rId2" Target="../media/image140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13.xml.rels><?xml version="1.0" encoding="UTF-8" standalone="yes" ?><Relationships xmlns="http://schemas.openxmlformats.org/package/2006/relationships"><Relationship Id="rId2" Target="../media/image141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14.xml.rels><?xml version="1.0" encoding="UTF-8" standalone="yes" ?><Relationships xmlns="http://schemas.openxmlformats.org/package/2006/relationships"><Relationship Id="rId2" Target="../media/image142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15.xml.rels><?xml version="1.0" encoding="UTF-8" standalone="yes" ?><Relationships xmlns="http://schemas.openxmlformats.org/package/2006/relationships"><Relationship Id="rId2" Target="../media/image143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16.xml.rels><?xml version="1.0" encoding="UTF-8" standalone="yes" ?><Relationships xmlns="http://schemas.openxmlformats.org/package/2006/relationships"><Relationship Id="rId2" Target="../media/image144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49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49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49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2.xml.rels><?xml version="1.0" encoding="UTF-8" standalone="yes" ?><Relationships xmlns="http://schemas.openxmlformats.org/package/2006/relationships"><Relationship Id="rId2" Target="../media/image149.jpeg" Type="http://schemas.openxmlformats.org/officeDocument/2006/relationships/image"/><Relationship Id="rId1" Target="../slideLayouts/slideLayout49.xml" Type="http://schemas.openxmlformats.org/officeDocument/2006/relationships/slideLayout"/></Relationships>
</file>

<file path=ppt/slides/_rels/slide123.xml.rels><?xml version="1.0" encoding="UTF-8" standalone="yes" ?><Relationships xmlns="http://schemas.openxmlformats.org/package/2006/relationships"><Relationship Id="rId3" Target="http://youtu.be/z8iEogscUl8" TargetMode="External" Type="http://schemas.openxmlformats.org/officeDocument/2006/relationships/hyperlink"/><Relationship Id="rId2" Target="../media/image150.jpeg" Type="http://schemas.openxmlformats.org/officeDocument/2006/relationships/image"/><Relationship Id="rId1" Target="../slideLayouts/slideLayout49.xml" Type="http://schemas.openxmlformats.org/officeDocument/2006/relationships/slideLayout"/></Relationships>
</file>

<file path=ppt/slides/_rels/slide124.xml.rels><?xml version="1.0" encoding="UTF-8" standalone="yes" ?><Relationships xmlns="http://schemas.openxmlformats.org/package/2006/relationships"><Relationship Id="rId2" Target="../media/image151.jpeg" Type="http://schemas.openxmlformats.org/officeDocument/2006/relationships/image"/><Relationship Id="rId1" Target="../slideLayouts/slideLayout49.xml" Type="http://schemas.openxmlformats.org/officeDocument/2006/relationships/slideLayout"/></Relationships>
</file>

<file path=ppt/slides/_rels/slide125.xml.rels><?xml version="1.0" encoding="UTF-8" standalone="yes" ?><Relationships xmlns="http://schemas.openxmlformats.org/package/2006/relationships"><Relationship Id="rId3" Target="../media/image153.jpeg" Type="http://schemas.openxmlformats.org/officeDocument/2006/relationships/image"/><Relationship Id="rId2" Target="../media/image152.jpeg" Type="http://schemas.openxmlformats.org/officeDocument/2006/relationships/image"/><Relationship Id="rId1" Target="../slideLayouts/slideLayout49.xml" Type="http://schemas.openxmlformats.org/officeDocument/2006/relationships/slideLayout"/><Relationship Id="rId4" Target="../media/image154.jpeg" Type="http://schemas.openxmlformats.org/officeDocument/2006/relationships/image"/></Relationships>
</file>

<file path=ppt/slides/_rels/slide126.xml.rels><?xml version="1.0" encoding="UTF-8" standalone="yes" ?><Relationships xmlns="http://schemas.openxmlformats.org/package/2006/relationships"><Relationship Id="rId3" Target="../media/image156.jpeg" Type="http://schemas.openxmlformats.org/officeDocument/2006/relationships/image"/><Relationship Id="rId2" Target="../media/image155.jpeg" Type="http://schemas.openxmlformats.org/officeDocument/2006/relationships/image"/><Relationship Id="rId1" Target="../slideLayouts/slideLayout49.xml" Type="http://schemas.openxmlformats.org/officeDocument/2006/relationships/slideLayout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25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9.xml.rels><?xml version="1.0" encoding="UTF-8" standalone="yes" ?><Relationships xmlns="http://schemas.openxmlformats.org/package/2006/relationships"><Relationship Id="rId2" Target="../media/image158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8" Target="../media/image23.jpeg" Type="http://schemas.openxmlformats.org/officeDocument/2006/relationships/image"/><Relationship Id="rId3" Target="../media/image22.jpeg" Type="http://schemas.openxmlformats.org/officeDocument/2006/relationships/image"/><Relationship Id="rId7" Target="../media/image28.png" Type="http://schemas.openxmlformats.org/officeDocument/2006/relationships/image"/><Relationship Id="rId2" Target="../media/image21.png" Type="http://schemas.openxmlformats.org/officeDocument/2006/relationships/image"/><Relationship Id="rId1" Target="../slideLayouts/slideLayout25.xml" Type="http://schemas.openxmlformats.org/officeDocument/2006/relationships/slideLayout"/><Relationship Id="rId6" Target="../ink/ink3.xml" Type="http://schemas.openxmlformats.org/officeDocument/2006/relationships/customXml"/><Relationship Id="rId5" Target="../media/image2710.png" Type="http://schemas.openxmlformats.org/officeDocument/2006/relationships/image"/><Relationship Id="rId4" Target="../ink/ink2.xml" Type="http://schemas.openxmlformats.org/officeDocument/2006/relationships/customXml"/></Relationships>
</file>

<file path=ppt/slides/_rels/slide130.xml.rels><?xml version="1.0" encoding="UTF-8" standalone="yes" ?><Relationships xmlns="http://schemas.openxmlformats.org/package/2006/relationships"><Relationship Id="rId2" Target="../media/image159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5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5.xml"/></Relationships>
</file>

<file path=ppt/slides/_rels/slide133.xml.rels><?xml version="1.0" encoding="UTF-8" standalone="yes" ?><Relationships xmlns="http://schemas.openxmlformats.org/package/2006/relationships"><Relationship Id="rId2" Target="../media/image162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g"/><Relationship Id="rId1" Type="http://schemas.openxmlformats.org/officeDocument/2006/relationships/slideLayout" Target="../slideLayouts/slideLayout25.xml"/></Relationships>
</file>

<file path=ppt/slides/_rels/slide137.xml.rels><?xml version="1.0" encoding="UTF-8" standalone="yes" ?><Relationships xmlns="http://schemas.openxmlformats.org/package/2006/relationships"><Relationship Id="rId2" Target="../media/image164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38.xml.rels><?xml version="1.0" encoding="UTF-8" standalone="yes" ?><Relationships xmlns="http://schemas.openxmlformats.org/package/2006/relationships"><Relationship Id="rId2" Target="../media/image165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140.xml.rels><?xml version="1.0" encoding="UTF-8" standalone="yes" ?><Relationships xmlns="http://schemas.openxmlformats.org/package/2006/relationships"><Relationship Id="rId2" Target="../media/image167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41.xml.rels><?xml version="1.0" encoding="UTF-8" standalone="yes" ?><Relationships xmlns="http://schemas.openxmlformats.org/package/2006/relationships"><Relationship Id="rId2" Target="../media/image168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5.xml"/></Relationships>
</file>

<file path=ppt/slides/_rels/slide143.xml.rels><?xml version="1.0" encoding="UTF-8" standalone="yes" ?><Relationships xmlns="http://schemas.openxmlformats.org/package/2006/relationships"><Relationship Id="rId2" Target="../media/image170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44.xml.rels><?xml version="1.0" encoding="UTF-8" standalone="yes" ?><Relationships xmlns="http://schemas.openxmlformats.org/package/2006/relationships"><Relationship Id="rId2" Target="../media/image171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45.xml.rels><?xml version="1.0" encoding="UTF-8" standalone="yes" ?><Relationships xmlns="http://schemas.openxmlformats.org/package/2006/relationships"><Relationship Id="rId2" Target="../media/image172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5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150.xml.rels><?xml version="1.0" encoding="UTF-8" standalone="yes" ?><Relationships xmlns="http://schemas.openxmlformats.org/package/2006/relationships"><Relationship Id="rId2" Target="../media/image174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51.xml.rels><?xml version="1.0" encoding="UTF-8" standalone="yes" ?><Relationships xmlns="http://schemas.openxmlformats.org/package/2006/relationships"><Relationship Id="rId2" Target="../media/image175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52.xml.rels><?xml version="1.0" encoding="UTF-8" standalone="yes" ?><Relationships xmlns="http://schemas.openxmlformats.org/package/2006/relationships"><Relationship Id="rId2" Target="../media/image176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5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jpe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4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jpeg"/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25.xml"/></Relationships>
</file>

<file path=ppt/slides/_rels/slide157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24.xml" Type="http://schemas.openxmlformats.org/officeDocument/2006/relationships/slideLayout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jpeg"/><Relationship Id="rId1" Type="http://schemas.openxmlformats.org/officeDocument/2006/relationships/slideLayout" Target="../slideLayouts/slideLayout25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jon.Festinger@ubc.c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6.jpeg"/><Relationship Id="rId4" Type="http://schemas.openxmlformats.org/officeDocument/2006/relationships/hyperlink" Target="mailto:jfestinger@telus.net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24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 ?><Relationships xmlns="http://schemas.openxmlformats.org/package/2006/relationships"><Relationship Id="rId2" Target="../media/image33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 ?><Relationships xmlns="http://schemas.openxmlformats.org/package/2006/relationships"><Relationship Id="rId2" Target="../media/image35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 ?><Relationships xmlns="http://schemas.openxmlformats.org/package/2006/relationships"><Relationship Id="rId2" Target="../media/image37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39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 ?><Relationships xmlns="http://schemas.openxmlformats.org/package/2006/relationships"><Relationship Id="rId2" Target="../media/image43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 ?><Relationships xmlns="http://schemas.openxmlformats.org/package/2006/relationships"><Relationship Id="rId2" Target="../media/image44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43.xml.rels><?xml version="1.0" encoding="UTF-8" standalone="yes" ?><Relationships xmlns="http://schemas.openxmlformats.org/package/2006/relationships"><Relationship Id="rId2" Target="../media/image45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44.xml.rels><?xml version="1.0" encoding="UTF-8" standalone="yes" ?><Relationships xmlns="http://schemas.openxmlformats.org/package/2006/relationships"><Relationship Id="rId2" Target="../media/image46.jpeg" Type="http://schemas.openxmlformats.org/officeDocument/2006/relationships/image"/><Relationship Id="rId1" Target="../slideLayouts/slideLayout74.xml" Type="http://schemas.openxmlformats.org/officeDocument/2006/relationships/slideLayout"/></Relationships>
</file>

<file path=ppt/slides/_rels/slide45.xml.rels><?xml version="1.0" encoding="UTF-8" standalone="yes" ?><Relationships xmlns="http://schemas.openxmlformats.org/package/2006/relationships"><Relationship Id="rId2" Target="../media/image47.jpeg" Type="http://schemas.openxmlformats.org/officeDocument/2006/relationships/image"/><Relationship Id="rId1" Target="../slideLayouts/slideLayout74.xml" Type="http://schemas.openxmlformats.org/officeDocument/2006/relationships/slideLayout"/></Relationships>
</file>

<file path=ppt/slides/_rels/slide46.xml.rels><?xml version="1.0" encoding="UTF-8" standalone="yes" ?><Relationships xmlns="http://schemas.openxmlformats.org/package/2006/relationships"><Relationship Id="rId2" Target="../media/image48.jpeg" Type="http://schemas.openxmlformats.org/officeDocument/2006/relationships/image"/><Relationship Id="rId1" Target="../slideLayouts/slideLayout74.xml" Type="http://schemas.openxmlformats.org/officeDocument/2006/relationships/slideLayout"/></Relationships>
</file>

<file path=ppt/slides/_rels/slide47.xml.rels><?xml version="1.0" encoding="UTF-8" standalone="yes" ?><Relationships xmlns="http://schemas.openxmlformats.org/package/2006/relationships"><Relationship Id="rId3" Target="../media/image50.jpeg" Type="http://schemas.openxmlformats.org/officeDocument/2006/relationships/image"/><Relationship Id="rId2" Target="../media/image49.jpeg" Type="http://schemas.openxmlformats.org/officeDocument/2006/relationships/image"/><Relationship Id="rId1" Target="../slideLayouts/slideLayout74.xml" Type="http://schemas.openxmlformats.org/officeDocument/2006/relationships/slideLayout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 ?><Relationships xmlns="http://schemas.openxmlformats.org/package/2006/relationships"><Relationship Id="rId2" Target="../media/image52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 ?><Relationships xmlns="http://schemas.openxmlformats.org/package/2006/relationships"><Relationship Id="rId2" Target="../media/image53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51.xml.rels><?xml version="1.0" encoding="UTF-8" standalone="yes" ?><Relationships xmlns="http://schemas.openxmlformats.org/package/2006/relationships"><Relationship Id="rId2" Target="../media/image54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52.xml.rels><?xml version="1.0" encoding="UTF-8" standalone="yes" ?><Relationships xmlns="http://schemas.openxmlformats.org/package/2006/relationships"><Relationship Id="rId2" Target="../media/image55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 ?><Relationships xmlns="http://schemas.openxmlformats.org/package/2006/relationships"><Relationship Id="rId2" Target="../media/image58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56.xml.rels><?xml version="1.0" encoding="UTF-8" standalone="yes" ?><Relationships xmlns="http://schemas.openxmlformats.org/package/2006/relationships"><Relationship Id="rId2" Target="../media/image59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57.xml.rels><?xml version="1.0" encoding="UTF-8" standalone="yes" ?><Relationships xmlns="http://schemas.openxmlformats.org/package/2006/relationships"><Relationship Id="rId2" Target="../media/image60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58.xml.rels><?xml version="1.0" encoding="UTF-8" standalone="yes" ?><Relationships xmlns="http://schemas.openxmlformats.org/package/2006/relationships"><Relationship Id="rId2" Target="../media/image61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59.xml.rels><?xml version="1.0" encoding="UTF-8" standalone="yes" ?><Relationships xmlns="http://schemas.openxmlformats.org/package/2006/relationships"><Relationship Id="rId2" Target="../media/image62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 ?><Relationships xmlns="http://schemas.openxmlformats.org/package/2006/relationships"><Relationship Id="rId2" Target="../media/image68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5.xml"/></Relationships>
</file>

<file path=ppt/slides/_rels/slide69.xml.rels><?xml version="1.0" encoding="UTF-8" standalone="yes" ?><Relationships xmlns="http://schemas.openxmlformats.org/package/2006/relationships"><Relationship Id="rId3" Target="../media/image72.jpeg" Type="http://schemas.openxmlformats.org/officeDocument/2006/relationships/image"/><Relationship Id="rId2" Target="../media/image71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5.xml"/></Relationships>
</file>

<file path=ppt/slides/_rels/slide71.xml.rels><?xml version="1.0" encoding="UTF-8" standalone="yes" ?><Relationships xmlns="http://schemas.openxmlformats.org/package/2006/relationships"><Relationship Id="rId2" Target="../media/image74.jpeg" Type="http://schemas.openxmlformats.org/officeDocument/2006/relationships/image"/><Relationship Id="rId1" Target="../slideLayouts/slideLayout74.xml" Type="http://schemas.openxmlformats.org/officeDocument/2006/relationships/slideLayout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4.xml"/></Relationships>
</file>

<file path=ppt/slides/_rels/slide74.xml.rels><?xml version="1.0" encoding="UTF-8" standalone="yes" ?><Relationships xmlns="http://schemas.openxmlformats.org/package/2006/relationships"><Relationship Id="rId2" Target="../media/image77.jpeg" Type="http://schemas.openxmlformats.org/officeDocument/2006/relationships/image"/><Relationship Id="rId1" Target="../slideLayouts/slideLayout74.xml" Type="http://schemas.openxmlformats.org/officeDocument/2006/relationships/slideLayout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0.png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2020.png"/><Relationship Id="rId5" Type="http://schemas.openxmlformats.org/officeDocument/2006/relationships/customXml" Target="../ink/ink5.xml"/><Relationship Id="rId4" Type="http://schemas.openxmlformats.org/officeDocument/2006/relationships/image" Target="../media/image2010.png"/></Relationships>
</file>

<file path=ppt/slides/_rels/slide76.xml.rels><?xml version="1.0" encoding="UTF-8" standalone="yes" ?><Relationships xmlns="http://schemas.openxmlformats.org/package/2006/relationships"><Relationship Id="rId2" Target="../media/image79.jpeg" Type="http://schemas.openxmlformats.org/officeDocument/2006/relationships/image"/><Relationship Id="rId1" Target="../slideLayouts/slideLayout74.xml" Type="http://schemas.openxmlformats.org/officeDocument/2006/relationships/slideLayout"/></Relationships>
</file>

<file path=ppt/slides/_rels/slide77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74.xml" Type="http://schemas.openxmlformats.org/officeDocument/2006/relationships/slideLayout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4.xml"/></Relationships>
</file>

<file path=ppt/slides/_rels/slide79.xml.rels><?xml version="1.0" encoding="UTF-8" standalone="yes" ?><Relationships xmlns="http://schemas.openxmlformats.org/package/2006/relationships"><Relationship Id="rId2" Target="../media/image33.jpeg" Type="http://schemas.openxmlformats.org/officeDocument/2006/relationships/image"/><Relationship Id="rId1" Target="../slideLayouts/slideLayout74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https://commlaw.allard.ubc.ca/" TargetMode="External" Type="http://schemas.openxmlformats.org/officeDocument/2006/relationships/hyperlink"/><Relationship Id="rId1" Target="../slideLayouts/slideLayout25.xml" Type="http://schemas.openxmlformats.org/officeDocument/2006/relationships/slideLayout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4.xml"/></Relationships>
</file>

<file path=ppt/slides/_rels/slide81.xml.rels><?xml version="1.0" encoding="UTF-8" standalone="yes" ?><Relationships xmlns="http://schemas.openxmlformats.org/package/2006/relationships"><Relationship Id="rId2" Target="../media/image43.jpeg" Type="http://schemas.openxmlformats.org/officeDocument/2006/relationships/image"/><Relationship Id="rId1" Target="../slideLayouts/slideLayout74.xml" Type="http://schemas.openxmlformats.org/officeDocument/2006/relationships/slideLayout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9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9.xml"/></Relationships>
</file>

<file path=ppt/slides/_rels/slide86.xml.rels><?xml version="1.0" encoding="UTF-8" standalone="yes" ?><Relationships xmlns="http://schemas.openxmlformats.org/package/2006/relationships"><Relationship Id="rId3" Target="../media/image85.jpeg" Type="http://schemas.openxmlformats.org/officeDocument/2006/relationships/image"/><Relationship Id="rId2" Target="../media/image84.jpeg" Type="http://schemas.openxmlformats.org/officeDocument/2006/relationships/image"/><Relationship Id="rId1" Target="../slideLayouts/slideLayout49.xml" Type="http://schemas.openxmlformats.org/officeDocument/2006/relationships/slideLayout"/></Relationships>
</file>

<file path=ppt/slides/_rels/slide87.xml.rels><?xml version="1.0" encoding="UTF-8" standalone="yes" ?><Relationships xmlns="http://schemas.openxmlformats.org/package/2006/relationships"><Relationship Id="rId3" Target="../media/image87.jpeg" Type="http://schemas.openxmlformats.org/officeDocument/2006/relationships/image"/><Relationship Id="rId2" Target="../media/image86.png" Type="http://schemas.openxmlformats.org/officeDocument/2006/relationships/image"/><Relationship Id="rId1" Target="../slideLayouts/slideLayout48.xml" Type="http://schemas.openxmlformats.org/officeDocument/2006/relationships/slideLayout"/><Relationship Id="rId4" Target="../media/image88.png" Type="http://schemas.openxmlformats.org/officeDocument/2006/relationships/image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90.xml.rels><?xml version="1.0" encoding="UTF-8" standalone="yes" ?><Relationships xmlns="http://schemas.openxmlformats.org/package/2006/relationships"><Relationship Id="rId2" Target="../media/image97.jpeg" Type="http://schemas.openxmlformats.org/officeDocument/2006/relationships/image"/><Relationship Id="rId1" Target="../slideLayouts/slideLayout49.xml" Type="http://schemas.openxmlformats.org/officeDocument/2006/relationships/slideLayout"/></Relationships>
</file>

<file path=ppt/slides/_rels/slide91.xml.rels><?xml version="1.0" encoding="UTF-8" standalone="yes" ?><Relationships xmlns="http://schemas.openxmlformats.org/package/2006/relationships"><Relationship Id="rId2" Target="../media/image98.jpeg" Type="http://schemas.openxmlformats.org/officeDocument/2006/relationships/image"/><Relationship Id="rId1" Target="../slideLayouts/slideLayout49.xml" Type="http://schemas.openxmlformats.org/officeDocument/2006/relationships/slideLayout"/></Relationships>
</file>

<file path=ppt/slides/_rels/slide92.xml.rels><?xml version="1.0" encoding="UTF-8" standalone="yes" ?><Relationships xmlns="http://schemas.openxmlformats.org/package/2006/relationships"><Relationship Id="rId2" Target="../media/image99.jpeg" Type="http://schemas.openxmlformats.org/officeDocument/2006/relationships/image"/><Relationship Id="rId1" Target="../slideLayouts/slideLayout49.xml" Type="http://schemas.openxmlformats.org/officeDocument/2006/relationships/slideLayout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5.xml"/></Relationships>
</file>

<file path=ppt/slides/_rels/slide94.xml.rels><?xml version="1.0" encoding="UTF-8" standalone="yes" ?><Relationships xmlns="http://schemas.openxmlformats.org/package/2006/relationships"><Relationship Id="rId3" Target="../media/image102.jpeg" Type="http://schemas.openxmlformats.org/officeDocument/2006/relationships/image"/><Relationship Id="rId2" Target="../media/image101.jpeg" Type="http://schemas.openxmlformats.org/officeDocument/2006/relationships/image"/><Relationship Id="rId1" Target="../slideLayouts/slideLayout49.xml" Type="http://schemas.openxmlformats.org/officeDocument/2006/relationships/slideLayout"/><Relationship Id="rId4" Target="../media/image103.jpeg" Type="http://schemas.openxmlformats.org/officeDocument/2006/relationships/image"/></Relationships>
</file>

<file path=ppt/slides/_rels/slide95.xml.rels><?xml version="1.0" encoding="UTF-8" standalone="yes" ?><Relationships xmlns="http://schemas.openxmlformats.org/package/2006/relationships"><Relationship Id="rId3" Target="../media/image105.jpeg" Type="http://schemas.openxmlformats.org/officeDocument/2006/relationships/image"/><Relationship Id="rId2" Target="../media/image104.jpeg" Type="http://schemas.openxmlformats.org/officeDocument/2006/relationships/image"/><Relationship Id="rId1" Target="../slideLayouts/slideLayout49.xml" Type="http://schemas.openxmlformats.org/officeDocument/2006/relationships/slideLayout"/><Relationship Id="rId5" Target="../media/image107.jpeg" Type="http://schemas.openxmlformats.org/officeDocument/2006/relationships/image"/><Relationship Id="rId4" Target="../media/image106.jpeg" Type="http://schemas.openxmlformats.org/officeDocument/2006/relationships/image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gif"/><Relationship Id="rId1" Type="http://schemas.openxmlformats.org/officeDocument/2006/relationships/slideLayout" Target="../slideLayouts/slideLayout49.xml"/></Relationships>
</file>

<file path=ppt/slides/_rels/slide97.xml.rels><?xml version="1.0" encoding="UTF-8" standalone="yes" ?><Relationships xmlns="http://schemas.openxmlformats.org/package/2006/relationships"><Relationship Id="rId3" Target="../media/image110.jpeg" Type="http://schemas.openxmlformats.org/officeDocument/2006/relationships/image"/><Relationship Id="rId2" Target="../media/image109.jpeg" Type="http://schemas.openxmlformats.org/officeDocument/2006/relationships/image"/><Relationship Id="rId1" Target="../slideLayouts/slideLayout49.xml" Type="http://schemas.openxmlformats.org/officeDocument/2006/relationships/slideLayout"/><Relationship Id="rId6" Target="../media/image113.jpeg" Type="http://schemas.openxmlformats.org/officeDocument/2006/relationships/image"/><Relationship Id="rId5" Target="../media/image112.jpeg" Type="http://schemas.openxmlformats.org/officeDocument/2006/relationships/image"/><Relationship Id="rId4" Target="../media/image111.jpeg" Type="http://schemas.openxmlformats.org/officeDocument/2006/relationships/image"/></Relationships>
</file>

<file path=ppt/slides/_rels/slide98.xml.rels><?xml version="1.0" encoding="UTF-8" standalone="yes" ?><Relationships xmlns="http://schemas.openxmlformats.org/package/2006/relationships"><Relationship Id="rId3" Target="../media/image115.jpeg" Type="http://schemas.openxmlformats.org/officeDocument/2006/relationships/image"/><Relationship Id="rId2" Target="../media/image114.png" Type="http://schemas.openxmlformats.org/officeDocument/2006/relationships/image"/><Relationship Id="rId1" Target="../slideLayouts/slideLayout49.xml" Type="http://schemas.openxmlformats.org/officeDocument/2006/relationships/slideLayout"/><Relationship Id="rId6" Target="../media/image118.jpeg" Type="http://schemas.openxmlformats.org/officeDocument/2006/relationships/image"/><Relationship Id="rId5" Target="../media/image117.jpeg" Type="http://schemas.openxmlformats.org/officeDocument/2006/relationships/image"/><Relationship Id="rId4" Target="../media/image116.jpeg" Type="http://schemas.openxmlformats.org/officeDocument/2006/relationships/image"/></Relationships>
</file>

<file path=ppt/slides/_rels/slide99.xml.rels><?xml version="1.0" encoding="UTF-8" standalone="yes" ?><Relationships xmlns="http://schemas.openxmlformats.org/package/2006/relationships"><Relationship Id="rId2" Target="../media/image119.jpeg" Type="http://schemas.openxmlformats.org/officeDocument/2006/relationships/image"/><Relationship Id="rId1" Target="../slideLayouts/slideLayout49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Placeholder 3">
            <a:extLst>
              <a:ext uri="{FF2B5EF4-FFF2-40B4-BE49-F238E27FC236}">
                <a16:creationId xmlns:a16="http://schemas.microsoft.com/office/drawing/2014/main" id="{6AB382D9-7635-2429-2F83-CD11BAB8E8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354013" y="51470"/>
            <a:ext cx="8610600" cy="1080417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endParaRPr lang="en-US" sz="4800" spc="100" dirty="0"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en-US" sz="4800" b="0" spc="10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A Theory</a:t>
            </a:r>
          </a:p>
        </p:txBody>
      </p:sp>
      <p:sp>
        <p:nvSpPr>
          <p:cNvPr id="16386" name="Text Placeholder 2">
            <a:extLst>
              <a:ext uri="{FF2B5EF4-FFF2-40B4-BE49-F238E27FC236}">
                <a16:creationId xmlns:a16="http://schemas.microsoft.com/office/drawing/2014/main" id="{C61FCE91-4269-A889-155B-0A0EA686C6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331788" y="1347788"/>
            <a:ext cx="5429250" cy="156845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000" b="1" dirty="0">
                <a:ea typeface="ＭＳ Ｐゴシック" charset="-128"/>
              </a:rPr>
              <a:t>Talk 7</a:t>
            </a:r>
          </a:p>
          <a:p>
            <a:pPr>
              <a:buFont typeface="Arial" charset="0"/>
              <a:buNone/>
              <a:defRPr/>
            </a:pPr>
            <a:r>
              <a:rPr lang="en-US" sz="2000" b="1" dirty="0">
                <a:ea typeface="ＭＳ Ｐゴシック" charset="-128"/>
              </a:rPr>
              <a:t>Communications Law</a:t>
            </a:r>
          </a:p>
          <a:p>
            <a:pPr>
              <a:buFont typeface="Arial" charset="0"/>
              <a:buNone/>
              <a:defRPr/>
            </a:pPr>
            <a:r>
              <a:rPr lang="en-US" sz="2000" b="1" dirty="0">
                <a:ea typeface="ＭＳ Ｐゴシック" charset="-128"/>
              </a:rPr>
              <a:t>Allard School of Law, UBC</a:t>
            </a:r>
          </a:p>
          <a:p>
            <a:pPr>
              <a:buFont typeface="Arial" charset="0"/>
              <a:buNone/>
              <a:defRPr/>
            </a:pPr>
            <a:r>
              <a:rPr lang="en-US" sz="2000" b="1" dirty="0">
                <a:ea typeface="ＭＳ Ｐゴシック" charset="-128"/>
              </a:rPr>
              <a:t>Fall 2023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BB91CB-3F78-841A-DAAE-72E9CFE7A1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600" y="3036888"/>
            <a:ext cx="5429250" cy="974725"/>
          </a:xfrm>
        </p:spPr>
        <p:txBody>
          <a:bodyPr/>
          <a:lstStyle/>
          <a:p>
            <a:pPr>
              <a:defRPr/>
            </a:pPr>
            <a:r>
              <a:rPr lang="en-US" dirty="0"/>
              <a:t>Jon Festinger K.C.</a:t>
            </a:r>
          </a:p>
          <a:p>
            <a:pPr>
              <a:defRPr/>
            </a:pPr>
            <a:r>
              <a:rPr lang="en-US" dirty="0"/>
              <a:t>Allard Law of Law, UBC</a:t>
            </a:r>
          </a:p>
          <a:p>
            <a:pPr>
              <a:defRPr/>
            </a:pPr>
            <a:r>
              <a:rPr lang="en-US" dirty="0"/>
              <a:t>QMUL School of Law (CCLS)</a:t>
            </a:r>
          </a:p>
          <a:p>
            <a:pPr>
              <a:defRPr/>
            </a:pPr>
            <a:r>
              <a:rPr lang="en-US" dirty="0"/>
              <a:t>Of Counsel, chandler, </a:t>
            </a:r>
            <a:r>
              <a:rPr lang="en-US" dirty="0" err="1"/>
              <a:t>fogden</a:t>
            </a:r>
            <a:r>
              <a:rPr lang="en-US" dirty="0"/>
              <a:t>, </a:t>
            </a:r>
            <a:r>
              <a:rPr lang="en-US" dirty="0" err="1"/>
              <a:t>lyman</a:t>
            </a:r>
            <a:endParaRPr lang="en-US" dirty="0"/>
          </a:p>
          <a:p>
            <a:pPr>
              <a:buFont typeface="Arial" charset="0"/>
              <a:buNone/>
              <a:defRPr/>
            </a:pPr>
            <a:r>
              <a:rPr lang="en-US" dirty="0">
                <a:ea typeface="ＭＳ Ｐゴシック" charset="-128"/>
                <a:hlinkClick r:id="rId3"/>
              </a:rPr>
              <a:t>https://commlaw.allard.ubc.ca/</a:t>
            </a:r>
            <a:r>
              <a:rPr lang="en-US" dirty="0">
                <a:ea typeface="ＭＳ Ｐゴシック" charset="-128"/>
              </a:rPr>
              <a:t> </a:t>
            </a:r>
          </a:p>
        </p:txBody>
      </p:sp>
      <p:pic>
        <p:nvPicPr>
          <p:cNvPr id="2560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69EE263-FDAA-05CA-39F2-5B0D7B24B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1635125"/>
            <a:ext cx="280828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526CF-316E-8F2F-6B69-2E845E85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950" y="355600"/>
            <a:ext cx="6515100" cy="6270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  <a:latin typeface="+mn-lt"/>
              </a:rPr>
              <a:t>For </a:t>
            </a:r>
            <a:r>
              <a:rPr lang="en-CA" b="1" dirty="0">
                <a:solidFill>
                  <a:srgbClr val="FFFF00"/>
                </a:solidFill>
                <a:latin typeface="+mn-lt"/>
              </a:rPr>
              <a:t>full privileges on the website </a:t>
            </a:r>
            <a:br>
              <a:rPr lang="en-CA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16912-E37D-FC53-1A21-97A03768A5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12888" y="1276350"/>
            <a:ext cx="6515100" cy="35385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CA" sz="2400" dirty="0">
                <a:solidFill>
                  <a:schemeClr val="bg1"/>
                </a:solidFill>
              </a:rPr>
              <a:t>1. Please create an account at </a:t>
            </a:r>
            <a:r>
              <a:rPr lang="en-CA" sz="2400" dirty="0">
                <a:solidFill>
                  <a:schemeClr val="bg1"/>
                </a:solidFill>
                <a:hlinkClick r:id="rId2"/>
              </a:rPr>
              <a:t>http://cms.ubc.ca/</a:t>
            </a:r>
            <a:r>
              <a:rPr lang="en-CA" sz="2400" dirty="0">
                <a:solidFill>
                  <a:schemeClr val="bg1"/>
                </a:solidFill>
              </a:rPr>
              <a:t> using your CWL.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CA" sz="2400" dirty="0">
                <a:solidFill>
                  <a:schemeClr val="bg1"/>
                </a:solidFill>
              </a:rPr>
              <a:t>2. Once you create an account and sign in at </a:t>
            </a:r>
            <a:r>
              <a:rPr lang="en-CA" sz="2400" dirty="0">
                <a:solidFill>
                  <a:schemeClr val="bg1"/>
                </a:solidFill>
                <a:hlinkClick r:id="rId2"/>
              </a:rPr>
              <a:t>http://cms.ubc.ca/</a:t>
            </a:r>
            <a:r>
              <a:rPr lang="en-CA" sz="2400" dirty="0">
                <a:solidFill>
                  <a:schemeClr val="bg1"/>
                </a:solidFill>
              </a:rPr>
              <a:t> you can click your name in the top right. Half-way down the following page will be your WordPress email address.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CA" sz="2400" dirty="0">
                <a:solidFill>
                  <a:schemeClr val="bg1"/>
                </a:solidFill>
              </a:rPr>
              <a:t>3. Send me your WordPress email address at </a:t>
            </a:r>
            <a:r>
              <a:rPr lang="en-CA" sz="2400" dirty="0" err="1">
                <a:solidFill>
                  <a:schemeClr val="bg1"/>
                </a:solidFill>
              </a:rPr>
              <a:t>jfestinger@telus.net</a:t>
            </a:r>
            <a:r>
              <a:rPr lang="en-CA" sz="2400" dirty="0">
                <a:solidFill>
                  <a:schemeClr val="bg1"/>
                </a:solidFill>
              </a:rPr>
              <a:t> or at </a:t>
            </a:r>
            <a:r>
              <a:rPr lang="en-CA" sz="2400" dirty="0" err="1">
                <a:solidFill>
                  <a:schemeClr val="bg1"/>
                </a:solidFill>
              </a:rPr>
              <a:t>jon.Festinger@ubc.ca</a:t>
            </a:r>
            <a:endParaRPr lang="en-CA" sz="24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CA" sz="2400" dirty="0">
                <a:solidFill>
                  <a:schemeClr val="bg1"/>
                </a:solidFill>
              </a:rPr>
              <a:t>4. Then, I will invite you to participate with authoring privileges via your </a:t>
            </a:r>
            <a:r>
              <a:rPr lang="en-CA" sz="2400" dirty="0" err="1">
                <a:solidFill>
                  <a:schemeClr val="bg1"/>
                </a:solidFill>
              </a:rPr>
              <a:t>WordPress</a:t>
            </a:r>
            <a:r>
              <a:rPr lang="en-CA" sz="2400" dirty="0">
                <a:solidFill>
                  <a:schemeClr val="bg1"/>
                </a:solidFill>
              </a:rPr>
              <a:t> email address.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303488D-E55B-48B4-CBD0-282695FCC9AB}"/>
                  </a:ext>
                </a:extLst>
              </p14:cNvPr>
              <p14:cNvContentPartPr/>
              <p14:nvPr/>
            </p14:nvContentPartPr>
            <p14:xfrm>
              <a:off x="1610412" y="3741277"/>
              <a:ext cx="5529600" cy="493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303488D-E55B-48B4-CBD0-282695FCC9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4412" y="3705251"/>
                <a:ext cx="5601240" cy="56525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DE8774E7-F5BE-FD0E-67C2-FB5A9E553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63" y="169863"/>
            <a:ext cx="3665537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6" name="Picture 4" descr="A person wearing headphones&#10;&#10;Description automatically generated with medium confidence">
            <a:extLst>
              <a:ext uri="{FF2B5EF4-FFF2-40B4-BE49-F238E27FC236}">
                <a16:creationId xmlns:a16="http://schemas.microsoft.com/office/drawing/2014/main" id="{F4D58BE5-84D5-C408-D18A-07F59CD83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6663" y="169863"/>
            <a:ext cx="3190875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28087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4A3ED-B71F-464E-97CD-CF399C9EB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285" y="0"/>
            <a:ext cx="6007430" cy="7326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&amp;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sometimes there are no words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other than </a:t>
            </a:r>
            <a:r>
              <a:rPr lang="en-US" b="1" dirty="0">
                <a:solidFill>
                  <a:srgbClr val="FFFF00"/>
                </a:solidFill>
              </a:rPr>
              <a:t>“</a:t>
            </a:r>
            <a:r>
              <a:rPr lang="en-US" b="1" dirty="0">
                <a:solidFill>
                  <a:srgbClr val="FF0000"/>
                </a:solidFill>
              </a:rPr>
              <a:t>sick </a:t>
            </a:r>
            <a:r>
              <a:rPr lang="en-US" b="1" dirty="0">
                <a:solidFill>
                  <a:schemeClr val="bg1"/>
                </a:solidFill>
              </a:rPr>
              <a:t>&amp;</a:t>
            </a:r>
            <a:r>
              <a:rPr lang="en-US" b="1" dirty="0">
                <a:solidFill>
                  <a:srgbClr val="FF0000"/>
                </a:solidFill>
              </a:rPr>
              <a:t> evil</a:t>
            </a:r>
            <a:r>
              <a:rPr lang="en-US" b="1" dirty="0">
                <a:solidFill>
                  <a:srgbClr val="FFFF00"/>
                </a:solidFill>
              </a:rPr>
              <a:t>”</a:t>
            </a:r>
            <a:r>
              <a:rPr lang="en-US" b="1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A31E187-C361-9B42-B861-4F2289C85A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633" y="1203598"/>
            <a:ext cx="4260734" cy="3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6671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7433F0-5A92-A443-99F4-E95F7528D6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8314" y="339502"/>
            <a:ext cx="2887371" cy="42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2047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67B882C-47F6-5B42-BD24-57A5DE31E3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5220" y="469817"/>
            <a:ext cx="3173560" cy="420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9489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3792" y="123478"/>
            <a:ext cx="8316416" cy="762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Digital Reality is </a:t>
            </a:r>
            <a:r>
              <a:rPr lang="en-US" b="1" dirty="0">
                <a:solidFill>
                  <a:srgbClr val="FFFF00"/>
                </a:solidFill>
              </a:rPr>
              <a:t>very structured </a:t>
            </a:r>
          </a:p>
        </p:txBody>
      </p:sp>
      <p:pic>
        <p:nvPicPr>
          <p:cNvPr id="4" name="Content Placeholder 3" descr="Image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5900" y="1131590"/>
            <a:ext cx="6172200" cy="36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0379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7768" y="0"/>
            <a:ext cx="8748464" cy="182086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/>
            <a:r>
              <a:rPr lang="en-CA" dirty="0">
                <a:solidFill>
                  <a:srgbClr val="CCFFCC"/>
                </a:solidFill>
              </a:rPr>
              <a:t>Creative freedoms</a:t>
            </a:r>
            <a:r>
              <a:rPr lang="en-CA" dirty="0">
                <a:solidFill>
                  <a:srgbClr val="FF0000"/>
                </a:solidFill>
              </a:rPr>
              <a:t>/</a:t>
            </a:r>
            <a:r>
              <a:rPr lang="en-CA" dirty="0">
                <a:solidFill>
                  <a:schemeClr val="accent5"/>
                </a:solidFill>
              </a:rPr>
              <a:t>human agency</a:t>
            </a:r>
            <a:r>
              <a:rPr lang="en-CA" dirty="0">
                <a:solidFill>
                  <a:srgbClr val="FFFF00"/>
                </a:solidFill>
              </a:rPr>
              <a:t> </a:t>
            </a:r>
            <a:br>
              <a:rPr lang="en-CA" dirty="0">
                <a:solidFill>
                  <a:srgbClr val="FFFF00"/>
                </a:solidFill>
              </a:rPr>
            </a:br>
            <a:r>
              <a:rPr lang="en-CA" dirty="0">
                <a:solidFill>
                  <a:srgbClr val="FFFF00"/>
                </a:solidFill>
              </a:rPr>
              <a:t>may have an </a:t>
            </a:r>
            <a:r>
              <a:rPr lang="en-CA" dirty="0">
                <a:solidFill>
                  <a:srgbClr val="FF0000"/>
                </a:solidFill>
              </a:rPr>
              <a:t>inverse relationship </a:t>
            </a:r>
            <a:br>
              <a:rPr lang="en-CA" dirty="0">
                <a:solidFill>
                  <a:srgbClr val="FF0000"/>
                </a:solidFill>
              </a:rPr>
            </a:br>
            <a:r>
              <a:rPr lang="en-CA" dirty="0">
                <a:solidFill>
                  <a:srgbClr val="FFFFFF"/>
                </a:solidFill>
              </a:rPr>
              <a:t>to the degree of </a:t>
            </a:r>
            <a:r>
              <a:rPr lang="en-CA" dirty="0">
                <a:solidFill>
                  <a:srgbClr val="CCFFCC"/>
                </a:solidFill>
              </a:rPr>
              <a:t>technology</a:t>
            </a:r>
            <a:r>
              <a:rPr lang="en-CA" dirty="0">
                <a:solidFill>
                  <a:srgbClr val="FFFFFF"/>
                </a:solidFill>
              </a:rPr>
              <a:t> (</a:t>
            </a:r>
            <a:r>
              <a:rPr lang="en-CA" dirty="0">
                <a:solidFill>
                  <a:srgbClr val="FF0000"/>
                </a:solidFill>
              </a:rPr>
              <a:t>?</a:t>
            </a:r>
            <a:r>
              <a:rPr lang="en-CA" dirty="0">
                <a:solidFill>
                  <a:srgbClr val="FFFFFF"/>
                </a:solidFill>
              </a:rPr>
              <a:t>).</a:t>
            </a:r>
            <a:br>
              <a:rPr lang="en-CA" sz="3600" dirty="0">
                <a:solidFill>
                  <a:srgbClr val="FFFFFF"/>
                </a:solidFill>
              </a:rPr>
            </a:b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4" name="Picture 3" descr="Prehistoric_Tools_-_Les_Combarelles_-_Les_Eyzies_de_Tayac_-_MN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487" y="2259859"/>
            <a:ext cx="1360729" cy="10232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5341" y="2843374"/>
            <a:ext cx="7104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8000 BC</a:t>
            </a:r>
          </a:p>
        </p:txBody>
      </p:sp>
      <p:pic>
        <p:nvPicPr>
          <p:cNvPr id="6" name="Picture 5" descr="Tableta_con_trill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902" y="2189618"/>
            <a:ext cx="2194220" cy="1010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9655" y="2846021"/>
            <a:ext cx="7104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3500 BC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90417" y="2843374"/>
            <a:ext cx="7104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1440 AD</a:t>
            </a:r>
          </a:p>
        </p:txBody>
      </p:sp>
      <p:pic>
        <p:nvPicPr>
          <p:cNvPr id="10" name="Picture 9" descr="222px-NBS_120_Se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632" y="3536286"/>
            <a:ext cx="1380380" cy="1119227"/>
          </a:xfrm>
          <a:prstGeom prst="rect">
            <a:avLst/>
          </a:prstGeom>
        </p:spPr>
      </p:pic>
      <p:pic>
        <p:nvPicPr>
          <p:cNvPr id="11" name="Picture 10" descr="1024px-Hoe's_six-cylinder_press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956" y="2201336"/>
            <a:ext cx="1713159" cy="10104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20211" y="4187973"/>
            <a:ext cx="7104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1894 AD</a:t>
            </a:r>
          </a:p>
        </p:txBody>
      </p:sp>
      <p:pic>
        <p:nvPicPr>
          <p:cNvPr id="13" name="Picture 12" descr="220px-RCA_Indian_Head_test_patter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702" y="3527907"/>
            <a:ext cx="1481492" cy="11111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97699" y="4183494"/>
            <a:ext cx="7104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1927 AD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9549" y="4187973"/>
            <a:ext cx="7104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1943 AD</a:t>
            </a:r>
          </a:p>
        </p:txBody>
      </p:sp>
      <p:pic>
        <p:nvPicPr>
          <p:cNvPr id="17" name="Picture 16" descr="Telephone_Centennial_Issue_1976-13c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885" y="3536286"/>
            <a:ext cx="1765935" cy="1143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12818" y="4187973"/>
            <a:ext cx="7104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1876 AD</a:t>
            </a:r>
          </a:p>
        </p:txBody>
      </p:sp>
      <p:pic>
        <p:nvPicPr>
          <p:cNvPr id="19" name="Picture 18" descr="eniac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731" y="3527907"/>
            <a:ext cx="1438384" cy="110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3601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9796" y="195486"/>
            <a:ext cx="8244408" cy="762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Technology is </a:t>
            </a:r>
            <a:r>
              <a:rPr lang="en-US" b="1" dirty="0">
                <a:solidFill>
                  <a:srgbClr val="4BACC6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very</a:t>
            </a:r>
            <a:r>
              <a:rPr lang="en-US" b="1" dirty="0">
                <a:solidFill>
                  <a:schemeClr val="accent5"/>
                </a:solidFill>
              </a:rPr>
              <a:t>)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Structuralist</a:t>
            </a:r>
          </a:p>
        </p:txBody>
      </p:sp>
      <p:pic>
        <p:nvPicPr>
          <p:cNvPr id="7" name="Content Placeholder 6" descr="800px-Dampfturbine_Montage01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5900" y="1131590"/>
            <a:ext cx="6172200" cy="36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2855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1719F7-F065-9454-284C-87DD9DB16662}"/>
              </a:ext>
            </a:extLst>
          </p:cNvPr>
          <p:cNvSpPr txBox="1"/>
          <p:nvPr/>
        </p:nvSpPr>
        <p:spPr>
          <a:xfrm>
            <a:off x="3017616" y="123478"/>
            <a:ext cx="31088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</a:rPr>
              <a:t>Vector </a:t>
            </a:r>
            <a:r>
              <a:rPr lang="en-US" sz="5400" dirty="0">
                <a:solidFill>
                  <a:srgbClr val="00B0F0"/>
                </a:solidFill>
              </a:rPr>
              <a:t>6</a:t>
            </a:r>
            <a:r>
              <a:rPr lang="en-US" sz="5400" dirty="0">
                <a:solidFill>
                  <a:srgbClr val="FF0000"/>
                </a:solidFill>
              </a:rPr>
              <a:t>: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A</a:t>
            </a:r>
            <a:r>
              <a:rPr lang="en-US" sz="5400" dirty="0">
                <a:solidFill>
                  <a:srgbClr val="FF0000"/>
                </a:solidFill>
              </a:rPr>
              <a:t>.</a:t>
            </a:r>
            <a:r>
              <a:rPr lang="en-US" sz="5400" dirty="0">
                <a:solidFill>
                  <a:schemeClr val="bg1"/>
                </a:solidFill>
              </a:rPr>
              <a:t>I</a:t>
            </a:r>
            <a:r>
              <a:rPr lang="en-US" sz="5400" dirty="0">
                <a:solidFill>
                  <a:srgbClr val="FF0000"/>
                </a:solidFill>
              </a:rPr>
              <a:t>.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C23EDA-934C-5186-72FF-3D5D1D6CC7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248" y="1998684"/>
            <a:ext cx="5579504" cy="2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6667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2" descr="A screenshot of a person holding a camera&#10;&#10;Description automatically generated with medium confidence">
            <a:extLst>
              <a:ext uri="{FF2B5EF4-FFF2-40B4-BE49-F238E27FC236}">
                <a16:creationId xmlns:a16="http://schemas.microsoft.com/office/drawing/2014/main" id="{969710BD-CF18-148F-F681-5D398BC9F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5403" y="1321872"/>
            <a:ext cx="3233193" cy="369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2" name="TextBox 1">
            <a:extLst>
              <a:ext uri="{FF2B5EF4-FFF2-40B4-BE49-F238E27FC236}">
                <a16:creationId xmlns:a16="http://schemas.microsoft.com/office/drawing/2014/main" id="{B23B6462-E7D3-951C-6B88-FC3C11EBF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50" y="0"/>
            <a:ext cx="895629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600" dirty="0">
                <a:solidFill>
                  <a:schemeClr val="bg1"/>
                </a:solidFill>
              </a:rPr>
              <a:t>A</a:t>
            </a:r>
            <a:r>
              <a:rPr lang="en-US" altLang="en-US" sz="3600" dirty="0">
                <a:solidFill>
                  <a:srgbClr val="FF0000"/>
                </a:solidFill>
              </a:rPr>
              <a:t>.</a:t>
            </a:r>
            <a:r>
              <a:rPr lang="en-US" altLang="en-US" sz="3600" dirty="0">
                <a:solidFill>
                  <a:schemeClr val="bg1"/>
                </a:solidFill>
              </a:rPr>
              <a:t>I</a:t>
            </a:r>
            <a:r>
              <a:rPr lang="en-US" altLang="en-US" sz="3600" dirty="0">
                <a:solidFill>
                  <a:srgbClr val="FF0000"/>
                </a:solidFill>
              </a:rPr>
              <a:t>.</a:t>
            </a:r>
            <a:r>
              <a:rPr lang="en-US" altLang="en-US" sz="3600" dirty="0">
                <a:solidFill>
                  <a:schemeClr val="bg1"/>
                </a:solidFill>
              </a:rPr>
              <a:t> Metaphor For A</a:t>
            </a:r>
            <a:r>
              <a:rPr lang="en-US" altLang="en-US" sz="3600" dirty="0">
                <a:solidFill>
                  <a:srgbClr val="FF0000"/>
                </a:solidFill>
              </a:rPr>
              <a:t>.</a:t>
            </a:r>
            <a:r>
              <a:rPr lang="en-US" altLang="en-US" sz="3600" dirty="0">
                <a:solidFill>
                  <a:schemeClr val="bg1"/>
                </a:solidFill>
              </a:rPr>
              <a:t>I</a:t>
            </a:r>
            <a:r>
              <a:rPr lang="en-US" altLang="en-US" sz="3600" dirty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A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  <a:r>
              <a:rPr lang="en-US" sz="3600" dirty="0">
                <a:solidFill>
                  <a:schemeClr val="bg1"/>
                </a:solidFill>
              </a:rPr>
              <a:t>I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  <a:r>
              <a:rPr lang="en-US" sz="3600" dirty="0">
                <a:solidFill>
                  <a:schemeClr val="bg1"/>
                </a:solidFill>
              </a:rPr>
              <a:t> as </a:t>
            </a:r>
            <a:r>
              <a:rPr lang="en-US" sz="3600" dirty="0">
                <a:solidFill>
                  <a:srgbClr val="FFFF00"/>
                </a:solidFill>
              </a:rPr>
              <a:t>Constructed Reality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>
                <a:solidFill>
                  <a:srgbClr val="FFFF00"/>
                </a:solidFill>
              </a:rPr>
              <a:t>Distorted Mirror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691735-DB3A-3711-8AF1-846B42D22A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41759"/>
            <a:ext cx="2788888" cy="42255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F4F828-F812-C73E-EE8F-1618148BE2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292" y="1664449"/>
            <a:ext cx="3240360" cy="18146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DD11F8-FA47-509C-38E5-43ED20ADF35D}"/>
              </a:ext>
            </a:extLst>
          </p:cNvPr>
          <p:cNvSpPr txBox="1"/>
          <p:nvPr/>
        </p:nvSpPr>
        <p:spPr>
          <a:xfrm>
            <a:off x="4057578" y="2139702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E8ADE6-AB76-29AF-ABFB-70830AFA4DC2}"/>
              </a:ext>
            </a:extLst>
          </p:cNvPr>
          <p:cNvSpPr txBox="1"/>
          <p:nvPr/>
        </p:nvSpPr>
        <p:spPr>
          <a:xfrm>
            <a:off x="305958" y="4499854"/>
            <a:ext cx="3832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Edward Lewis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dirty="0">
                <a:solidFill>
                  <a:schemeClr val="bg1"/>
                </a:solidFill>
              </a:rPr>
              <a:t>Vivian Ward</a:t>
            </a:r>
          </a:p>
        </p:txBody>
      </p:sp>
    </p:spTree>
    <p:extLst>
      <p:ext uri="{BB962C8B-B14F-4D97-AF65-F5344CB8AC3E}">
        <p14:creationId xmlns:p14="http://schemas.microsoft.com/office/powerpoint/2010/main" val="1139927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AFAA7-91F0-EA73-D8E3-DD1CAC199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338" y="14288"/>
            <a:ext cx="5846762" cy="7207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FF00"/>
                </a:solidFill>
                <a:latin typeface="+mn-lt"/>
              </a:rPr>
              <a:t>Why post</a:t>
            </a:r>
            <a:r>
              <a:rPr lang="en-US" sz="5400" b="1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39786B8B-BC4E-3486-CA29-DB90FAA9F791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684213" y="1131888"/>
            <a:ext cx="7920037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3000">
                <a:solidFill>
                  <a:schemeClr val="bg1"/>
                </a:solidFill>
              </a:rPr>
              <a:t>Engaging and engaging others is the key</a:t>
            </a:r>
            <a:r>
              <a:rPr lang="en-US" altLang="en-US" sz="3000">
                <a:solidFill>
                  <a:srgbClr val="FF0000"/>
                </a:solidFill>
              </a:rPr>
              <a:t>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3000">
                <a:solidFill>
                  <a:schemeClr val="bg1"/>
                </a:solidFill>
              </a:rPr>
              <a:t>Because you don</a:t>
            </a:r>
            <a:r>
              <a:rPr lang="en-US" altLang="en-US" sz="3000">
                <a:solidFill>
                  <a:srgbClr val="FF0000"/>
                </a:solidFill>
              </a:rPr>
              <a:t>’</a:t>
            </a:r>
            <a:r>
              <a:rPr lang="en-US" altLang="en-US" sz="3000">
                <a:solidFill>
                  <a:schemeClr val="bg1"/>
                </a:solidFill>
              </a:rPr>
              <a:t>t love speaking up in class.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3000">
                <a:solidFill>
                  <a:schemeClr val="bg1"/>
                </a:solidFill>
              </a:rPr>
              <a:t>Because you just saw something</a:t>
            </a:r>
            <a:r>
              <a:rPr lang="en-US" altLang="en-US" sz="3000">
                <a:solidFill>
                  <a:srgbClr val="FF0000"/>
                </a:solidFill>
              </a:rPr>
              <a:t>,</a:t>
            </a:r>
            <a:r>
              <a:rPr lang="en-US" altLang="en-US" sz="3000">
                <a:solidFill>
                  <a:schemeClr val="bg1"/>
                </a:solidFill>
              </a:rPr>
              <a:t> and you</a:t>
            </a:r>
            <a:r>
              <a:rPr lang="en-US" altLang="en-US" sz="3000">
                <a:solidFill>
                  <a:srgbClr val="FF0000"/>
                </a:solidFill>
              </a:rPr>
              <a:t>’</a:t>
            </a:r>
            <a:r>
              <a:rPr lang="en-US" altLang="en-US" sz="3000">
                <a:solidFill>
                  <a:schemeClr val="bg1"/>
                </a:solidFill>
              </a:rPr>
              <a:t>ll never remember it unless you post it now</a:t>
            </a:r>
            <a:r>
              <a:rPr lang="en-US" altLang="en-US" sz="3000">
                <a:solidFill>
                  <a:srgbClr val="FF0000"/>
                </a:solidFill>
              </a:rPr>
              <a:t>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3000">
                <a:solidFill>
                  <a:srgbClr val="FF0000"/>
                </a:solidFill>
              </a:rPr>
              <a:t>Please sign your name to your post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ont, screenshot, letter&#10;&#10;Description automatically generated">
            <a:extLst>
              <a:ext uri="{FF2B5EF4-FFF2-40B4-BE49-F238E27FC236}">
                <a16:creationId xmlns:a16="http://schemas.microsoft.com/office/drawing/2014/main" id="{E015D3C7-4C6C-8075-4DC6-0DAF3A96AE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719" y="133747"/>
            <a:ext cx="4098562" cy="487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3085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9E8835-D06D-DE97-BC0A-23A20D7EB3D8}"/>
              </a:ext>
            </a:extLst>
          </p:cNvPr>
          <p:cNvSpPr txBox="1"/>
          <p:nvPr/>
        </p:nvSpPr>
        <p:spPr>
          <a:xfrm>
            <a:off x="1187624" y="2139702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=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1F619-A69E-A829-72D3-3B9F89523A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571442"/>
            <a:ext cx="2992460" cy="40006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EB4D4D-CC3A-DB75-60A8-594B9FB42765}"/>
              </a:ext>
            </a:extLst>
          </p:cNvPr>
          <p:cNvSpPr txBox="1"/>
          <p:nvPr/>
        </p:nvSpPr>
        <p:spPr>
          <a:xfrm>
            <a:off x="6630704" y="2324367"/>
            <a:ext cx="2034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Rachel Zane</a:t>
            </a:r>
            <a:r>
              <a:rPr lang="en-US" b="1" dirty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Michael Ross</a:t>
            </a:r>
          </a:p>
        </p:txBody>
      </p:sp>
    </p:spTree>
    <p:extLst>
      <p:ext uri="{BB962C8B-B14F-4D97-AF65-F5344CB8AC3E}">
        <p14:creationId xmlns:p14="http://schemas.microsoft.com/office/powerpoint/2010/main" val="209785227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A60B9A2B-CA8D-A1F9-B797-1F0DBF8F7E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7141" y="340860"/>
            <a:ext cx="4249718" cy="446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5687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5F6646F-5CD7-2B23-CF8F-906B4F01E7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039" y="337922"/>
            <a:ext cx="5429921" cy="446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710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09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7F8EA54-B83D-DDBD-B1C6-5FE3ED57C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9872" y="133747"/>
            <a:ext cx="3124256" cy="487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77584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3" name="Picture 2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1F25E165-0274-ABDE-93FC-86363F6BA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7698" y="133747"/>
            <a:ext cx="4448603" cy="487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92970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7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050692AB-7EC9-E32D-95FA-63C8B69E0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15900"/>
            <a:ext cx="77724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26773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Box 1">
            <a:extLst>
              <a:ext uri="{FF2B5EF4-FFF2-40B4-BE49-F238E27FC236}">
                <a16:creationId xmlns:a16="http://schemas.microsoft.com/office/drawing/2014/main" id="{CAEB086D-A20A-F067-274D-3D072AEFD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31" y="863590"/>
            <a:ext cx="844333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“</a:t>
            </a:r>
            <a:r>
              <a:rPr kumimoji="0" lang="en-U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Hallucinations</a:t>
            </a:r>
            <a:r>
              <a:rPr kumimoji="0" lang="en-U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”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dirty="0">
                <a:solidFill>
                  <a:srgbClr val="FF0000"/>
                </a:solidFill>
              </a:rPr>
              <a:t>=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Anthropomorphizing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>
            <a:extLst>
              <a:ext uri="{FF2B5EF4-FFF2-40B4-BE49-F238E27FC236}">
                <a16:creationId xmlns:a16="http://schemas.microsoft.com/office/drawing/2014/main" id="{08D386DB-EC46-2A28-ACF8-977169E75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1772" y="682129"/>
            <a:ext cx="5680456" cy="377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390008-A24D-1237-0EC1-3662877810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387" y="195486"/>
            <a:ext cx="5445224" cy="40839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B2FB18-E891-146C-9F10-E940620D7E31}"/>
              </a:ext>
            </a:extLst>
          </p:cNvPr>
          <p:cNvSpPr txBox="1"/>
          <p:nvPr/>
        </p:nvSpPr>
        <p:spPr>
          <a:xfrm>
            <a:off x="3786047" y="4371950"/>
            <a:ext cx="1571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Sony Aibo</a:t>
            </a:r>
          </a:p>
        </p:txBody>
      </p:sp>
    </p:spTree>
    <p:extLst>
      <p:ext uri="{BB962C8B-B14F-4D97-AF65-F5344CB8AC3E}">
        <p14:creationId xmlns:p14="http://schemas.microsoft.com/office/powerpoint/2010/main" val="844080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43719-B9CD-C1A6-FFE5-22F874A5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816100"/>
            <a:ext cx="6858000" cy="15113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6000" dirty="0">
                <a:solidFill>
                  <a:srgbClr val="FF0000"/>
                </a:solidFill>
                <a:latin typeface="+mn-lt"/>
              </a:rPr>
              <a:t>“</a:t>
            </a:r>
            <a:r>
              <a:rPr lang="en-US" sz="6000" dirty="0">
                <a:solidFill>
                  <a:srgbClr val="FFFF00"/>
                </a:solidFill>
                <a:latin typeface="+mn-lt"/>
              </a:rPr>
              <a:t>Living</a:t>
            </a:r>
            <a:r>
              <a:rPr lang="en-US" sz="6000" dirty="0">
                <a:solidFill>
                  <a:srgbClr val="FF0000"/>
                </a:solidFill>
                <a:latin typeface="+mn-lt"/>
              </a:rPr>
              <a:t>”</a:t>
            </a:r>
            <a:r>
              <a:rPr lang="en-US" sz="6000" dirty="0">
                <a:solidFill>
                  <a:srgbClr val="FFFF00"/>
                </a:solidFill>
                <a:latin typeface="+mn-lt"/>
              </a:rPr>
              <a:t> Syllabus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extBox 1">
            <a:extLst>
              <a:ext uri="{FF2B5EF4-FFF2-40B4-BE49-F238E27FC236}">
                <a16:creationId xmlns:a16="http://schemas.microsoft.com/office/drawing/2014/main" id="{18993623-7EE4-FDE0-E86A-CD33A4032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389" y="1909763"/>
            <a:ext cx="6895221" cy="132343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4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WE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lang="en-US" altLang="en-US" sz="4000" b="1" i="1" dirty="0">
                <a:solidFill>
                  <a:srgbClr val="FF0000"/>
                </a:solidFill>
              </a:rPr>
              <a:t>TRUST</a:t>
            </a: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4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FORM OVER SUBSTANCE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?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extBox 1">
            <a:extLst>
              <a:ext uri="{FF2B5EF4-FFF2-40B4-BE49-F238E27FC236}">
                <a16:creationId xmlns:a16="http://schemas.microsoft.com/office/drawing/2014/main" id="{EA3F3DB8-9F66-9936-6876-EDFED0F93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8" y="339725"/>
            <a:ext cx="5559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800">
                <a:solidFill>
                  <a:srgbClr val="FFFF00"/>
                </a:solidFill>
              </a:rPr>
              <a:t>What A</a:t>
            </a:r>
            <a:r>
              <a:rPr lang="en-US" altLang="en-US" sz="4800">
                <a:solidFill>
                  <a:srgbClr val="FF0000"/>
                </a:solidFill>
              </a:rPr>
              <a:t>.</a:t>
            </a:r>
            <a:r>
              <a:rPr lang="en-US" altLang="en-US" sz="4800">
                <a:solidFill>
                  <a:srgbClr val="FFFF00"/>
                </a:solidFill>
              </a:rPr>
              <a:t>I</a:t>
            </a:r>
            <a:r>
              <a:rPr lang="en-US" altLang="en-US" sz="4800">
                <a:solidFill>
                  <a:srgbClr val="FF0000"/>
                </a:solidFill>
              </a:rPr>
              <a:t>.</a:t>
            </a:r>
            <a:r>
              <a:rPr lang="en-US" altLang="en-US" sz="4800">
                <a:solidFill>
                  <a:srgbClr val="FFFF00"/>
                </a:solidFill>
              </a:rPr>
              <a:t> is missing</a:t>
            </a:r>
            <a:endParaRPr lang="en-US" altLang="en-US" sz="480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9D4EB9-7607-48F1-E7E0-D5140203DC57}"/>
              </a:ext>
            </a:extLst>
          </p:cNvPr>
          <p:cNvSpPr txBox="1"/>
          <p:nvPr/>
        </p:nvSpPr>
        <p:spPr>
          <a:xfrm>
            <a:off x="1449388" y="1419225"/>
            <a:ext cx="6245225" cy="3108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schemeClr val="bg1"/>
                </a:solidFill>
              </a:rPr>
              <a:t>Compassion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schemeClr val="bg1"/>
                </a:solidFill>
              </a:rPr>
              <a:t>Critical thinking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schemeClr val="bg1"/>
                </a:solidFill>
              </a:rPr>
              <a:t>Ability to generate </a:t>
            </a:r>
            <a:r>
              <a:rPr lang="en-US" sz="4400" dirty="0">
                <a:solidFill>
                  <a:srgbClr val="FFFF00"/>
                </a:solidFill>
              </a:rPr>
              <a:t>new</a:t>
            </a:r>
          </a:p>
          <a:p>
            <a:pPr>
              <a:defRPr/>
            </a:pP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dirty="0">
                <a:solidFill>
                  <a:srgbClr val="FFFF00"/>
                </a:solidFill>
              </a:rPr>
              <a:t>circuitous analysis of refracted </a:t>
            </a:r>
          </a:p>
          <a:p>
            <a:pPr>
              <a:defRPr/>
            </a:pPr>
            <a:r>
              <a:rPr lang="en-US" sz="3200" dirty="0">
                <a:solidFill>
                  <a:srgbClr val="FFFF00"/>
                </a:solidFill>
              </a:rPr>
              <a:t>and reflected data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extBox 1">
            <a:extLst>
              <a:ext uri="{FF2B5EF4-FFF2-40B4-BE49-F238E27FC236}">
                <a16:creationId xmlns:a16="http://schemas.microsoft.com/office/drawing/2014/main" id="{93E2FC58-BBEE-3E59-1E3F-E5D18F9CF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175" y="109538"/>
            <a:ext cx="30416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400">
                <a:solidFill>
                  <a:srgbClr val="FF0000"/>
                </a:solidFill>
              </a:rPr>
              <a:t>Bad Bots</a:t>
            </a:r>
            <a:r>
              <a:rPr lang="en-US" altLang="en-US" sz="4400">
                <a:solidFill>
                  <a:srgbClr val="FFFF00"/>
                </a:solidFill>
              </a:rPr>
              <a:t>…</a:t>
            </a:r>
          </a:p>
        </p:txBody>
      </p:sp>
      <p:pic>
        <p:nvPicPr>
          <p:cNvPr id="125954" name="Picture 3" descr="A close-up of a cube with birds on it&#10;&#10;Description automatically generated with low confidence">
            <a:extLst>
              <a:ext uri="{FF2B5EF4-FFF2-40B4-BE49-F238E27FC236}">
                <a16:creationId xmlns:a16="http://schemas.microsoft.com/office/drawing/2014/main" id="{438A8A7A-2670-24F9-AA6F-1F533E3A1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0263" y="892175"/>
            <a:ext cx="2403475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Content Placeholder 3" descr="Screen Shot 2014-10-22 at 1.44.44 AM.png">
            <a:extLst>
              <a:ext uri="{FF2B5EF4-FFF2-40B4-BE49-F238E27FC236}">
                <a16:creationId xmlns:a16="http://schemas.microsoft.com/office/drawing/2014/main" id="{28A02102-41CB-018A-A9DF-14B0B9019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7"/>
          <a:stretch>
            <a:fillRect/>
          </a:stretch>
        </p:blipFill>
        <p:spPr bwMode="auto">
          <a:xfrm>
            <a:off x="2300288" y="831850"/>
            <a:ext cx="4543425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8" name="TextBox 5">
            <a:extLst>
              <a:ext uri="{FF2B5EF4-FFF2-40B4-BE49-F238E27FC236}">
                <a16:creationId xmlns:a16="http://schemas.microsoft.com/office/drawing/2014/main" id="{3F11B2F3-4F5D-C09D-17F9-3E28B20CE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813" y="4557713"/>
            <a:ext cx="4016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hlinkClick r:id="rId3"/>
              </a:rPr>
              <a:t>http://youtu.be/z8iEogscUl8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1859" name="TextBox 1">
            <a:extLst>
              <a:ext uri="{FF2B5EF4-FFF2-40B4-BE49-F238E27FC236}">
                <a16:creationId xmlns:a16="http://schemas.microsoft.com/office/drawing/2014/main" id="{CEC3BC55-FC96-D649-04B0-38E373F58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23825"/>
            <a:ext cx="5905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>
                <a:solidFill>
                  <a:schemeClr val="bg1"/>
                </a:solidFill>
              </a:rPr>
              <a:t>When A</a:t>
            </a:r>
            <a:r>
              <a:rPr lang="en-US" altLang="en-US" sz="4000">
                <a:solidFill>
                  <a:srgbClr val="FF0000"/>
                </a:solidFill>
              </a:rPr>
              <a:t>.</a:t>
            </a:r>
            <a:r>
              <a:rPr lang="en-US" altLang="en-US" sz="4000">
                <a:solidFill>
                  <a:schemeClr val="bg1"/>
                </a:solidFill>
              </a:rPr>
              <a:t>I</a:t>
            </a:r>
            <a:r>
              <a:rPr lang="en-US" altLang="en-US" sz="4000">
                <a:solidFill>
                  <a:srgbClr val="FF0000"/>
                </a:solidFill>
              </a:rPr>
              <a:t>.</a:t>
            </a:r>
            <a:r>
              <a:rPr lang="en-US" altLang="en-US" sz="4000">
                <a:solidFill>
                  <a:schemeClr val="bg1"/>
                </a:solidFill>
              </a:rPr>
              <a:t> Can Do This</a:t>
            </a:r>
            <a:r>
              <a:rPr lang="en-US" altLang="en-US" sz="400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515640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Content Placeholder 3" descr="Screen Shot 2014-10-22 at 12.59.47 AM.png">
            <a:extLst>
              <a:ext uri="{FF2B5EF4-FFF2-40B4-BE49-F238E27FC236}">
                <a16:creationId xmlns:a16="http://schemas.microsoft.com/office/drawing/2014/main" id="{75E04326-47FF-3F86-C3A4-7F43641A7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6" r="458"/>
          <a:stretch>
            <a:fillRect/>
          </a:stretch>
        </p:blipFill>
        <p:spPr bwMode="auto">
          <a:xfrm>
            <a:off x="2016125" y="1058863"/>
            <a:ext cx="5111750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2" name="TextBox 1">
            <a:extLst>
              <a:ext uri="{FF2B5EF4-FFF2-40B4-BE49-F238E27FC236}">
                <a16:creationId xmlns:a16="http://schemas.microsoft.com/office/drawing/2014/main" id="{3AF83E0D-C88A-D244-515E-03E0384E7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5" y="195263"/>
            <a:ext cx="2711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dirty="0">
                <a:solidFill>
                  <a:schemeClr val="bg1"/>
                </a:solidFill>
              </a:rPr>
              <a:t>And This</a:t>
            </a:r>
            <a:r>
              <a:rPr lang="en-US" altLang="en-US" sz="4000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7767489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Content Placeholder 3" descr="Screen Shot 2015-09-28 at 8.23.25 PM.png">
            <a:extLst>
              <a:ext uri="{FF2B5EF4-FFF2-40B4-BE49-F238E27FC236}">
                <a16:creationId xmlns:a16="http://schemas.microsoft.com/office/drawing/2014/main" id="{F04D972F-DD84-10DA-452B-AAC8CB066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2" b="-252"/>
          <a:stretch>
            <a:fillRect/>
          </a:stretch>
        </p:blipFill>
        <p:spPr bwMode="auto">
          <a:xfrm>
            <a:off x="3678238" y="195263"/>
            <a:ext cx="416242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4" name="Picture 2" descr="Screen Shot 2015-09-28 at 8.24.03 PM.png">
            <a:extLst>
              <a:ext uri="{FF2B5EF4-FFF2-40B4-BE49-F238E27FC236}">
                <a16:creationId xmlns:a16="http://schemas.microsoft.com/office/drawing/2014/main" id="{DCD435E8-5D0F-C56C-90B2-164B09577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0" y="1203325"/>
            <a:ext cx="24447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Content Placeholder 3" descr="Screen Shot 2015-09-28 at 8.23.52 PM.png">
            <a:extLst>
              <a:ext uri="{FF2B5EF4-FFF2-40B4-BE49-F238E27FC236}">
                <a16:creationId xmlns:a16="http://schemas.microsoft.com/office/drawing/2014/main" id="{57B519F6-00D5-89B8-EF33-B1F188888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70"/>
          <a:stretch>
            <a:fillRect/>
          </a:stretch>
        </p:blipFill>
        <p:spPr bwMode="auto">
          <a:xfrm>
            <a:off x="1046163" y="2379663"/>
            <a:ext cx="6796087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127A11-B6F8-EF6F-B7AE-622E5E9AEDD4}"/>
              </a:ext>
            </a:extLst>
          </p:cNvPr>
          <p:cNvSpPr txBox="1"/>
          <p:nvPr/>
        </p:nvSpPr>
        <p:spPr>
          <a:xfrm>
            <a:off x="1303337" y="298450"/>
            <a:ext cx="1800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chemeClr val="bg1"/>
                </a:solidFill>
              </a:rPr>
              <a:t>And This</a:t>
            </a:r>
            <a:r>
              <a:rPr lang="en-US" altLang="en-US" sz="2400" dirty="0">
                <a:solidFill>
                  <a:srgbClr val="FF0000"/>
                </a:solidFill>
              </a:rPr>
              <a:t>…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Picture 2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B837B29E-8D81-A9BE-49D0-F197D1CF3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38" y="947738"/>
            <a:ext cx="3638550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6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EA399323-EF6C-81FB-86A8-6761C96D9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4613" y="947738"/>
            <a:ext cx="3308350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TextBox 1">
            <a:extLst>
              <a:ext uri="{FF2B5EF4-FFF2-40B4-BE49-F238E27FC236}">
                <a16:creationId xmlns:a16="http://schemas.microsoft.com/office/drawing/2014/main" id="{DA70D021-3F07-327C-2FBC-9747ED54D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674" y="123478"/>
            <a:ext cx="59426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 dirty="0">
                <a:solidFill>
                  <a:schemeClr val="bg1"/>
                </a:solidFill>
              </a:rPr>
              <a:t>It probably already can</a:t>
            </a:r>
            <a:r>
              <a:rPr lang="en-US" altLang="en-US" sz="40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8420895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extBox 1">
            <a:extLst>
              <a:ext uri="{FF2B5EF4-FFF2-40B4-BE49-F238E27FC236}">
                <a16:creationId xmlns:a16="http://schemas.microsoft.com/office/drawing/2014/main" id="{65889374-24DF-B6FF-10BB-85045B242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38" y="339725"/>
            <a:ext cx="65119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000" i="1" dirty="0">
                <a:solidFill>
                  <a:schemeClr val="bg1"/>
                </a:solidFill>
              </a:rPr>
              <a:t>But the </a:t>
            </a:r>
            <a:r>
              <a:rPr lang="en-US" altLang="en-US" sz="4000" i="1" dirty="0">
                <a:solidFill>
                  <a:srgbClr val="FFFF00"/>
                </a:solidFill>
              </a:rPr>
              <a:t>Wizard </a:t>
            </a:r>
            <a:r>
              <a:rPr lang="en-US" altLang="en-US" sz="4000" i="1" dirty="0">
                <a:solidFill>
                  <a:schemeClr val="bg1"/>
                </a:solidFill>
              </a:rPr>
              <a:t>will probably</a:t>
            </a:r>
          </a:p>
          <a:p>
            <a:pPr algn="ctr"/>
            <a:r>
              <a:rPr lang="en-US" altLang="en-US" sz="4000" i="1" dirty="0">
                <a:solidFill>
                  <a:schemeClr val="bg1"/>
                </a:solidFill>
              </a:rPr>
              <a:t> still be human </a:t>
            </a:r>
            <a:r>
              <a:rPr lang="en-US" altLang="en-US" sz="4000" i="1" dirty="0">
                <a:solidFill>
                  <a:srgbClr val="00B0F0"/>
                </a:solidFill>
              </a:rPr>
              <a:t>for now</a:t>
            </a:r>
            <a:r>
              <a:rPr lang="en-US" altLang="en-US" sz="4000" i="1" dirty="0">
                <a:solidFill>
                  <a:srgbClr val="FF0000"/>
                </a:solidFill>
              </a:rPr>
              <a:t>…</a:t>
            </a:r>
          </a:p>
        </p:txBody>
      </p:sp>
      <p:pic>
        <p:nvPicPr>
          <p:cNvPr id="141314" name="Picture 2">
            <a:extLst>
              <a:ext uri="{FF2B5EF4-FFF2-40B4-BE49-F238E27FC236}">
                <a16:creationId xmlns:a16="http://schemas.microsoft.com/office/drawing/2014/main" id="{2467660A-804E-7F42-C62E-F77E5D5EA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7400" y="1951038"/>
            <a:ext cx="24892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1719F7-F065-9454-284C-87DD9DB16662}"/>
              </a:ext>
            </a:extLst>
          </p:cNvPr>
          <p:cNvSpPr txBox="1"/>
          <p:nvPr/>
        </p:nvSpPr>
        <p:spPr>
          <a:xfrm>
            <a:off x="2748296" y="411510"/>
            <a:ext cx="36474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</a:rPr>
              <a:t>Vectors </a:t>
            </a:r>
            <a:r>
              <a:rPr lang="en-US" sz="5400" dirty="0">
                <a:solidFill>
                  <a:srgbClr val="00B0F0"/>
                </a:solidFill>
              </a:rPr>
              <a:t>7</a:t>
            </a:r>
            <a:r>
              <a:rPr lang="en-US" sz="5400" dirty="0">
                <a:solidFill>
                  <a:srgbClr val="FF0000"/>
                </a:solidFill>
              </a:rPr>
              <a:t>:</a:t>
            </a:r>
            <a:r>
              <a:rPr lang="en-US" sz="54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64AAE5-ECD8-5BC8-BA3E-B6DC0DDE99A6}"/>
              </a:ext>
            </a:extLst>
          </p:cNvPr>
          <p:cNvSpPr txBox="1"/>
          <p:nvPr/>
        </p:nvSpPr>
        <p:spPr>
          <a:xfrm>
            <a:off x="92602" y="2139702"/>
            <a:ext cx="89587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00B0F0"/>
                </a:solidFill>
              </a:rPr>
              <a:t>A</a:t>
            </a:r>
            <a:r>
              <a:rPr lang="en-US" sz="4000" dirty="0">
                <a:solidFill>
                  <a:srgbClr val="FF0000"/>
                </a:solidFill>
              </a:rPr>
              <a:t>.</a:t>
            </a:r>
            <a:r>
              <a:rPr lang="en-US" sz="4000" dirty="0">
                <a:solidFill>
                  <a:schemeClr val="bg1"/>
                </a:solidFill>
              </a:rPr>
              <a:t> Everything is Entertainment</a:t>
            </a:r>
            <a:r>
              <a:rPr lang="en-US" sz="4000" dirty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n-US" sz="4000" dirty="0">
                <a:solidFill>
                  <a:srgbClr val="00B0F0"/>
                </a:solidFill>
              </a:rPr>
              <a:t>B</a:t>
            </a:r>
            <a:r>
              <a:rPr lang="en-US" sz="4000" dirty="0">
                <a:solidFill>
                  <a:srgbClr val="FF0000"/>
                </a:solidFill>
              </a:rPr>
              <a:t>.</a:t>
            </a:r>
            <a:r>
              <a:rPr lang="en-US" sz="4000" dirty="0">
                <a:solidFill>
                  <a:schemeClr val="bg1"/>
                </a:solidFill>
              </a:rPr>
              <a:t> We Are Each Others Entertainment</a:t>
            </a:r>
            <a:r>
              <a:rPr lang="en-US" sz="4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39155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B1745DDD-730C-8FEA-C2DE-2CB0CC09FA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456" y="176262"/>
            <a:ext cx="4819088" cy="479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14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FC7B0BA6-2144-2F01-6B0F-B7A77CE67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613" y="387350"/>
            <a:ext cx="28194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211F25-513A-CF93-D49F-71F65C7D0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842963"/>
            <a:ext cx="28194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B59C108-BC02-2043-960A-65EE3E10D961}"/>
                  </a:ext>
                </a:extLst>
              </p14:cNvPr>
              <p14:cNvContentPartPr/>
              <p14:nvPr/>
            </p14:nvContentPartPr>
            <p14:xfrm>
              <a:off x="1109265" y="453806"/>
              <a:ext cx="2416680" cy="658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B59C108-BC02-2043-960A-65EE3E10D9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0265" y="444806"/>
                <a:ext cx="2434320" cy="67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8FC515F-DB94-FA41-188C-8A987CD7A646}"/>
                  </a:ext>
                </a:extLst>
              </p14:cNvPr>
              <p14:cNvContentPartPr/>
              <p14:nvPr/>
            </p14:nvContentPartPr>
            <p14:xfrm>
              <a:off x="7914648" y="1036217"/>
              <a:ext cx="278280" cy="325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8FC515F-DB94-FA41-188C-8A987CD7A64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05660" y="1027217"/>
                <a:ext cx="295897" cy="342720"/>
              </a:xfrm>
              <a:prstGeom prst="rect">
                <a:avLst/>
              </a:prstGeom>
            </p:spPr>
          </p:pic>
        </mc:Fallback>
      </mc:AlternateContent>
      <p:pic>
        <p:nvPicPr>
          <p:cNvPr id="36869" name="Picture 10" descr="A screenshot of a legal document&#10;&#10;Description automatically generated">
            <a:extLst>
              <a:ext uri="{FF2B5EF4-FFF2-40B4-BE49-F238E27FC236}">
                <a16:creationId xmlns:a16="http://schemas.microsoft.com/office/drawing/2014/main" id="{790ACB08-A816-2872-3CBA-B545878AD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0" y="1169988"/>
            <a:ext cx="3141663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miling with a person in a suit&#10;&#10;Description automatically generated">
            <a:extLst>
              <a:ext uri="{FF2B5EF4-FFF2-40B4-BE49-F238E27FC236}">
                <a16:creationId xmlns:a16="http://schemas.microsoft.com/office/drawing/2014/main" id="{11E6AC7B-F7CF-C7DE-508D-A129F9BDDE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592" y="172670"/>
            <a:ext cx="4034816" cy="479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5769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297FAAD-FB12-5435-06C3-51066D2174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946" y="209722"/>
            <a:ext cx="6796108" cy="47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6163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87CBAF-1C61-90E9-B8D4-AF7B737C60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375" y="219516"/>
            <a:ext cx="6671250" cy="470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1771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DF5248-51AF-1637-FA45-956671808A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1636" y="265590"/>
            <a:ext cx="3580728" cy="461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4948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1719F7-F065-9454-284C-87DD9DB16662}"/>
              </a:ext>
            </a:extLst>
          </p:cNvPr>
          <p:cNvSpPr txBox="1"/>
          <p:nvPr/>
        </p:nvSpPr>
        <p:spPr>
          <a:xfrm>
            <a:off x="3017616" y="123478"/>
            <a:ext cx="31088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</a:rPr>
              <a:t>Vector </a:t>
            </a:r>
            <a:r>
              <a:rPr lang="en-US" sz="5400" dirty="0">
                <a:solidFill>
                  <a:srgbClr val="00B0F0"/>
                </a:solidFill>
              </a:rPr>
              <a:t>8</a:t>
            </a:r>
            <a:r>
              <a:rPr lang="en-US" sz="5400" dirty="0">
                <a:solidFill>
                  <a:srgbClr val="FF0000"/>
                </a:solidFill>
              </a:rPr>
              <a:t>: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E360FD-3CB8-E365-3E1B-ACF026FFA9B8}"/>
              </a:ext>
            </a:extLst>
          </p:cNvPr>
          <p:cNvSpPr txBox="1"/>
          <p:nvPr/>
        </p:nvSpPr>
        <p:spPr>
          <a:xfrm>
            <a:off x="2734798" y="1881567"/>
            <a:ext cx="36744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>
                <a:solidFill>
                  <a:srgbClr val="FF0000"/>
                </a:solidFill>
              </a:rPr>
              <a:t>ME</a:t>
            </a:r>
            <a:r>
              <a:rPr lang="en-US" sz="9600" dirty="0" err="1">
                <a:solidFill>
                  <a:schemeClr val="bg1"/>
                </a:solidFill>
              </a:rPr>
              <a:t>dia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18553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472BD-270B-B041-87F9-1781F64F78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85900" y="26126"/>
            <a:ext cx="61722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What if an algorithm knew</a:t>
            </a:r>
            <a:r>
              <a:rPr lang="en-US" sz="3600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DAA6C-7817-DF4F-AE61-74F08D31FD8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61764" y="788126"/>
            <a:ext cx="8820472" cy="4231896"/>
          </a:xfrm>
          <a:prstGeom prst="rect">
            <a:avLst/>
          </a:prstGeom>
        </p:spPr>
        <p:txBody>
          <a:bodyPr/>
          <a:lstStyle/>
          <a:p>
            <a:r>
              <a:rPr lang="en-US" sz="2000" dirty="0">
                <a:solidFill>
                  <a:srgbClr val="FFFF00"/>
                </a:solidFill>
              </a:rPr>
              <a:t>My favorite type of movie 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>
                <a:solidFill>
                  <a:srgbClr val="FFFF00"/>
                </a:solidFill>
              </a:rPr>
              <a:t>romantic comedy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r>
              <a:rPr lang="en-US" sz="2000" dirty="0">
                <a:solidFill>
                  <a:srgbClr val="FFFF00"/>
                </a:solidFill>
              </a:rPr>
              <a:t>My favorite stars 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>
                <a:solidFill>
                  <a:srgbClr val="FFFF00"/>
                </a:solidFill>
              </a:rPr>
              <a:t>Anna Kendrick </a:t>
            </a:r>
            <a:r>
              <a:rPr lang="en-US" sz="2000" dirty="0">
                <a:solidFill>
                  <a:srgbClr val="FF0000"/>
                </a:solidFill>
              </a:rPr>
              <a:t>+</a:t>
            </a:r>
            <a:r>
              <a:rPr lang="en-US" sz="2000" dirty="0">
                <a:solidFill>
                  <a:srgbClr val="FFFF00"/>
                </a:solidFill>
              </a:rPr>
              <a:t> “young” John Cusack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r>
              <a:rPr lang="en-US" sz="2000" dirty="0">
                <a:solidFill>
                  <a:srgbClr val="FFFF00"/>
                </a:solidFill>
              </a:rPr>
              <a:t>My favorite screen writer 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>
                <a:solidFill>
                  <a:srgbClr val="FFFF00"/>
                </a:solidFill>
              </a:rPr>
              <a:t>Adam Sorkin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r>
              <a:rPr lang="en-US" sz="2000" dirty="0">
                <a:solidFill>
                  <a:srgbClr val="FFFF00"/>
                </a:solidFill>
              </a:rPr>
              <a:t>My favorite plot trope 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>
                <a:solidFill>
                  <a:srgbClr val="FFFF00"/>
                </a:solidFill>
              </a:rPr>
              <a:t>time travel that teaches life lessons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r>
              <a:rPr lang="en-US" sz="2000" dirty="0">
                <a:solidFill>
                  <a:srgbClr val="FFFF00"/>
                </a:solidFill>
              </a:rPr>
              <a:t>Plot points </a:t>
            </a:r>
            <a:r>
              <a:rPr lang="en-US" sz="2000" dirty="0">
                <a:solidFill>
                  <a:srgbClr val="FF0000"/>
                </a:solidFill>
              </a:rPr>
              <a:t>&amp;</a:t>
            </a:r>
            <a:r>
              <a:rPr lang="en-US" sz="2000" dirty="0">
                <a:solidFill>
                  <a:srgbClr val="FFFF00"/>
                </a:solidFill>
              </a:rPr>
              <a:t> dialogue that I laugh at</a:t>
            </a:r>
          </a:p>
          <a:p>
            <a:r>
              <a:rPr lang="en-US" sz="2000" dirty="0">
                <a:solidFill>
                  <a:srgbClr val="FFFF00"/>
                </a:solidFill>
              </a:rPr>
              <a:t>Plot points </a:t>
            </a:r>
            <a:r>
              <a:rPr lang="en-US" sz="2000" dirty="0">
                <a:solidFill>
                  <a:srgbClr val="FF0000"/>
                </a:solidFill>
              </a:rPr>
              <a:t>&amp;</a:t>
            </a:r>
            <a:r>
              <a:rPr lang="en-US" sz="2000" dirty="0">
                <a:solidFill>
                  <a:srgbClr val="FFFF00"/>
                </a:solidFill>
              </a:rPr>
              <a:t> dialogue that I cry at</a:t>
            </a:r>
          </a:p>
          <a:p>
            <a:r>
              <a:rPr lang="en-US" sz="2000" dirty="0">
                <a:solidFill>
                  <a:srgbClr val="FFFF00"/>
                </a:solidFill>
              </a:rPr>
              <a:t>Favorite music 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>
                <a:solidFill>
                  <a:srgbClr val="FFFF00"/>
                </a:solidFill>
              </a:rPr>
              <a:t>Springsteen </a:t>
            </a:r>
            <a:r>
              <a:rPr lang="en-US" sz="2000" dirty="0">
                <a:solidFill>
                  <a:srgbClr val="FF0000"/>
                </a:solidFill>
              </a:rPr>
              <a:t>+ </a:t>
            </a:r>
            <a:r>
              <a:rPr lang="en-US" sz="2000" dirty="0">
                <a:solidFill>
                  <a:srgbClr val="FFFF00"/>
                </a:solidFill>
              </a:rPr>
              <a:t>The Clash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r>
              <a:rPr lang="en-US" sz="2000" dirty="0">
                <a:solidFill>
                  <a:srgbClr val="FFFF00"/>
                </a:solidFill>
              </a:rPr>
              <a:t>My personality profile 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>
                <a:solidFill>
                  <a:srgbClr val="FFFF00"/>
                </a:solidFill>
              </a:rPr>
              <a:t>in detail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r>
              <a:rPr lang="en-US" sz="2000" dirty="0">
                <a:solidFill>
                  <a:srgbClr val="FFFF00"/>
                </a:solidFill>
              </a:rPr>
              <a:t>My personal history </a:t>
            </a:r>
            <a:r>
              <a:rPr lang="en-US" sz="2000" dirty="0">
                <a:solidFill>
                  <a:srgbClr val="FF0000"/>
                </a:solidFill>
              </a:rPr>
              <a:t>&amp;</a:t>
            </a:r>
            <a:r>
              <a:rPr lang="en-US" sz="2000" dirty="0">
                <a:solidFill>
                  <a:srgbClr val="FFFF00"/>
                </a:solidFill>
              </a:rPr>
              <a:t> biographical details 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>
                <a:solidFill>
                  <a:srgbClr val="FFFF00"/>
                </a:solidFill>
              </a:rPr>
              <a:t>Dad passed of cancer</a:t>
            </a:r>
            <a:r>
              <a:rPr lang="en-US" sz="2000" dirty="0">
                <a:solidFill>
                  <a:srgbClr val="FF0000"/>
                </a:solidFill>
              </a:rPr>
              <a:t>;</a:t>
            </a:r>
            <a:r>
              <a:rPr lang="en-US" sz="2000" dirty="0">
                <a:solidFill>
                  <a:srgbClr val="FFFF00"/>
                </a:solidFill>
              </a:rPr>
              <a:t> mom of Alzheimer’s</a:t>
            </a:r>
            <a:r>
              <a:rPr lang="en-US" sz="2000" dirty="0">
                <a:solidFill>
                  <a:srgbClr val="FF0000"/>
                </a:solidFill>
              </a:rPr>
              <a:t>;</a:t>
            </a:r>
            <a:r>
              <a:rPr lang="en-US" sz="2000" dirty="0">
                <a:solidFill>
                  <a:srgbClr val="FFFF00"/>
                </a:solidFill>
              </a:rPr>
              <a:t> Parents both Holocaust survivors from Poland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r>
              <a:rPr lang="en-US" sz="2000" dirty="0">
                <a:solidFill>
                  <a:srgbClr val="FFFF00"/>
                </a:solidFill>
              </a:rPr>
              <a:t>And everything else ascertainable about me including from publicly posted lectures on Allard Law course websites 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4896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67C8A-71A8-EA4B-B4A4-277381F5D7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64488" cy="1854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Fictional Storytelling uniquely tailored to me</a:t>
            </a:r>
            <a:r>
              <a:rPr lang="en-US" sz="3600" b="1" dirty="0">
                <a:solidFill>
                  <a:schemeClr val="bg1"/>
                </a:solidFill>
              </a:rPr>
              <a:t>: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At the extreme </a:t>
            </a:r>
            <a:r>
              <a:rPr lang="en-US" sz="3600" b="1" dirty="0">
                <a:solidFill>
                  <a:srgbClr val="92D050"/>
                </a:solidFill>
              </a:rPr>
              <a:t>an algorithmically directed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“</a:t>
            </a:r>
            <a:r>
              <a:rPr lang="en-US" sz="3600" b="1" dirty="0">
                <a:solidFill>
                  <a:schemeClr val="bg1"/>
                </a:solidFill>
              </a:rPr>
              <a:t>The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Truman Show</a:t>
            </a:r>
            <a:r>
              <a:rPr lang="en-US" sz="3600" b="1" dirty="0">
                <a:solidFill>
                  <a:srgbClr val="FF0000"/>
                </a:solidFill>
              </a:rPr>
              <a:t>”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D170749-6ADE-6E4F-941F-72A9E848C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204" y="2067694"/>
            <a:ext cx="1699592" cy="251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6068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15C9A-6A4F-904A-BE09-1CB1573ABC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85900" y="195486"/>
            <a:ext cx="61722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Been done</a:t>
            </a:r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6DF372-A0D8-EA44-B008-09F9FC6C1447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900" y="1203598"/>
            <a:ext cx="51562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2600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ABF3CB-913D-674A-8E2E-6FAD25730BC1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837" y="476250"/>
            <a:ext cx="590232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6804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A855-98F1-5E4C-9809-659F7F53E2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81870" y="123478"/>
            <a:ext cx="6172200" cy="12795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We are simultaneously </a:t>
            </a:r>
            <a:r>
              <a:rPr lang="en-US" sz="3600" b="1" dirty="0">
                <a:solidFill>
                  <a:srgbClr val="FF0000"/>
                </a:solidFill>
              </a:rPr>
              <a:t>both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>
                <a:solidFill>
                  <a:srgbClr val="92D050"/>
                </a:solidFill>
              </a:rPr>
              <a:t>AUDIENCE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&amp;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CO-CREATOR</a:t>
            </a:r>
          </a:p>
        </p:txBody>
      </p:sp>
      <p:pic>
        <p:nvPicPr>
          <p:cNvPr id="4" name="Content Placeholder 3" descr="1024px-DARPA_Big_Data.jpg">
            <a:extLst>
              <a:ext uri="{FF2B5EF4-FFF2-40B4-BE49-F238E27FC236}">
                <a16:creationId xmlns:a16="http://schemas.microsoft.com/office/drawing/2014/main" id="{4F05CD62-20DA-344A-AFFB-932527F5315C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900" y="1491630"/>
            <a:ext cx="6172200" cy="295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18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414375-DBB6-12C7-8A96-74A2D814537B}"/>
              </a:ext>
            </a:extLst>
          </p:cNvPr>
          <p:cNvSpPr txBox="1"/>
          <p:nvPr/>
        </p:nvSpPr>
        <p:spPr>
          <a:xfrm>
            <a:off x="2586038" y="268288"/>
            <a:ext cx="39719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latin typeface="+mn-lt"/>
              </a:rPr>
              <a:t>Website issues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…</a:t>
            </a:r>
            <a:endParaRPr lang="en-US" sz="3600" dirty="0"/>
          </a:p>
        </p:txBody>
      </p:sp>
      <p:pic>
        <p:nvPicPr>
          <p:cNvPr id="37890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45076C3-75D9-AD6A-BC8F-5C2C6AA2E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088" y="1203325"/>
            <a:ext cx="6981825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n object in a red suit&#10;&#10;Description automatically generated">
            <a:extLst>
              <a:ext uri="{FF2B5EF4-FFF2-40B4-BE49-F238E27FC236}">
                <a16:creationId xmlns:a16="http://schemas.microsoft.com/office/drawing/2014/main" id="{33AC6CA3-ECCC-4655-309E-4A8BD4E8D0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96136"/>
            <a:ext cx="5965100" cy="475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587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830F8A-77C2-AFD5-9989-7C5B3BDF4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612" y="471817"/>
            <a:ext cx="2828776" cy="419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5443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866B56F-6BD1-7D79-DB5A-B028DD16BD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034" y="169751"/>
            <a:ext cx="3953931" cy="48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8880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61A4E-F839-9C47-9D1F-A994D21C3F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47664" y="147488"/>
            <a:ext cx="61722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</a:rPr>
              <a:t>ABOUT TO </a:t>
            </a:r>
            <a:r>
              <a:rPr lang="en-US" sz="3300" b="1" dirty="0">
                <a:solidFill>
                  <a:srgbClr val="FF0000"/>
                </a:solidFill>
              </a:rPr>
              <a:t>ARRIVE</a:t>
            </a:r>
            <a:r>
              <a:rPr lang="en-US" sz="3300" b="1" dirty="0">
                <a:solidFill>
                  <a:schemeClr val="bg1"/>
                </a:solidFill>
              </a:rPr>
              <a:t> </a:t>
            </a:r>
            <a:r>
              <a:rPr lang="en-US" sz="3300" b="1" dirty="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5" name="Picture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603E18E6-C9BC-3F5B-187B-AADF4D3F9E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909488"/>
            <a:ext cx="4873755" cy="407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2175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cell phone and a notepad&#10;&#10;Description automatically generated">
            <a:extLst>
              <a:ext uri="{FF2B5EF4-FFF2-40B4-BE49-F238E27FC236}">
                <a16:creationId xmlns:a16="http://schemas.microsoft.com/office/drawing/2014/main" id="{4555F6F5-0F13-81BC-5506-D420F6A447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562" y="179218"/>
            <a:ext cx="5218875" cy="47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9215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cell phones&#10;&#10;Description automatically generated">
            <a:extLst>
              <a:ext uri="{FF2B5EF4-FFF2-40B4-BE49-F238E27FC236}">
                <a16:creationId xmlns:a16="http://schemas.microsoft.com/office/drawing/2014/main" id="{C44B8B60-730A-B5A0-3189-B40E5E006E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781" y="33526"/>
            <a:ext cx="4384437" cy="491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3261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17E66C0-7214-83C0-BE4B-7C94C40D9D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983477"/>
            <a:ext cx="7772400" cy="317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7154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1">
            <a:extLst>
              <a:ext uri="{FF2B5EF4-FFF2-40B4-BE49-F238E27FC236}">
                <a16:creationId xmlns:a16="http://schemas.microsoft.com/office/drawing/2014/main" id="{BA7F0B6A-FC67-7E8D-82E5-6DC3C024B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3832" y="1417588"/>
            <a:ext cx="557633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800" b="1" dirty="0">
                <a:solidFill>
                  <a:srgbClr val="FF0000"/>
                </a:solidFill>
              </a:rPr>
              <a:t>THE END OF </a:t>
            </a:r>
          </a:p>
          <a:p>
            <a:pPr algn="ctr"/>
            <a:r>
              <a:rPr lang="en-US" altLang="en-US" sz="4800" b="1" dirty="0">
                <a:solidFill>
                  <a:srgbClr val="FF0000"/>
                </a:solidFill>
              </a:rPr>
              <a:t>ENTERTAINMENT </a:t>
            </a:r>
          </a:p>
          <a:p>
            <a:pPr algn="ctr"/>
            <a:r>
              <a:rPr lang="en-US" altLang="en-US" sz="4800" dirty="0">
                <a:solidFill>
                  <a:srgbClr val="FF0000"/>
                </a:solidFill>
              </a:rPr>
              <a:t>(</a:t>
            </a:r>
            <a:r>
              <a:rPr lang="en-US" altLang="en-US" sz="4800" dirty="0">
                <a:solidFill>
                  <a:schemeClr val="bg1"/>
                </a:solidFill>
              </a:rPr>
              <a:t>as we know it</a:t>
            </a:r>
            <a:r>
              <a:rPr lang="en-US" altLang="en-US" sz="48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066838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B967EA-2388-7E29-9797-C18D28173025}"/>
              </a:ext>
            </a:extLst>
          </p:cNvPr>
          <p:cNvSpPr txBox="1"/>
          <p:nvPr/>
        </p:nvSpPr>
        <p:spPr>
          <a:xfrm>
            <a:off x="1756165" y="147277"/>
            <a:ext cx="56316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Conclusion </a:t>
            </a:r>
            <a:r>
              <a:rPr lang="en-US" sz="4000" b="1" dirty="0">
                <a:solidFill>
                  <a:srgbClr val="00B0F0"/>
                </a:solidFill>
              </a:rPr>
              <a:t>1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Extreme Social Media</a:t>
            </a:r>
            <a:r>
              <a:rPr lang="en-US" sz="4000" b="1" dirty="0">
                <a:solidFill>
                  <a:srgbClr val="00B0F0"/>
                </a:solidFill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F0AE86-40CD-F5CF-D138-21224B9817AB}"/>
              </a:ext>
            </a:extLst>
          </p:cNvPr>
          <p:cNvSpPr txBox="1"/>
          <p:nvPr/>
        </p:nvSpPr>
        <p:spPr>
          <a:xfrm>
            <a:off x="1043608" y="1635646"/>
            <a:ext cx="72728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We will be each be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&amp;</a:t>
            </a:r>
            <a:r>
              <a:rPr lang="en-US" sz="3600" dirty="0">
                <a:solidFill>
                  <a:schemeClr val="bg1"/>
                </a:solidFill>
              </a:rPr>
              <a:t> have the tools to be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 the source of our own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and each others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entertainment</a:t>
            </a:r>
            <a:r>
              <a:rPr lang="en-US" sz="3600" dirty="0">
                <a:solidFill>
                  <a:srgbClr val="FF0000"/>
                </a:solidFill>
              </a:rPr>
              <a:t> “</a:t>
            </a:r>
            <a:r>
              <a:rPr lang="en-US" sz="3600" dirty="0">
                <a:solidFill>
                  <a:srgbClr val="FFFF00"/>
                </a:solidFill>
              </a:rPr>
              <a:t>content</a:t>
            </a:r>
            <a:r>
              <a:rPr lang="en-US" sz="3600" dirty="0">
                <a:solidFill>
                  <a:srgbClr val="FF0000"/>
                </a:solidFill>
              </a:rPr>
              <a:t>”</a:t>
            </a:r>
            <a:r>
              <a:rPr lang="en-US" sz="3600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3518238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B967EA-2388-7E29-9797-C18D28173025}"/>
              </a:ext>
            </a:extLst>
          </p:cNvPr>
          <p:cNvSpPr txBox="1"/>
          <p:nvPr/>
        </p:nvSpPr>
        <p:spPr>
          <a:xfrm>
            <a:off x="1756164" y="51470"/>
            <a:ext cx="56316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Conclusion </a:t>
            </a:r>
            <a:r>
              <a:rPr lang="en-US" sz="4000" b="1" dirty="0">
                <a:solidFill>
                  <a:srgbClr val="00B0F0"/>
                </a:solidFill>
              </a:rPr>
              <a:t>2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Extreme Social Media</a:t>
            </a:r>
            <a:r>
              <a:rPr lang="en-US" sz="4000" b="1" dirty="0">
                <a:solidFill>
                  <a:srgbClr val="00B0F0"/>
                </a:solidFill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F0AE86-40CD-F5CF-D138-21224B9817AB}"/>
              </a:ext>
            </a:extLst>
          </p:cNvPr>
          <p:cNvSpPr txBox="1"/>
          <p:nvPr/>
        </p:nvSpPr>
        <p:spPr>
          <a:xfrm>
            <a:off x="247739" y="1491630"/>
            <a:ext cx="864852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Future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“</a:t>
            </a:r>
            <a:r>
              <a:rPr lang="en-US" sz="3600" dirty="0">
                <a:solidFill>
                  <a:srgbClr val="FFFF00"/>
                </a:solidFill>
              </a:rPr>
              <a:t>content</a:t>
            </a:r>
            <a:r>
              <a:rPr lang="en-US" sz="3600" dirty="0">
                <a:solidFill>
                  <a:srgbClr val="FF0000"/>
                </a:solidFill>
              </a:rPr>
              <a:t>” </a:t>
            </a:r>
            <a:r>
              <a:rPr lang="en-US" sz="3600" dirty="0">
                <a:solidFill>
                  <a:schemeClr val="bg1"/>
                </a:solidFill>
              </a:rPr>
              <a:t>will be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individual </a:t>
            </a:r>
            <a:r>
              <a:rPr lang="en-US" sz="3600" dirty="0">
                <a:solidFill>
                  <a:srgbClr val="00B0F0"/>
                </a:solidFill>
              </a:rPr>
              <a:t>IMAGE</a:t>
            </a:r>
            <a:r>
              <a:rPr lang="en-US" sz="3600" dirty="0">
                <a:solidFill>
                  <a:srgbClr val="FF0000"/>
                </a:solidFill>
              </a:rPr>
              <a:t>-</a:t>
            </a:r>
            <a:r>
              <a:rPr lang="en-US" sz="3600" dirty="0" err="1">
                <a:solidFill>
                  <a:srgbClr val="00B0F0"/>
                </a:solidFill>
              </a:rPr>
              <a:t>ings</a:t>
            </a:r>
            <a:r>
              <a:rPr lang="en-US" sz="3600" dirty="0">
                <a:solidFill>
                  <a:schemeClr val="bg1"/>
                </a:solidFill>
              </a:rPr>
              <a:t> created by us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consciously or subconsciously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through A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  <a:r>
              <a:rPr lang="en-US" sz="3600" dirty="0">
                <a:solidFill>
                  <a:schemeClr val="bg1"/>
                </a:solidFill>
              </a:rPr>
              <a:t>I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  <a:r>
              <a:rPr lang="en-US" sz="3600" dirty="0">
                <a:solidFill>
                  <a:schemeClr val="bg1"/>
                </a:solidFill>
              </a:rPr>
              <a:t> tools that defy boundaries</a:t>
            </a:r>
            <a:r>
              <a:rPr lang="en-US" sz="3600" dirty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targeted consciously or subconsciously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 at audiences of ourselves or each other 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6894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>
            <a:extLst>
              <a:ext uri="{FF2B5EF4-FFF2-40B4-BE49-F238E27FC236}">
                <a16:creationId xmlns:a16="http://schemas.microsoft.com/office/drawing/2014/main" id="{2E06735E-824F-E50F-F0BA-E537AEC25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75" y="123825"/>
            <a:ext cx="6826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600" b="1">
                <a:solidFill>
                  <a:srgbClr val="FFFF00"/>
                </a:solidFill>
              </a:rPr>
              <a:t>Anything </a:t>
            </a:r>
            <a:r>
              <a:rPr lang="en-US" altLang="en-US" sz="3600" b="1">
                <a:solidFill>
                  <a:schemeClr val="bg1"/>
                </a:solidFill>
              </a:rPr>
              <a:t>&amp;</a:t>
            </a:r>
            <a:r>
              <a:rPr lang="en-US" altLang="en-US" sz="3600" b="1">
                <a:solidFill>
                  <a:srgbClr val="FFFF00"/>
                </a:solidFill>
              </a:rPr>
              <a:t> everything </a:t>
            </a:r>
            <a:r>
              <a:rPr lang="en-US" altLang="en-US" sz="3600" b="1">
                <a:solidFill>
                  <a:srgbClr val="92D050"/>
                </a:solidFill>
              </a:rPr>
              <a:t>can be </a:t>
            </a:r>
          </a:p>
          <a:p>
            <a:pPr algn="ctr"/>
            <a:r>
              <a:rPr lang="en-US" altLang="en-US" sz="3600" b="1">
                <a:solidFill>
                  <a:srgbClr val="92D050"/>
                </a:solidFill>
              </a:rPr>
              <a:t>done via email</a:t>
            </a:r>
            <a:r>
              <a:rPr lang="en-US" altLang="en-US" sz="3600" b="1">
                <a:solidFill>
                  <a:srgbClr val="FFFF00"/>
                </a:solidFill>
              </a:rPr>
              <a:t> if you prefer</a:t>
            </a:r>
            <a:endParaRPr lang="en-US" altLang="en-US" sz="3600"/>
          </a:p>
        </p:txBody>
      </p:sp>
      <p:pic>
        <p:nvPicPr>
          <p:cNvPr id="38914" name="Content Placeholder 5">
            <a:extLst>
              <a:ext uri="{FF2B5EF4-FFF2-40B4-BE49-F238E27FC236}">
                <a16:creationId xmlns:a16="http://schemas.microsoft.com/office/drawing/2014/main" id="{39C84339-965C-0921-2CDD-3A51B0BF9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3725" y="1492250"/>
            <a:ext cx="54165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nging into a microphone&#10;&#10;Description automatically generated">
            <a:extLst>
              <a:ext uri="{FF2B5EF4-FFF2-40B4-BE49-F238E27FC236}">
                <a16:creationId xmlns:a16="http://schemas.microsoft.com/office/drawing/2014/main" id="{734ED97A-1A38-CC6C-C08F-32625848D4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103" y="153005"/>
            <a:ext cx="3689793" cy="483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4137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usic video&#10;&#10;Description automatically generated">
            <a:extLst>
              <a:ext uri="{FF2B5EF4-FFF2-40B4-BE49-F238E27FC236}">
                <a16:creationId xmlns:a16="http://schemas.microsoft.com/office/drawing/2014/main" id="{ECC10726-CBB7-C63E-5CE5-0418E639F3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689" y="149212"/>
            <a:ext cx="6752621" cy="48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31817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1" name="Picture 2" descr="A screenshot of a social media account&#10;&#10;Description automatically generated">
            <a:extLst>
              <a:ext uri="{FF2B5EF4-FFF2-40B4-BE49-F238E27FC236}">
                <a16:creationId xmlns:a16="http://schemas.microsoft.com/office/drawing/2014/main" id="{ED75F0A7-B686-8C14-18FA-0FEDB7970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4613" y="206375"/>
            <a:ext cx="3914775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20955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F6B94-A5B1-D118-3466-F7F69A0168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85900" y="838200"/>
            <a:ext cx="6172200" cy="3455988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6600" dirty="0">
                <a:solidFill>
                  <a:srgbClr val="92D050"/>
                </a:solidFill>
              </a:rPr>
              <a:t>QUESTIONS</a:t>
            </a:r>
            <a:r>
              <a:rPr lang="en-US" sz="66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6600" dirty="0">
                <a:solidFill>
                  <a:srgbClr val="FFFF00"/>
                </a:solidFill>
              </a:rPr>
              <a:t>THOUGHTS</a:t>
            </a:r>
            <a:r>
              <a:rPr lang="en-US" sz="66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6600" dirty="0">
                <a:solidFill>
                  <a:srgbClr val="FFFFFF"/>
                </a:solidFill>
              </a:rPr>
              <a:t> DISCUSSION</a:t>
            </a:r>
            <a:r>
              <a:rPr lang="en-US" sz="6600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1" name="Picture 1">
            <a:extLst>
              <a:ext uri="{FF2B5EF4-FFF2-40B4-BE49-F238E27FC236}">
                <a16:creationId xmlns:a16="http://schemas.microsoft.com/office/drawing/2014/main" id="{CF85379C-A3C5-0C8E-3D77-64D7892B8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738" y="676275"/>
            <a:ext cx="67405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50267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89" name="Title 1">
            <a:extLst>
              <a:ext uri="{FF2B5EF4-FFF2-40B4-BE49-F238E27FC236}">
                <a16:creationId xmlns:a16="http://schemas.microsoft.com/office/drawing/2014/main" id="{37EC6276-2D98-4FEC-4236-98DA5DAE860B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5050" y="133350"/>
            <a:ext cx="4533900" cy="84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0" name="TextBox 1">
            <a:extLst>
              <a:ext uri="{FF2B5EF4-FFF2-40B4-BE49-F238E27FC236}">
                <a16:creationId xmlns:a16="http://schemas.microsoft.com/office/drawing/2014/main" id="{F607BEEC-514B-1C52-1BC9-728C25DAF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1228725"/>
            <a:ext cx="79914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400" b="1">
                <a:solidFill>
                  <a:srgbClr val="FF0000"/>
                </a:solidFill>
              </a:rPr>
              <a:t>Canadian Content </a:t>
            </a:r>
            <a:r>
              <a:rPr lang="en-US" altLang="en-US" sz="4400" b="1">
                <a:solidFill>
                  <a:schemeClr val="bg1"/>
                </a:solidFill>
              </a:rPr>
              <a:t>&amp;</a:t>
            </a:r>
            <a:r>
              <a:rPr lang="en-US" altLang="en-US" sz="4400" b="1">
                <a:solidFill>
                  <a:srgbClr val="FF0000"/>
                </a:solidFill>
              </a:rPr>
              <a:t> The Law</a:t>
            </a:r>
          </a:p>
        </p:txBody>
      </p:sp>
      <p:pic>
        <p:nvPicPr>
          <p:cNvPr id="191491" name="Picture 2">
            <a:extLst>
              <a:ext uri="{FF2B5EF4-FFF2-40B4-BE49-F238E27FC236}">
                <a16:creationId xmlns:a16="http://schemas.microsoft.com/office/drawing/2014/main" id="{CD260FC8-7854-34FB-ACFB-66262960A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0900" y="2244725"/>
            <a:ext cx="23622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3" name="Content Placeholder 3" descr="800px-Smarties-UK-Candies.jpg">
            <a:extLst>
              <a:ext uri="{FF2B5EF4-FFF2-40B4-BE49-F238E27FC236}">
                <a16:creationId xmlns:a16="http://schemas.microsoft.com/office/drawing/2014/main" id="{51204570-E3F9-D519-3E0A-F6E5A0829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2173288"/>
            <a:ext cx="4100513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4" name="Content Placeholder 3" descr="691px-M&amp;M's_Plain.jpg">
            <a:extLst>
              <a:ext uri="{FF2B5EF4-FFF2-40B4-BE49-F238E27FC236}">
                <a16:creationId xmlns:a16="http://schemas.microsoft.com/office/drawing/2014/main" id="{397DBF42-8253-FB02-74FF-1DC84D066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1" r="-745"/>
          <a:stretch>
            <a:fillRect/>
          </a:stretch>
        </p:blipFill>
        <p:spPr bwMode="auto">
          <a:xfrm>
            <a:off x="4932363" y="1419225"/>
            <a:ext cx="367665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EC0161-8E68-DDBB-9A4C-6743DC2062A6}"/>
              </a:ext>
            </a:extLst>
          </p:cNvPr>
          <p:cNvSpPr txBox="1"/>
          <p:nvPr/>
        </p:nvSpPr>
        <p:spPr>
          <a:xfrm>
            <a:off x="809625" y="268288"/>
            <a:ext cx="7500938" cy="7064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/>
              <a:t> </a:t>
            </a:r>
            <a:r>
              <a:rPr lang="en-US" sz="4000" b="1" dirty="0">
                <a:solidFill>
                  <a:srgbClr val="FFFF00"/>
                </a:solidFill>
                <a:latin typeface="+mn-lt"/>
              </a:rPr>
              <a:t>A MATTER OF PERSPECTIVE</a:t>
            </a:r>
            <a:endParaRPr lang="en-US" sz="4000" dirty="0"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Title 1">
            <a:extLst>
              <a:ext uri="{FF2B5EF4-FFF2-40B4-BE49-F238E27FC236}">
                <a16:creationId xmlns:a16="http://schemas.microsoft.com/office/drawing/2014/main" id="{4F81965D-546A-6AD2-EB24-0C99DAC0A0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0" y="0"/>
            <a:ext cx="61722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300" b="1">
                <a:solidFill>
                  <a:schemeClr val="bg1"/>
                </a:solidFill>
              </a:rPr>
              <a:t>Perspective</a:t>
            </a:r>
          </a:p>
        </p:txBody>
      </p:sp>
      <p:pic>
        <p:nvPicPr>
          <p:cNvPr id="193538" name="Content Placeholder 3">
            <a:extLst>
              <a:ext uri="{FF2B5EF4-FFF2-40B4-BE49-F238E27FC236}">
                <a16:creationId xmlns:a16="http://schemas.microsoft.com/office/drawing/2014/main" id="{0B5749DD-BECE-8AF1-062C-5B0F9EC6A35F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5900" y="854075"/>
            <a:ext cx="6172200" cy="347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1" name="Content Placeholder 3" descr="Thank-you-word-cloud.jpg">
            <a:extLst>
              <a:ext uri="{FF2B5EF4-FFF2-40B4-BE49-F238E27FC236}">
                <a16:creationId xmlns:a16="http://schemas.microsoft.com/office/drawing/2014/main" id="{7DA8707A-A7D9-8555-BB13-9DD5DB53E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1"/>
          <a:stretch>
            <a:fillRect/>
          </a:stretch>
        </p:blipFill>
        <p:spPr bwMode="auto">
          <a:xfrm>
            <a:off x="1054100" y="749300"/>
            <a:ext cx="70358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09E9-E0F1-9BDB-F493-25BEF161C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763"/>
            <a:ext cx="6858000" cy="9382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latin typeface="+mn-lt"/>
                <a:cs typeface="Times New Roman"/>
              </a:rPr>
              <a:t>  Always include a cat picture</a:t>
            </a:r>
          </a:p>
        </p:txBody>
      </p:sp>
      <p:sp>
        <p:nvSpPr>
          <p:cNvPr id="195586" name="Content Placeholder 2">
            <a:extLst>
              <a:ext uri="{FF2B5EF4-FFF2-40B4-BE49-F238E27FC236}">
                <a16:creationId xmlns:a16="http://schemas.microsoft.com/office/drawing/2014/main" id="{39AB2247-242A-B210-DFBA-2DFB57DDE661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1485900" y="942975"/>
            <a:ext cx="6172200" cy="335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chemeClr val="bg1"/>
                </a:solidFill>
                <a:cs typeface="Times New Roman" panose="02020603050405020304" pitchFamily="18" charset="0"/>
              </a:rPr>
              <a:t>          </a:t>
            </a:r>
            <a:endParaRPr lang="en-US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/>
              <a:t> </a:t>
            </a:r>
          </a:p>
        </p:txBody>
      </p:sp>
      <p:pic>
        <p:nvPicPr>
          <p:cNvPr id="195587" name="Content Placeholder 3" descr="cat-1382015906Wuw.jpg">
            <a:extLst>
              <a:ext uri="{FF2B5EF4-FFF2-40B4-BE49-F238E27FC236}">
                <a16:creationId xmlns:a16="http://schemas.microsoft.com/office/drawing/2014/main" id="{F7A3CCDA-2168-BE15-DC72-4CEE5887E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9" r="-270"/>
          <a:stretch>
            <a:fillRect/>
          </a:stretch>
        </p:blipFill>
        <p:spPr bwMode="auto">
          <a:xfrm>
            <a:off x="2120900" y="1055688"/>
            <a:ext cx="49117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857F1359-A6A7-C914-CF3A-B09712616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0" y="87313"/>
            <a:ext cx="6172200" cy="60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rgbClr val="FFFF00"/>
                </a:solidFill>
              </a:rPr>
              <a:t>Notes on Grades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613860D8-C5A1-3DA3-C229-5BEBB81CF996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1485900" y="915988"/>
            <a:ext cx="6392863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400">
                <a:solidFill>
                  <a:srgbClr val="FFFF00"/>
                </a:solidFill>
              </a:rPr>
              <a:t>Scale</a:t>
            </a:r>
            <a:r>
              <a:rPr lang="en-US" altLang="en-US" sz="2400">
                <a:solidFill>
                  <a:srgbClr val="FF0000"/>
                </a:solidFill>
              </a:rPr>
              <a:t>-</a:t>
            </a:r>
            <a:r>
              <a:rPr lang="en-US" altLang="en-US" sz="2400">
                <a:solidFill>
                  <a:srgbClr val="FFFF00"/>
                </a:solidFill>
              </a:rPr>
              <a:t>down tendency </a:t>
            </a:r>
            <a:r>
              <a:rPr lang="en-US" altLang="en-US" sz="2400">
                <a:solidFill>
                  <a:srgbClr val="FF0000"/>
                </a:solidFill>
              </a:rPr>
              <a:t>(</a:t>
            </a:r>
            <a:r>
              <a:rPr lang="en-US" altLang="en-US" sz="2400">
                <a:solidFill>
                  <a:schemeClr val="bg1"/>
                </a:solidFill>
              </a:rPr>
              <a:t>ok</a:t>
            </a:r>
            <a:r>
              <a:rPr lang="en-US" altLang="en-US" sz="2400">
                <a:solidFill>
                  <a:srgbClr val="FF0000"/>
                </a:solidFill>
              </a:rPr>
              <a:t>,</a:t>
            </a:r>
            <a:r>
              <a:rPr lang="en-US" altLang="en-US" sz="2400">
                <a:solidFill>
                  <a:schemeClr val="bg1"/>
                </a:solidFill>
              </a:rPr>
              <a:t> after 30 years it’s more than a tendency</a:t>
            </a:r>
            <a:r>
              <a:rPr lang="en-US" altLang="en-US" sz="2400">
                <a:solidFill>
                  <a:srgbClr val="FFFF00"/>
                </a:solidFill>
              </a:rPr>
              <a:t>…</a:t>
            </a:r>
            <a:r>
              <a:rPr lang="en-US" altLang="en-US" sz="2400">
                <a:solidFill>
                  <a:srgbClr val="FF0000"/>
                </a:solidFill>
              </a:rPr>
              <a:t>)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400">
                <a:solidFill>
                  <a:srgbClr val="FFFF00"/>
                </a:solidFill>
              </a:rPr>
              <a:t>Paper is 60%</a:t>
            </a:r>
            <a:r>
              <a:rPr lang="en-US" altLang="en-US" sz="2400">
                <a:solidFill>
                  <a:srgbClr val="FF0000"/>
                </a:solidFill>
              </a:rPr>
              <a:t>.</a:t>
            </a:r>
            <a:r>
              <a:rPr lang="en-US" altLang="en-US" sz="2400">
                <a:solidFill>
                  <a:srgbClr val="FFFF00"/>
                </a:solidFill>
              </a:rPr>
              <a:t> Participation is 40%</a:t>
            </a:r>
            <a:r>
              <a:rPr lang="en-US" altLang="en-US" sz="2400">
                <a:solidFill>
                  <a:srgbClr val="FF0000"/>
                </a:solidFill>
              </a:rPr>
              <a:t>.</a:t>
            </a: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In-class</a:t>
            </a:r>
            <a:r>
              <a:rPr lang="en-US" altLang="en-US" sz="2400">
                <a:solidFill>
                  <a:srgbClr val="FF0000"/>
                </a:solidFill>
              </a:rPr>
              <a:t>,</a:t>
            </a:r>
            <a:r>
              <a:rPr lang="en-US" altLang="en-US" sz="2400">
                <a:solidFill>
                  <a:schemeClr val="bg1"/>
                </a:solidFill>
              </a:rPr>
              <a:t> website</a:t>
            </a:r>
            <a:r>
              <a:rPr lang="en-US" altLang="en-US" sz="2400">
                <a:solidFill>
                  <a:srgbClr val="FF0000"/>
                </a:solidFill>
              </a:rPr>
              <a:t>,</a:t>
            </a:r>
            <a:r>
              <a:rPr lang="en-US" altLang="en-US" sz="2400">
                <a:solidFill>
                  <a:schemeClr val="bg1"/>
                </a:solidFill>
              </a:rPr>
              <a:t> email</a:t>
            </a:r>
            <a:r>
              <a:rPr lang="en-US" altLang="en-US" sz="2400">
                <a:solidFill>
                  <a:srgbClr val="FF0000"/>
                </a:solidFill>
              </a:rPr>
              <a:t>,</a:t>
            </a:r>
            <a:r>
              <a:rPr lang="en-US" altLang="en-US" sz="2400">
                <a:solidFill>
                  <a:schemeClr val="bg1"/>
                </a:solidFill>
              </a:rPr>
              <a:t> presentations</a:t>
            </a:r>
            <a:r>
              <a:rPr lang="en-US" altLang="en-US" sz="2400">
                <a:solidFill>
                  <a:srgbClr val="FF0000"/>
                </a:solidFill>
              </a:rPr>
              <a:t>,</a:t>
            </a:r>
            <a:r>
              <a:rPr lang="en-US" altLang="en-US" sz="2400">
                <a:solidFill>
                  <a:schemeClr val="bg1"/>
                </a:solidFill>
              </a:rPr>
              <a:t> anything you want to do </a:t>
            </a:r>
            <a:r>
              <a:rPr lang="en-US" altLang="en-US" sz="2400">
                <a:solidFill>
                  <a:srgbClr val="FF0000"/>
                </a:solidFill>
              </a:rPr>
              <a:t>(</a:t>
            </a:r>
            <a:r>
              <a:rPr lang="en-US" altLang="en-US" sz="2400">
                <a:solidFill>
                  <a:schemeClr val="bg1"/>
                </a:solidFill>
              </a:rPr>
              <a:t>within reason</a:t>
            </a:r>
            <a:r>
              <a:rPr lang="en-US" altLang="en-US" sz="2400">
                <a:solidFill>
                  <a:srgbClr val="FF0000"/>
                </a:solidFill>
              </a:rPr>
              <a:t>)</a:t>
            </a:r>
            <a:r>
              <a:rPr lang="en-US" altLang="en-US" sz="2400">
                <a:solidFill>
                  <a:srgbClr val="FFFF00"/>
                </a:solidFill>
              </a:rPr>
              <a:t>…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400">
                <a:solidFill>
                  <a:srgbClr val="FFFF00"/>
                </a:solidFill>
              </a:rPr>
              <a:t>Presentations</a:t>
            </a:r>
            <a:r>
              <a:rPr lang="en-US" altLang="en-US" sz="2400">
                <a:solidFill>
                  <a:srgbClr val="FF0000"/>
                </a:solidFill>
              </a:rPr>
              <a:t>:</a:t>
            </a:r>
            <a:r>
              <a:rPr lang="en-US" altLang="en-US" sz="2400">
                <a:solidFill>
                  <a:schemeClr val="bg1"/>
                </a:solidFill>
              </a:rPr>
              <a:t> Group or Individual</a:t>
            </a:r>
            <a:r>
              <a:rPr lang="en-US" altLang="en-US" sz="2400">
                <a:solidFill>
                  <a:srgbClr val="FF0000"/>
                </a:solidFill>
              </a:rPr>
              <a:t>.</a:t>
            </a:r>
            <a:r>
              <a:rPr lang="en-US" altLang="en-US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rgbClr val="00B0F0"/>
                </a:solidFill>
              </a:rPr>
              <a:t>Engaging your classmates</a:t>
            </a:r>
            <a:r>
              <a:rPr lang="en-US" altLang="en-US" sz="2400">
                <a:solidFill>
                  <a:schemeClr val="bg1"/>
                </a:solidFill>
              </a:rPr>
              <a:t> is the key</a:t>
            </a:r>
            <a:r>
              <a:rPr lang="en-US" altLang="en-US" sz="2400">
                <a:solidFill>
                  <a:srgbClr val="FF0000"/>
                </a:solidFill>
              </a:rPr>
              <a:t>.</a:t>
            </a:r>
            <a:r>
              <a:rPr lang="en-US" altLang="en-US" sz="2400">
                <a:solidFill>
                  <a:schemeClr val="bg1"/>
                </a:solidFill>
              </a:rPr>
              <a:t> 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400">
                <a:solidFill>
                  <a:srgbClr val="FF0000"/>
                </a:solidFill>
              </a:rPr>
              <a:t>Presentation and paper can be related</a:t>
            </a: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D5EFD-BC99-77A3-213D-0B7C80CFB1C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85900" y="1651000"/>
            <a:ext cx="6172200" cy="2643188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CA" i="1" dirty="0">
                <a:solidFill>
                  <a:schemeClr val="bg1"/>
                </a:solidFill>
              </a:rPr>
              <a:t>In learning you will teach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CA" i="1" dirty="0">
                <a:solidFill>
                  <a:schemeClr val="bg1"/>
                </a:solidFill>
              </a:rPr>
              <a:t>And in teaching you will learn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CA" dirty="0">
                <a:solidFill>
                  <a:schemeClr val="bg1">
                    <a:lumMod val="65000"/>
                  </a:schemeClr>
                </a:solidFill>
              </a:rPr>
              <a:t>Phil Collins' </a:t>
            </a:r>
            <a:r>
              <a:rPr lang="en-CA" i="1" dirty="0">
                <a:solidFill>
                  <a:schemeClr val="bg1">
                    <a:lumMod val="65000"/>
                  </a:schemeClr>
                </a:solidFill>
              </a:rPr>
              <a:t>Son of Man  </a:t>
            </a:r>
            <a:r>
              <a:rPr lang="en-CA" dirty="0">
                <a:solidFill>
                  <a:schemeClr val="bg1">
                    <a:lumMod val="65000"/>
                  </a:schemeClr>
                </a:solidFill>
              </a:rPr>
              <a:t>(1999)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05AA-3855-AFE2-ADEB-71909A6C8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0"/>
            <a:ext cx="6172200" cy="10064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</a:rPr>
              <a:t>Paper Confessional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sz="2700" b="1" dirty="0">
                <a:solidFill>
                  <a:srgbClr val="FF0000"/>
                </a:solidFill>
              </a:rPr>
              <a:t>(</a:t>
            </a:r>
            <a:r>
              <a:rPr lang="en-US" sz="2700" b="1" dirty="0">
                <a:solidFill>
                  <a:schemeClr val="bg1"/>
                </a:solidFill>
              </a:rPr>
              <a:t>or what I learned one winter holiday</a:t>
            </a:r>
            <a:r>
              <a:rPr lang="en-US" sz="27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3D484-3100-1E00-D7C4-2C24651874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7088" y="1055688"/>
            <a:ext cx="7416800" cy="38925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en-US" sz="3000" dirty="0">
                <a:solidFill>
                  <a:schemeClr val="bg1"/>
                </a:solidFill>
              </a:rPr>
              <a:t>Legal/normative reasoning/argument including footnote/bibliography support &amp; Contribution/Move forward </a:t>
            </a:r>
            <a:r>
              <a:rPr lang="en-US" sz="3000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sz="3000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3000" dirty="0">
                <a:solidFill>
                  <a:srgbClr val="FFFF00"/>
                </a:solidFill>
              </a:rPr>
              <a:t>60</a:t>
            </a:r>
            <a:r>
              <a:rPr lang="en-US" sz="3000" dirty="0">
                <a:solidFill>
                  <a:schemeClr val="accent5"/>
                </a:solidFill>
              </a:rPr>
              <a:t>%</a:t>
            </a:r>
            <a:br>
              <a:rPr lang="en-US" sz="3000" dirty="0">
                <a:solidFill>
                  <a:schemeClr val="bg1"/>
                </a:solidFill>
              </a:rPr>
            </a:br>
            <a:endParaRPr lang="en-US" sz="30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sz="3000" dirty="0">
                <a:solidFill>
                  <a:schemeClr val="bg1"/>
                </a:solidFill>
              </a:rPr>
              <a:t>Presentation including layout, headings, grammar, language/writing skills, “tightness” </a:t>
            </a:r>
            <a:r>
              <a:rPr lang="en-US" sz="3000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sz="3000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3000" dirty="0">
                <a:solidFill>
                  <a:srgbClr val="FFFF00"/>
                </a:solidFill>
              </a:rPr>
              <a:t>25</a:t>
            </a:r>
            <a:r>
              <a:rPr lang="en-US" sz="3000" dirty="0">
                <a:solidFill>
                  <a:schemeClr val="accent5"/>
                </a:solidFill>
              </a:rPr>
              <a:t>%</a:t>
            </a:r>
            <a:br>
              <a:rPr lang="en-US" sz="3000" dirty="0">
                <a:solidFill>
                  <a:schemeClr val="bg1"/>
                </a:solidFill>
              </a:rPr>
            </a:br>
            <a:endParaRPr lang="en-US" sz="30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sz="3000" dirty="0">
                <a:solidFill>
                  <a:schemeClr val="bg1"/>
                </a:solidFill>
              </a:rPr>
              <a:t>Topic/Originality/Degree of Difficultly </a:t>
            </a:r>
            <a:r>
              <a:rPr lang="en-US" sz="3000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sz="3000" dirty="0">
                <a:solidFill>
                  <a:schemeClr val="bg1"/>
                </a:solidFill>
                <a:sym typeface="Wingdings"/>
              </a:rPr>
              <a:t>  </a:t>
            </a:r>
            <a:r>
              <a:rPr lang="en-US" sz="3000" dirty="0">
                <a:solidFill>
                  <a:srgbClr val="FFFF00"/>
                </a:solidFill>
              </a:rPr>
              <a:t>15</a:t>
            </a:r>
            <a:r>
              <a:rPr lang="en-US" sz="3000" dirty="0">
                <a:solidFill>
                  <a:schemeClr val="accent5"/>
                </a:solidFill>
              </a:rPr>
              <a:t>%</a:t>
            </a:r>
          </a:p>
          <a:p>
            <a:pPr>
              <a:lnSpc>
                <a:spcPct val="110000"/>
              </a:lnSpc>
              <a:defRPr/>
            </a:pPr>
            <a:endParaRPr lang="en-US" sz="3000" dirty="0">
              <a:solidFill>
                <a:schemeClr val="accent5"/>
              </a:solidFill>
            </a:endParaRP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en-US" sz="1950" dirty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THIS IS NOT A RUBRIC. IT IS A  SELF ASSESSMENT.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>
            <a:extLst>
              <a:ext uri="{FF2B5EF4-FFF2-40B4-BE49-F238E27FC236}">
                <a16:creationId xmlns:a16="http://schemas.microsoft.com/office/drawing/2014/main" id="{32032340-ED93-9C59-C4B9-AF6811EEC15E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684213" y="627063"/>
            <a:ext cx="7775575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3000">
                <a:solidFill>
                  <a:srgbClr val="FFFF00"/>
                </a:solidFill>
                <a:latin typeface="Arial Hebrew Scholar" pitchFamily="2" charset="-79"/>
                <a:cs typeface="Arial Hebrew Scholar" pitchFamily="2" charset="-79"/>
              </a:rPr>
              <a:t>Will read</a:t>
            </a:r>
            <a:r>
              <a:rPr lang="en-US" altLang="en-US" sz="30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:</a:t>
            </a:r>
            <a:r>
              <a:rPr lang="en-US" altLang="en-US" sz="300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 drafts</a:t>
            </a:r>
            <a:r>
              <a:rPr lang="en-US" altLang="en-US" sz="30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…</a:t>
            </a:r>
            <a:r>
              <a:rPr lang="en-US" altLang="en-US" sz="300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outlines</a:t>
            </a:r>
            <a:r>
              <a:rPr lang="en-US" altLang="en-US" sz="30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…</a:t>
            </a:r>
            <a:r>
              <a:rPr lang="en-US" altLang="en-US" sz="300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synopsis</a:t>
            </a:r>
            <a:r>
              <a:rPr lang="en-US" altLang="en-US" sz="30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……</a:t>
            </a:r>
            <a:r>
              <a:rPr lang="en-US" altLang="en-US" sz="300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abstracts</a:t>
            </a:r>
            <a:r>
              <a:rPr lang="en-US" altLang="en-US" sz="30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…</a:t>
            </a:r>
            <a:r>
              <a:rPr lang="en-US" altLang="en-US" sz="3000">
                <a:solidFill>
                  <a:srgbClr val="FFFF00"/>
                </a:solidFill>
                <a:latin typeface="Arial Hebrew Scholar" pitchFamily="2" charset="-79"/>
                <a:cs typeface="Arial Hebrew Scholar" pitchFamily="2" charset="-79"/>
              </a:rPr>
              <a:t>etc</a:t>
            </a:r>
            <a:r>
              <a:rPr lang="en-US" altLang="en-US" sz="30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. 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300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As late as I can</a:t>
            </a:r>
            <a:r>
              <a:rPr lang="en-US" altLang="en-US" sz="30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…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30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Due last day of exams by 4</a:t>
            </a:r>
            <a:r>
              <a:rPr lang="en-US" altLang="en-US" sz="3000">
                <a:solidFill>
                  <a:srgbClr val="FFFF00"/>
                </a:solidFill>
                <a:latin typeface="Arial Hebrew Scholar" pitchFamily="2" charset="-79"/>
                <a:cs typeface="Arial Hebrew Scholar" pitchFamily="2" charset="-79"/>
              </a:rPr>
              <a:t>:</a:t>
            </a:r>
            <a:r>
              <a:rPr lang="en-US" altLang="en-US" sz="30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00 PM</a:t>
            </a:r>
            <a:r>
              <a:rPr lang="en-US" altLang="en-US" sz="3000">
                <a:solidFill>
                  <a:srgbClr val="FFFF00"/>
                </a:solidFill>
                <a:latin typeface="Arial Hebrew Scholar" pitchFamily="2" charset="-79"/>
                <a:cs typeface="Arial Hebrew Scholar" pitchFamily="2" charset="-79"/>
              </a:rPr>
              <a:t>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3000">
                <a:solidFill>
                  <a:srgbClr val="FFFF00"/>
                </a:solidFill>
                <a:latin typeface="Arial Hebrew Scholar" pitchFamily="2" charset="-79"/>
                <a:cs typeface="Arial Hebrew Scholar" pitchFamily="2" charset="-79"/>
              </a:rPr>
              <a:t>Send in </a:t>
            </a:r>
            <a:r>
              <a:rPr lang="en-US" altLang="en-US" sz="300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papers by email</a:t>
            </a:r>
            <a:r>
              <a:rPr lang="en-US" altLang="en-US" sz="30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. </a:t>
            </a:r>
            <a:r>
              <a:rPr lang="en-US" altLang="en-US" sz="3000">
                <a:solidFill>
                  <a:srgbClr val="FFFF00"/>
                </a:solidFill>
                <a:latin typeface="Arial Hebrew Scholar" pitchFamily="2" charset="-79"/>
                <a:cs typeface="Arial Hebrew Scholar" pitchFamily="2" charset="-79"/>
              </a:rPr>
              <a:t>Make sure</a:t>
            </a:r>
            <a:r>
              <a:rPr lang="en-US" altLang="en-US" sz="300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 you get acknowledgment of receipt</a:t>
            </a:r>
            <a:r>
              <a:rPr lang="en-US" altLang="en-US" sz="33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0DAC6AFE-4A0A-9002-8586-BD5F9E7ABD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0" y="0"/>
            <a:ext cx="6172200" cy="13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5100" b="1">
                <a:solidFill>
                  <a:srgbClr val="FFFF00"/>
                </a:solidFill>
                <a:cs typeface="Arial" panose="020B0604020202020204" pitchFamily="34" charset="0"/>
              </a:rPr>
              <a:t>Grades</a:t>
            </a:r>
            <a:r>
              <a:rPr lang="en-US" altLang="en-US" sz="5100" b="1">
                <a:solidFill>
                  <a:srgbClr val="FF0000"/>
                </a:solidFill>
                <a:cs typeface="Arial" panose="020B0604020202020204" pitchFamily="34" charset="0"/>
              </a:rPr>
              <a:t> (</a:t>
            </a:r>
            <a:r>
              <a:rPr lang="en-US" altLang="en-US" sz="5100" b="1">
                <a:solidFill>
                  <a:schemeClr val="bg1"/>
                </a:solidFill>
                <a:cs typeface="Arial" panose="020B0604020202020204" pitchFamily="34" charset="0"/>
              </a:rPr>
              <a:t>primarily</a:t>
            </a:r>
            <a:r>
              <a:rPr lang="en-US" altLang="en-US" sz="5100" b="1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F09FB7E9-DED7-55E4-1EBF-7BA1722E5C8B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1485900" y="1736725"/>
            <a:ext cx="6172200" cy="2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500">
                <a:solidFill>
                  <a:schemeClr val="bg1"/>
                </a:solidFill>
                <a:cs typeface="Arial" panose="020B0604020202020204" pitchFamily="34" charset="0"/>
              </a:rPr>
              <a:t>Paper </a:t>
            </a:r>
            <a:r>
              <a:rPr lang="en-US" altLang="en-US" sz="450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en-US" sz="4500">
                <a:solidFill>
                  <a:schemeClr val="bg1"/>
                </a:solidFill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en-US" sz="4500">
                <a:solidFill>
                  <a:srgbClr val="CCFFCC"/>
                </a:solidFill>
                <a:cs typeface="Arial" panose="020B0604020202020204" pitchFamily="34" charset="0"/>
                <a:sym typeface="Wingdings" pitchFamily="2" charset="2"/>
              </a:rPr>
              <a:t>Quality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4500">
              <a:solidFill>
                <a:schemeClr val="bg1"/>
              </a:solidFill>
              <a:cs typeface="Arial" panose="020B0604020202020204" pitchFamily="34" charset="0"/>
              <a:sym typeface="Wingdings" pitchFamily="2" charset="2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500">
                <a:solidFill>
                  <a:schemeClr val="bg1"/>
                </a:solidFill>
                <a:cs typeface="Arial" panose="020B0604020202020204" pitchFamily="34" charset="0"/>
                <a:sym typeface="Wingdings" pitchFamily="2" charset="2"/>
              </a:rPr>
              <a:t>Participation </a:t>
            </a:r>
            <a:r>
              <a:rPr lang="en-US" altLang="en-US" sz="450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en-US" sz="4500">
                <a:solidFill>
                  <a:schemeClr val="bg1"/>
                </a:solidFill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en-US" sz="4500">
                <a:solidFill>
                  <a:srgbClr val="CCFFCC"/>
                </a:solidFill>
                <a:cs typeface="Arial" panose="020B0604020202020204" pitchFamily="34" charset="0"/>
                <a:sym typeface="Wingdings" pitchFamily="2" charset="2"/>
              </a:rPr>
              <a:t>Effort</a:t>
            </a:r>
            <a:endParaRPr lang="en-US" altLang="en-US" sz="4500">
              <a:solidFill>
                <a:srgbClr val="CCFFCC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DAAF46FC-55CE-F91E-6910-24197A31AE3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28600"/>
            <a:ext cx="8229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Permission to Record</a:t>
            </a:r>
            <a:r>
              <a:rPr lang="en-US" altLang="en-US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27650" name="Picture 3">
            <a:extLst>
              <a:ext uri="{FF2B5EF4-FFF2-40B4-BE49-F238E27FC236}">
                <a16:creationId xmlns:a16="http://schemas.microsoft.com/office/drawing/2014/main" id="{058C08D1-F725-413C-F66D-6BDFFF4B8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2088" y="1398588"/>
            <a:ext cx="3679825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CBB61957-1213-B2E0-232A-BB051A3656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07950"/>
            <a:ext cx="8569325" cy="10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400" b="1">
                <a:solidFill>
                  <a:srgbClr val="FFFF00"/>
                </a:solidFill>
              </a:rPr>
              <a:t>Office </a:t>
            </a:r>
            <a:r>
              <a:rPr lang="en-US" altLang="en-US" sz="4400" b="1">
                <a:solidFill>
                  <a:schemeClr val="bg1"/>
                </a:solidFill>
              </a:rPr>
              <a:t>“</a:t>
            </a:r>
            <a:r>
              <a:rPr lang="en-US" altLang="en-US" sz="4400" b="1">
                <a:solidFill>
                  <a:srgbClr val="FFFF00"/>
                </a:solidFill>
              </a:rPr>
              <a:t>Hours</a:t>
            </a:r>
            <a:r>
              <a:rPr lang="en-US" altLang="en-US" sz="4400" b="1">
                <a:solidFill>
                  <a:schemeClr val="bg1"/>
                </a:solidFill>
              </a:rPr>
              <a:t>”</a:t>
            </a:r>
            <a:r>
              <a:rPr lang="en-US" altLang="en-US" sz="4400" b="1">
                <a:solidFill>
                  <a:srgbClr val="FF0000"/>
                </a:solidFill>
              </a:rPr>
              <a:t>:</a:t>
            </a:r>
            <a:r>
              <a:rPr lang="en-US" altLang="en-US" sz="4400" b="1">
                <a:solidFill>
                  <a:schemeClr val="bg1"/>
                </a:solidFill>
              </a:rPr>
              <a:t> You Tell me</a:t>
            </a:r>
            <a:endParaRPr lang="en-US" altLang="en-US" sz="4400" b="1">
              <a:solidFill>
                <a:srgbClr val="FF0000"/>
              </a:solidFill>
            </a:endParaRP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1FE31C5A-7534-D14E-C8B6-2B2A59341235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1320800" y="1147763"/>
            <a:ext cx="6554788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000">
                <a:solidFill>
                  <a:srgbClr val="CCFFCC"/>
                </a:solidFill>
              </a:rPr>
              <a:t>Room </a:t>
            </a:r>
            <a:r>
              <a:rPr lang="en-US" altLang="en-US" sz="3000">
                <a:solidFill>
                  <a:srgbClr val="FFFF00"/>
                </a:solidFill>
              </a:rPr>
              <a:t>449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000">
                <a:solidFill>
                  <a:srgbClr val="CCFFCC"/>
                </a:solidFill>
              </a:rPr>
              <a:t>Email</a:t>
            </a:r>
            <a:r>
              <a:rPr lang="en-US" altLang="en-US" sz="3000">
                <a:solidFill>
                  <a:schemeClr val="bg1"/>
                </a:solidFill>
              </a:rPr>
              <a:t> me </a:t>
            </a:r>
            <a:r>
              <a:rPr lang="en-US" altLang="en-US" sz="3000">
                <a:solidFill>
                  <a:schemeClr val="bg1"/>
                </a:solidFill>
                <a:hlinkClick r:id="rId3"/>
              </a:rPr>
              <a:t>jon.Festinger@ubc.ca</a:t>
            </a:r>
            <a:r>
              <a:rPr lang="en-US" altLang="en-US" sz="3000">
                <a:solidFill>
                  <a:schemeClr val="bg1"/>
                </a:solidFill>
              </a:rPr>
              <a:t> </a:t>
            </a:r>
            <a:r>
              <a:rPr lang="en-US" altLang="en-US" sz="3000">
                <a:solidFill>
                  <a:schemeClr val="bg1"/>
                </a:solidFill>
                <a:hlinkClick r:id="rId4"/>
              </a:rPr>
              <a:t>jfestinger@telus.net</a:t>
            </a:r>
            <a:r>
              <a:rPr lang="en-US" altLang="en-US" sz="3000">
                <a:solidFill>
                  <a:schemeClr val="bg1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000">
                <a:solidFill>
                  <a:srgbClr val="CCFFCC"/>
                </a:solidFill>
              </a:rPr>
              <a:t>Text</a:t>
            </a:r>
            <a:r>
              <a:rPr lang="en-US" altLang="en-US" sz="3000">
                <a:solidFill>
                  <a:schemeClr val="bg1"/>
                </a:solidFill>
              </a:rPr>
              <a:t>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000">
                <a:solidFill>
                  <a:schemeClr val="bg1"/>
                </a:solidFill>
              </a:rPr>
              <a:t>c. 604-837-6426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3000">
              <a:solidFill>
                <a:schemeClr val="bg1"/>
              </a:solidFill>
            </a:endParaRPr>
          </a:p>
        </p:txBody>
      </p:sp>
      <p:pic>
        <p:nvPicPr>
          <p:cNvPr id="44035" name="Picture 5">
            <a:extLst>
              <a:ext uri="{FF2B5EF4-FFF2-40B4-BE49-F238E27FC236}">
                <a16:creationId xmlns:a16="http://schemas.microsoft.com/office/drawing/2014/main" id="{B9B3041C-A6A4-1B50-4C23-860BA6F32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1850" y="3214688"/>
            <a:ext cx="301625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CDBA2-060E-2913-841F-41BEFDBF73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85900" y="838200"/>
            <a:ext cx="6172200" cy="3455988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6600" dirty="0">
                <a:solidFill>
                  <a:srgbClr val="92D050"/>
                </a:solidFill>
              </a:rPr>
              <a:t>QUESTIONS</a:t>
            </a:r>
            <a:endParaRPr lang="en-US" sz="6600" dirty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6600" dirty="0">
                <a:solidFill>
                  <a:srgbClr val="FFFF00"/>
                </a:solidFill>
              </a:rPr>
              <a:t>THOUGHTS</a:t>
            </a:r>
            <a:endParaRPr lang="en-US" sz="6600" dirty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6600" dirty="0">
                <a:solidFill>
                  <a:srgbClr val="FFFFFF"/>
                </a:solidFill>
              </a:rPr>
              <a:t> DISCUSSION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2">
            <a:extLst>
              <a:ext uri="{FF2B5EF4-FFF2-40B4-BE49-F238E27FC236}">
                <a16:creationId xmlns:a16="http://schemas.microsoft.com/office/drawing/2014/main" id="{6DEDD85E-EB03-746E-107A-B8E96B81E261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2103438" y="1071563"/>
            <a:ext cx="493712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72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Humour</a:t>
            </a:r>
            <a:r>
              <a:rPr lang="en-US" altLang="en-US" sz="72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of the Week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7" name="Picture 2" descr="A robot sitting in a chair next to a person&#10;&#10;Description automatically generated">
            <a:extLst>
              <a:ext uri="{FF2B5EF4-FFF2-40B4-BE49-F238E27FC236}">
                <a16:creationId xmlns:a16="http://schemas.microsoft.com/office/drawing/2014/main" id="{4F4DF9BC-B439-FE4E-0647-B6F06DA35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4575" y="314325"/>
            <a:ext cx="45148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1" name="Picture 2" descr="A screenshot of a news article&#10;&#10;Description automatically generated">
            <a:extLst>
              <a:ext uri="{FF2B5EF4-FFF2-40B4-BE49-F238E27FC236}">
                <a16:creationId xmlns:a16="http://schemas.microsoft.com/office/drawing/2014/main" id="{EA0B3921-3421-CA3A-93CD-0E75E7185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869950"/>
            <a:ext cx="57150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47967-E748-67BE-A62E-EF68698971E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85900" y="838200"/>
            <a:ext cx="6172200" cy="3455988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6600" dirty="0">
                <a:solidFill>
                  <a:srgbClr val="92D050"/>
                </a:solidFill>
              </a:rPr>
              <a:t>QUESTIONS</a:t>
            </a:r>
            <a:endParaRPr lang="en-US" sz="6600" dirty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6600" dirty="0">
                <a:solidFill>
                  <a:srgbClr val="FFFF00"/>
                </a:solidFill>
              </a:rPr>
              <a:t>THOUGHTS</a:t>
            </a:r>
            <a:endParaRPr lang="en-US" sz="6600" dirty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6600" dirty="0">
                <a:solidFill>
                  <a:srgbClr val="FFFFFF"/>
                </a:solidFill>
              </a:rPr>
              <a:t> DISCUSSION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050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>
            <a:extLst>
              <a:ext uri="{FF2B5EF4-FFF2-40B4-BE49-F238E27FC236}">
                <a16:creationId xmlns:a16="http://schemas.microsoft.com/office/drawing/2014/main" id="{99514D95-E160-DA61-B369-E33F42321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2513" y="349250"/>
            <a:ext cx="4498975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87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8830F590-E8C7-F724-EF21-11E1429D00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0" y="153988"/>
            <a:ext cx="6172200" cy="762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altLang="en-US" sz="3600" b="1" dirty="0">
                <a:solidFill>
                  <a:srgbClr val="FFFF00"/>
                </a:solidFill>
              </a:rPr>
              <a:t>A Theory of Future Media</a:t>
            </a:r>
            <a:r>
              <a:rPr lang="en-US" altLang="en-US" sz="3600" b="1" dirty="0">
                <a:solidFill>
                  <a:srgbClr val="00B0F0"/>
                </a:solidFill>
              </a:rPr>
              <a:t>?</a:t>
            </a:r>
            <a:r>
              <a:rPr lang="en-US" altLang="en-US" sz="3600" b="1" dirty="0">
                <a:solidFill>
                  <a:srgbClr val="FF0000"/>
                </a:solidFill>
              </a:rPr>
              <a:t>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5C99A5-27FB-43B3-A006-84125D65B69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286000" y="1262063"/>
            <a:ext cx="4572000" cy="2657475"/>
          </a:xfrm>
        </p:spPr>
      </p:pic>
      <p:pic>
        <p:nvPicPr>
          <p:cNvPr id="47107" name="Content Placeholder 4">
            <a:extLst>
              <a:ext uri="{FF2B5EF4-FFF2-40B4-BE49-F238E27FC236}">
                <a16:creationId xmlns:a16="http://schemas.microsoft.com/office/drawing/2014/main" id="{292BA887-12B2-DDEE-45C4-351367D5E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262063"/>
            <a:ext cx="6096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078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1">
            <a:extLst>
              <a:ext uri="{FF2B5EF4-FFF2-40B4-BE49-F238E27FC236}">
                <a16:creationId xmlns:a16="http://schemas.microsoft.com/office/drawing/2014/main" id="{BA7F0B6A-FC67-7E8D-82E5-6DC3C024B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350" y="1047750"/>
            <a:ext cx="55753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800">
                <a:solidFill>
                  <a:srgbClr val="FFFF00"/>
                </a:solidFill>
              </a:rPr>
              <a:t>Sub Nom</a:t>
            </a:r>
            <a:r>
              <a:rPr lang="en-US" altLang="en-US" sz="4800">
                <a:solidFill>
                  <a:srgbClr val="FF0000"/>
                </a:solidFill>
              </a:rPr>
              <a:t>:</a:t>
            </a:r>
            <a:r>
              <a:rPr lang="en-US" altLang="en-US" sz="480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altLang="en-US" sz="4800" b="1">
                <a:solidFill>
                  <a:srgbClr val="FF0000"/>
                </a:solidFill>
              </a:rPr>
              <a:t>THE END OF </a:t>
            </a:r>
          </a:p>
          <a:p>
            <a:pPr algn="ctr"/>
            <a:r>
              <a:rPr lang="en-US" altLang="en-US" sz="4800" b="1">
                <a:solidFill>
                  <a:srgbClr val="FF0000"/>
                </a:solidFill>
              </a:rPr>
              <a:t>ENTERTAINMENT </a:t>
            </a:r>
          </a:p>
          <a:p>
            <a:pPr algn="ctr"/>
            <a:r>
              <a:rPr lang="en-US" altLang="en-US" sz="4800">
                <a:solidFill>
                  <a:srgbClr val="FF0000"/>
                </a:solidFill>
              </a:rPr>
              <a:t>(</a:t>
            </a:r>
            <a:r>
              <a:rPr lang="en-US" altLang="en-US" sz="4800">
                <a:solidFill>
                  <a:schemeClr val="bg1"/>
                </a:solidFill>
              </a:rPr>
              <a:t>as we know it</a:t>
            </a:r>
            <a:r>
              <a:rPr lang="en-US" altLang="en-US" sz="480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677597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Title 1">
            <a:extLst>
              <a:ext uri="{FF2B5EF4-FFF2-40B4-BE49-F238E27FC236}">
                <a16:creationId xmlns:a16="http://schemas.microsoft.com/office/drawing/2014/main" id="{EE59B0E2-B258-E0BE-F24E-C6F937AF21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0" y="0"/>
            <a:ext cx="61722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300" b="1">
                <a:solidFill>
                  <a:schemeClr val="bg1"/>
                </a:solidFill>
              </a:rPr>
              <a:t>Perspective</a:t>
            </a:r>
          </a:p>
        </p:txBody>
      </p:sp>
      <p:pic>
        <p:nvPicPr>
          <p:cNvPr id="219138" name="Content Placeholder 3">
            <a:extLst>
              <a:ext uri="{FF2B5EF4-FFF2-40B4-BE49-F238E27FC236}">
                <a16:creationId xmlns:a16="http://schemas.microsoft.com/office/drawing/2014/main" id="{6C96DD91-E2EC-D57B-16C0-3E247CF5E718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5900" y="854075"/>
            <a:ext cx="6172200" cy="347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79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>
            <a:extLst>
              <a:ext uri="{FF2B5EF4-FFF2-40B4-BE49-F238E27FC236}">
                <a16:creationId xmlns:a16="http://schemas.microsoft.com/office/drawing/2014/main" id="{F1F2BA86-BE1D-EB73-CA38-F78EB72EE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700088"/>
            <a:ext cx="8353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CA" altLang="en-US">
                <a:solidFill>
                  <a:schemeClr val="bg1"/>
                </a:solidFill>
                <a:latin typeface="Whitney SSm A"/>
              </a:rPr>
              <a:t>I would like to acknowledge that we are situated on the </a:t>
            </a:r>
          </a:p>
          <a:p>
            <a:pPr algn="ctr"/>
            <a:r>
              <a:rPr lang="en-CA" altLang="en-US">
                <a:solidFill>
                  <a:schemeClr val="bg1"/>
                </a:solidFill>
                <a:latin typeface="Whitney SSm A"/>
              </a:rPr>
              <a:t>traditional, ancestral, unceded territory of the Musqueam people.                      </a:t>
            </a:r>
          </a:p>
        </p:txBody>
      </p:sp>
      <p:pic>
        <p:nvPicPr>
          <p:cNvPr id="28674" name="Picture 3" descr="A screenshot of a news&#10;&#10;Description automatically generated">
            <a:extLst>
              <a:ext uri="{FF2B5EF4-FFF2-40B4-BE49-F238E27FC236}">
                <a16:creationId xmlns:a16="http://schemas.microsoft.com/office/drawing/2014/main" id="{D9ABCDD2-E1B4-FA6D-9500-F01F83068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4638" y="1851025"/>
            <a:ext cx="2801937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 descr="A black carpet with blue and red gloves&#10;&#10;Description automatically generated">
            <a:extLst>
              <a:ext uri="{FF2B5EF4-FFF2-40B4-BE49-F238E27FC236}">
                <a16:creationId xmlns:a16="http://schemas.microsoft.com/office/drawing/2014/main" id="{B7E9D0D6-1A2D-6BA7-1342-75CD335FE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425" y="1995488"/>
            <a:ext cx="33686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2EA5C2-3E4A-BA32-8379-46E25FB86A6F}"/>
              </a:ext>
            </a:extLst>
          </p:cNvPr>
          <p:cNvSpPr txBox="1"/>
          <p:nvPr/>
        </p:nvSpPr>
        <p:spPr>
          <a:xfrm>
            <a:off x="2738229" y="195486"/>
            <a:ext cx="36675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Aligning Vectors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F31657-08BF-2DE6-7941-2189DF0BB5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840" y="1203598"/>
            <a:ext cx="6690320" cy="350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13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1719F7-F065-9454-284C-87DD9DB16662}"/>
              </a:ext>
            </a:extLst>
          </p:cNvPr>
          <p:cNvSpPr txBox="1"/>
          <p:nvPr/>
        </p:nvSpPr>
        <p:spPr>
          <a:xfrm>
            <a:off x="709275" y="123478"/>
            <a:ext cx="772544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</a:rPr>
              <a:t>Vectors </a:t>
            </a:r>
            <a:r>
              <a:rPr lang="en-US" sz="5400" dirty="0">
                <a:solidFill>
                  <a:srgbClr val="00B0F0"/>
                </a:solidFill>
              </a:rPr>
              <a:t>1</a:t>
            </a:r>
            <a:r>
              <a:rPr lang="en-US" sz="5400" dirty="0">
                <a:solidFill>
                  <a:srgbClr val="FF0000"/>
                </a:solidFill>
              </a:rPr>
              <a:t>: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</a:p>
          <a:p>
            <a:r>
              <a:rPr lang="en-US" sz="5400" dirty="0">
                <a:solidFill>
                  <a:srgbClr val="00B0F0"/>
                </a:solidFill>
              </a:rPr>
              <a:t>A</a:t>
            </a:r>
            <a:r>
              <a:rPr lang="en-US" sz="5400" dirty="0">
                <a:solidFill>
                  <a:srgbClr val="FF0000"/>
                </a:solidFill>
              </a:rPr>
              <a:t>.</a:t>
            </a:r>
            <a:r>
              <a:rPr lang="en-US" sz="5400" dirty="0">
                <a:solidFill>
                  <a:schemeClr val="bg1"/>
                </a:solidFill>
              </a:rPr>
              <a:t> Everyone is a creator</a:t>
            </a:r>
            <a:r>
              <a:rPr lang="en-US" sz="5400" dirty="0">
                <a:solidFill>
                  <a:srgbClr val="FF0000"/>
                </a:solidFill>
              </a:rPr>
              <a:t>.</a:t>
            </a:r>
          </a:p>
          <a:p>
            <a:r>
              <a:rPr lang="en-US" sz="5400" dirty="0">
                <a:solidFill>
                  <a:srgbClr val="00B0F0"/>
                </a:solidFill>
              </a:rPr>
              <a:t>B</a:t>
            </a:r>
            <a:r>
              <a:rPr lang="en-US" sz="5400" dirty="0">
                <a:solidFill>
                  <a:srgbClr val="FF0000"/>
                </a:solidFill>
              </a:rPr>
              <a:t>.</a:t>
            </a:r>
            <a:r>
              <a:rPr lang="en-US" sz="5400" dirty="0">
                <a:solidFill>
                  <a:schemeClr val="bg1"/>
                </a:solidFill>
              </a:rPr>
              <a:t> Everyone is a story</a:t>
            </a:r>
            <a:r>
              <a:rPr lang="en-US" sz="54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7E4D18-BDA9-9871-6FE3-F8AAD9E09A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026" y="2931790"/>
            <a:ext cx="1933947" cy="193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517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DEFD1A-4837-04DA-64A6-14BE484B0FCC}"/>
              </a:ext>
            </a:extLst>
          </p:cNvPr>
          <p:cNvSpPr txBox="1"/>
          <p:nvPr/>
        </p:nvSpPr>
        <p:spPr>
          <a:xfrm>
            <a:off x="1978982" y="123478"/>
            <a:ext cx="51860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Deeply rooted</a:t>
            </a:r>
            <a:r>
              <a:rPr lang="en-US" sz="5400" dirty="0">
                <a:solidFill>
                  <a:srgbClr val="FFFF00"/>
                </a:solidFill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8A0F56-39B7-6578-8238-626DFC35CED1}"/>
              </a:ext>
            </a:extLst>
          </p:cNvPr>
          <p:cNvSpPr txBox="1"/>
          <p:nvPr/>
        </p:nvSpPr>
        <p:spPr>
          <a:xfrm>
            <a:off x="555515" y="1092796"/>
            <a:ext cx="80329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Genesis 1</a:t>
            </a:r>
            <a:r>
              <a:rPr lang="en-US" sz="48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So</a:t>
            </a:r>
            <a:r>
              <a:rPr lang="en-US" sz="4800" dirty="0">
                <a:solidFill>
                  <a:srgbClr val="FF0000"/>
                </a:solidFill>
              </a:rPr>
              <a:t>,</a:t>
            </a:r>
            <a:r>
              <a:rPr lang="en-US" sz="4800" dirty="0">
                <a:solidFill>
                  <a:schemeClr val="bg1"/>
                </a:solidFill>
              </a:rPr>
              <a:t> God created humankind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in the </a:t>
            </a:r>
            <a:r>
              <a:rPr lang="en-US" sz="4800" dirty="0">
                <a:solidFill>
                  <a:srgbClr val="FF0000"/>
                </a:solidFill>
              </a:rPr>
              <a:t>image </a:t>
            </a:r>
            <a:r>
              <a:rPr lang="en-US" sz="4800" dirty="0">
                <a:solidFill>
                  <a:schemeClr val="bg1"/>
                </a:solidFill>
              </a:rPr>
              <a:t>of God</a:t>
            </a:r>
            <a:r>
              <a:rPr lang="en-US" sz="4800" dirty="0">
                <a:solidFill>
                  <a:srgbClr val="FF0000"/>
                </a:solidFill>
              </a:rPr>
              <a:t>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DEA6ED-A855-DD42-DBF7-44044AF5CE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428" y="3602435"/>
            <a:ext cx="1919141" cy="14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42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58D29C-F5CC-0C08-F5B8-AF4FBFC05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425" y="736873"/>
            <a:ext cx="4793149" cy="366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65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627330-C592-678D-FA92-2441F2C19C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91452"/>
            <a:ext cx="7772400" cy="476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144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553392-918F-9EE0-DCF2-329D971F2057}"/>
              </a:ext>
            </a:extLst>
          </p:cNvPr>
          <p:cNvSpPr txBox="1"/>
          <p:nvPr/>
        </p:nvSpPr>
        <p:spPr>
          <a:xfrm>
            <a:off x="2312310" y="1371421"/>
            <a:ext cx="45193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Can A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  <a:r>
              <a:rPr lang="en-US" sz="3600" dirty="0">
                <a:solidFill>
                  <a:schemeClr val="bg1"/>
                </a:solidFill>
              </a:rPr>
              <a:t>I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  <a:r>
              <a:rPr lang="en-US" sz="3600" dirty="0">
                <a:solidFill>
                  <a:schemeClr val="bg1"/>
                </a:solidFill>
              </a:rPr>
              <a:t> ever create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  <a:p>
            <a:r>
              <a:rPr lang="en-US" sz="3600" dirty="0">
                <a:solidFill>
                  <a:schemeClr val="bg1"/>
                </a:solidFill>
              </a:rPr>
              <a:t>Do we really create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FCEB1-0534-C9E8-99C6-4A4BEF609B25}"/>
              </a:ext>
            </a:extLst>
          </p:cNvPr>
          <p:cNvSpPr txBox="1"/>
          <p:nvPr/>
        </p:nvSpPr>
        <p:spPr>
          <a:xfrm>
            <a:off x="1936054" y="267494"/>
            <a:ext cx="57736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*</a:t>
            </a:r>
            <a:r>
              <a:rPr lang="en-US" sz="4400" dirty="0">
                <a:solidFill>
                  <a:srgbClr val="FFFF00"/>
                </a:solidFill>
              </a:rPr>
              <a:t>Footnote to Vectors </a:t>
            </a:r>
            <a:r>
              <a:rPr lang="en-US" sz="4400" dirty="0">
                <a:solidFill>
                  <a:srgbClr val="00B0F0"/>
                </a:solidFill>
              </a:rPr>
              <a:t>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6BDA01-942A-84CB-35D3-3E197FA8E5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199" y="2787774"/>
            <a:ext cx="36576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553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1719F7-F065-9454-284C-87DD9DB16662}"/>
              </a:ext>
            </a:extLst>
          </p:cNvPr>
          <p:cNvSpPr txBox="1"/>
          <p:nvPr/>
        </p:nvSpPr>
        <p:spPr>
          <a:xfrm>
            <a:off x="132138" y="123478"/>
            <a:ext cx="88797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</a:rPr>
              <a:t>Vectors </a:t>
            </a:r>
            <a:r>
              <a:rPr lang="en-US" sz="5400" dirty="0">
                <a:solidFill>
                  <a:srgbClr val="00B0F0"/>
                </a:solidFill>
              </a:rPr>
              <a:t>2</a:t>
            </a:r>
            <a:r>
              <a:rPr lang="en-US" sz="5400" dirty="0">
                <a:solidFill>
                  <a:srgbClr val="FF0000"/>
                </a:solidFill>
              </a:rPr>
              <a:t>: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600" dirty="0">
                <a:solidFill>
                  <a:srgbClr val="00B0F0"/>
                </a:solidFill>
              </a:rPr>
              <a:t>A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  <a:r>
              <a:rPr lang="en-US" sz="3600" dirty="0">
                <a:solidFill>
                  <a:schemeClr val="bg1"/>
                </a:solidFill>
              </a:rPr>
              <a:t> We are not the same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n-US" sz="3600" dirty="0">
                <a:solidFill>
                  <a:srgbClr val="00B0F0"/>
                </a:solidFill>
              </a:rPr>
              <a:t>B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  <a:r>
              <a:rPr lang="en-US" sz="3600" dirty="0">
                <a:solidFill>
                  <a:schemeClr val="bg1"/>
                </a:solidFill>
              </a:rPr>
              <a:t> We are diverse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n-US" sz="3600" dirty="0">
                <a:solidFill>
                  <a:srgbClr val="00B0F0"/>
                </a:solidFill>
              </a:rPr>
              <a:t>C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  <a:r>
              <a:rPr lang="en-US" sz="3600" dirty="0">
                <a:solidFill>
                  <a:schemeClr val="bg1"/>
                </a:solidFill>
              </a:rPr>
              <a:t> We interpret the same things differently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025161-B290-B1DA-F7D1-1A8A4CE14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00" y="2931790"/>
            <a:ext cx="18034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518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TextBox 1">
            <a:extLst>
              <a:ext uri="{FF2B5EF4-FFF2-40B4-BE49-F238E27FC236}">
                <a16:creationId xmlns:a16="http://schemas.microsoft.com/office/drawing/2014/main" id="{76C1E8D7-47F8-C9A1-8CFC-D18D0B07C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5" y="246063"/>
            <a:ext cx="47942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400">
                <a:solidFill>
                  <a:schemeClr val="bg1"/>
                </a:solidFill>
              </a:rPr>
              <a:t>Post</a:t>
            </a:r>
            <a:r>
              <a:rPr lang="en-US" altLang="en-US" sz="4400">
                <a:solidFill>
                  <a:srgbClr val="FF0000"/>
                </a:solidFill>
              </a:rPr>
              <a:t>-</a:t>
            </a:r>
            <a:r>
              <a:rPr lang="en-US" altLang="en-US" sz="4400">
                <a:solidFill>
                  <a:schemeClr val="bg1"/>
                </a:solidFill>
              </a:rPr>
              <a:t>Structuralism</a:t>
            </a:r>
          </a:p>
        </p:txBody>
      </p:sp>
      <p:pic>
        <p:nvPicPr>
          <p:cNvPr id="221186" name="Picture 2">
            <a:extLst>
              <a:ext uri="{FF2B5EF4-FFF2-40B4-BE49-F238E27FC236}">
                <a16:creationId xmlns:a16="http://schemas.microsoft.com/office/drawing/2014/main" id="{D6CC5CBE-6F1B-7828-82F9-0B74E8F85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1423988"/>
            <a:ext cx="21082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187" name="Picture 3">
            <a:extLst>
              <a:ext uri="{FF2B5EF4-FFF2-40B4-BE49-F238E27FC236}">
                <a16:creationId xmlns:a16="http://schemas.microsoft.com/office/drawing/2014/main" id="{13C82DA0-42CF-A824-5710-D325C6FBD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4600" y="1674813"/>
            <a:ext cx="317817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188" name="TextBox 4">
            <a:extLst>
              <a:ext uri="{FF2B5EF4-FFF2-40B4-BE49-F238E27FC236}">
                <a16:creationId xmlns:a16="http://schemas.microsoft.com/office/drawing/2014/main" id="{E8CBC463-918D-639E-733B-6A60D4200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550" y="4464050"/>
            <a:ext cx="2120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René Magritte</a:t>
            </a:r>
          </a:p>
        </p:txBody>
      </p:sp>
    </p:spTree>
    <p:extLst>
      <p:ext uri="{BB962C8B-B14F-4D97-AF65-F5344CB8AC3E}">
        <p14:creationId xmlns:p14="http://schemas.microsoft.com/office/powerpoint/2010/main" val="5235728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97768" y="255249"/>
            <a:ext cx="8748464" cy="40338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300" dirty="0">
                <a:solidFill>
                  <a:schemeClr val="bg1"/>
                </a:solidFill>
              </a:rPr>
              <a:t>Post</a:t>
            </a:r>
            <a:r>
              <a:rPr lang="en-US" sz="3300" dirty="0">
                <a:solidFill>
                  <a:srgbClr val="FF0000"/>
                </a:solidFill>
              </a:rPr>
              <a:t>-</a:t>
            </a:r>
            <a:r>
              <a:rPr lang="en-US" sz="3300" dirty="0">
                <a:solidFill>
                  <a:schemeClr val="bg1"/>
                </a:solidFill>
              </a:rPr>
              <a:t>Structuralism </a:t>
            </a:r>
            <a:r>
              <a:rPr lang="en-US" sz="3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encourages</a:t>
            </a:r>
            <a:r>
              <a:rPr lang="en-US" sz="3300" dirty="0">
                <a:solidFill>
                  <a:srgbClr val="FF0000"/>
                </a:solidFill>
              </a:rPr>
              <a:t>/</a:t>
            </a:r>
            <a:r>
              <a:rPr lang="en-US" sz="3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reinforces</a:t>
            </a:r>
            <a:r>
              <a:rPr lang="en-US" sz="3300" dirty="0">
                <a:solidFill>
                  <a:srgbClr val="FF0000"/>
                </a:solidFill>
              </a:rPr>
              <a:t>/</a:t>
            </a:r>
            <a:r>
              <a:rPr lang="en-US" sz="3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represents </a:t>
            </a:r>
            <a:r>
              <a:rPr lang="en-US" sz="3300" dirty="0">
                <a:solidFill>
                  <a:schemeClr val="bg1"/>
                </a:solidFill>
              </a:rPr>
              <a:t>the value of </a:t>
            </a:r>
            <a:r>
              <a:rPr lang="en-US" sz="3300" dirty="0">
                <a:solidFill>
                  <a:srgbClr val="3366FF"/>
                </a:solidFill>
              </a:rPr>
              <a:t>human agency</a:t>
            </a:r>
            <a:r>
              <a:rPr lang="en-US" sz="3300" dirty="0">
                <a:solidFill>
                  <a:srgbClr val="FF0000"/>
                </a:solidFill>
              </a:rPr>
              <a:t>,</a:t>
            </a:r>
            <a:r>
              <a:rPr lang="en-US" sz="3300" dirty="0">
                <a:solidFill>
                  <a:srgbClr val="3366FF"/>
                </a:solidFill>
              </a:rPr>
              <a:t> choice</a:t>
            </a:r>
            <a:r>
              <a:rPr lang="en-US" sz="3300" dirty="0">
                <a:solidFill>
                  <a:srgbClr val="FF0000"/>
                </a:solidFill>
              </a:rPr>
              <a:t>,</a:t>
            </a:r>
            <a:r>
              <a:rPr lang="en-US" sz="3300" dirty="0">
                <a:solidFill>
                  <a:srgbClr val="3366FF"/>
                </a:solidFill>
              </a:rPr>
              <a:t> </a:t>
            </a:r>
            <a:r>
              <a:rPr lang="en-US" sz="3300" dirty="0">
                <a:solidFill>
                  <a:srgbClr val="FFFF00"/>
                </a:solidFill>
              </a:rPr>
              <a:t>&amp;</a:t>
            </a:r>
            <a:r>
              <a:rPr lang="en-US" sz="3300" dirty="0">
                <a:solidFill>
                  <a:srgbClr val="3366FF"/>
                </a:solidFill>
              </a:rPr>
              <a:t> </a:t>
            </a:r>
            <a:r>
              <a:rPr lang="en-US" sz="3300" dirty="0">
                <a:solidFill>
                  <a:srgbClr val="CCFFCC"/>
                </a:solidFill>
              </a:rPr>
              <a:t>creativity</a:t>
            </a:r>
            <a:r>
              <a:rPr lang="en-US" sz="33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67944" y="3624938"/>
            <a:ext cx="11480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Rene Magritte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“Not to be 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Reproduced”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1937</a:t>
            </a:r>
          </a:p>
        </p:txBody>
      </p:sp>
      <p:pic>
        <p:nvPicPr>
          <p:cNvPr id="6" name="Picture 5" descr="magritte-not-to-be-reproduce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704" y="2159938"/>
            <a:ext cx="2036462" cy="246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934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0C2C8-1C31-32C4-B423-43C4E814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775" y="123825"/>
            <a:ext cx="6902450" cy="13684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Post Structuralist</a:t>
            </a:r>
            <a:r>
              <a:rPr lang="en-US" dirty="0">
                <a:solidFill>
                  <a:srgbClr val="FF0000"/>
                </a:solidFill>
              </a:rPr>
              <a:t> consequence </a:t>
            </a:r>
            <a:r>
              <a:rPr lang="en-US" dirty="0">
                <a:solidFill>
                  <a:srgbClr val="00B050"/>
                </a:solidFill>
              </a:rPr>
              <a:t>–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The Streisand Effect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Losing control of intended meanings</a:t>
            </a:r>
          </a:p>
        </p:txBody>
      </p:sp>
      <p:pic>
        <p:nvPicPr>
          <p:cNvPr id="222210" name="Picture 3" descr="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33858996-DD03-0662-6742-D94C4F20B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1700" y="1708150"/>
            <a:ext cx="48006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03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1C7AD242-4155-F680-48E1-3E5DCC479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6700" y="327025"/>
            <a:ext cx="6070600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1719F7-F065-9454-284C-87DD9DB16662}"/>
              </a:ext>
            </a:extLst>
          </p:cNvPr>
          <p:cNvSpPr txBox="1"/>
          <p:nvPr/>
        </p:nvSpPr>
        <p:spPr>
          <a:xfrm>
            <a:off x="461696" y="123478"/>
            <a:ext cx="822064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</a:rPr>
              <a:t>Vector </a:t>
            </a:r>
            <a:r>
              <a:rPr lang="en-US" sz="5400" dirty="0">
                <a:solidFill>
                  <a:srgbClr val="00B0F0"/>
                </a:solidFill>
              </a:rPr>
              <a:t>3</a:t>
            </a:r>
            <a:r>
              <a:rPr lang="en-US" sz="5400" dirty="0">
                <a:solidFill>
                  <a:srgbClr val="FF0000"/>
                </a:solidFill>
              </a:rPr>
              <a:t>: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Why We Engage With Media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5292732-7A38-9756-0332-6E5B4A929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1337" y="2006248"/>
            <a:ext cx="2981325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1034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Box 1">
            <a:extLst>
              <a:ext uri="{FF2B5EF4-FFF2-40B4-BE49-F238E27FC236}">
                <a16:creationId xmlns:a16="http://schemas.microsoft.com/office/drawing/2014/main" id="{85986667-1015-8053-2F37-2C2BA1A19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679450"/>
            <a:ext cx="860107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000" b="1" dirty="0">
                <a:solidFill>
                  <a:srgbClr val="FFFF00"/>
                </a:solidFill>
              </a:rPr>
              <a:t>Sub</a:t>
            </a:r>
            <a:r>
              <a:rPr lang="en-US" altLang="en-US" sz="4000" b="1" dirty="0">
                <a:solidFill>
                  <a:srgbClr val="FF0000"/>
                </a:solidFill>
              </a:rPr>
              <a:t>-</a:t>
            </a:r>
            <a:r>
              <a:rPr lang="en-US" altLang="en-US" sz="4000" b="1" dirty="0">
                <a:solidFill>
                  <a:srgbClr val="FFFF00"/>
                </a:solidFill>
              </a:rPr>
              <a:t>Theory</a:t>
            </a:r>
            <a:r>
              <a:rPr lang="en-US" altLang="en-US" sz="4000" b="1" dirty="0">
                <a:solidFill>
                  <a:srgbClr val="FF0000"/>
                </a:solidFill>
              </a:rPr>
              <a:t>:</a:t>
            </a:r>
            <a:r>
              <a:rPr lang="en-US" altLang="en-US" sz="40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altLang="en-US" sz="4000" dirty="0">
                <a:solidFill>
                  <a:schemeClr val="bg1"/>
                </a:solidFill>
              </a:rPr>
              <a:t>Self narrative </a:t>
            </a:r>
            <a:r>
              <a:rPr lang="en-US" altLang="en-US" sz="4000" dirty="0">
                <a:solidFill>
                  <a:srgbClr val="FFFF00"/>
                </a:solidFill>
              </a:rPr>
              <a:t>enabled by </a:t>
            </a:r>
          </a:p>
          <a:p>
            <a:pPr algn="ctr"/>
            <a:r>
              <a:rPr lang="en-US" altLang="en-US" sz="4000" dirty="0">
                <a:solidFill>
                  <a:srgbClr val="FFFF00"/>
                </a:solidFill>
              </a:rPr>
              <a:t>media </a:t>
            </a:r>
            <a:r>
              <a:rPr lang="en-US" altLang="en-US" sz="4000" dirty="0">
                <a:solidFill>
                  <a:srgbClr val="FF0000"/>
                </a:solidFill>
              </a:rPr>
              <a:t>&amp;</a:t>
            </a:r>
            <a:r>
              <a:rPr lang="en-US" altLang="en-US" sz="4000" dirty="0">
                <a:solidFill>
                  <a:srgbClr val="FFFF00"/>
                </a:solidFill>
              </a:rPr>
              <a:t> entertainment</a:t>
            </a:r>
          </a:p>
          <a:p>
            <a:pPr algn="ctr"/>
            <a:r>
              <a:rPr lang="en-US" altLang="en-US" sz="4000" dirty="0">
                <a:solidFill>
                  <a:srgbClr val="FF0000"/>
                </a:solidFill>
              </a:rPr>
              <a:t>(</a:t>
            </a:r>
            <a:r>
              <a:rPr lang="en-US" altLang="en-US" sz="4000" dirty="0">
                <a:solidFill>
                  <a:schemeClr val="bg1"/>
                </a:solidFill>
              </a:rPr>
              <a:t>raw materials already workshopped</a:t>
            </a:r>
            <a:r>
              <a:rPr lang="en-US" altLang="en-US" sz="40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altLang="en-US" sz="4000" dirty="0">
                <a:solidFill>
                  <a:schemeClr val="bg1"/>
                </a:solidFill>
              </a:rPr>
              <a:t> Perhaps an antidote to the </a:t>
            </a:r>
            <a:r>
              <a:rPr lang="en-US" altLang="en-US" sz="4000" dirty="0">
                <a:solidFill>
                  <a:srgbClr val="FF0000"/>
                </a:solidFill>
              </a:rPr>
              <a:t>“</a:t>
            </a:r>
            <a:r>
              <a:rPr lang="en-US" altLang="en-US" sz="4000" dirty="0">
                <a:solidFill>
                  <a:schemeClr val="bg1"/>
                </a:solidFill>
              </a:rPr>
              <a:t>realist</a:t>
            </a:r>
            <a:r>
              <a:rPr lang="en-US" altLang="en-US" sz="4000" dirty="0">
                <a:solidFill>
                  <a:srgbClr val="FF0000"/>
                </a:solidFill>
              </a:rPr>
              <a:t>”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altLang="en-US" sz="4000" dirty="0">
                <a:solidFill>
                  <a:schemeClr val="bg1"/>
                </a:solidFill>
              </a:rPr>
              <a:t>view of life which can be bleak</a:t>
            </a:r>
            <a:r>
              <a:rPr lang="en-US" altLang="en-US" sz="4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03225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3" name="Picture 1">
            <a:extLst>
              <a:ext uri="{FF2B5EF4-FFF2-40B4-BE49-F238E27FC236}">
                <a16:creationId xmlns:a16="http://schemas.microsoft.com/office/drawing/2014/main" id="{6742EE5C-F45E-BEA9-D8DA-97F89B9F7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349250"/>
            <a:ext cx="28956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5127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7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9E84D9A-FC21-A82A-9F25-6FF88F51C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4663" y="133350"/>
            <a:ext cx="31146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5297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age&#10;&#10;Description automatically generated">
            <a:extLst>
              <a:ext uri="{FF2B5EF4-FFF2-40B4-BE49-F238E27FC236}">
                <a16:creationId xmlns:a16="http://schemas.microsoft.com/office/drawing/2014/main" id="{D8BF0511-1DFD-41B0-B31A-2BCE184FB3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801" y="216157"/>
            <a:ext cx="5708397" cy="471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915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cell phone&#10;&#10;Description automatically generated">
            <a:extLst>
              <a:ext uri="{FF2B5EF4-FFF2-40B4-BE49-F238E27FC236}">
                <a16:creationId xmlns:a16="http://schemas.microsoft.com/office/drawing/2014/main" id="{18D01482-6927-BD27-41E1-1B35A9ED4F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784" y="241759"/>
            <a:ext cx="3046432" cy="46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646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385E7B8-BE60-0D3D-6399-8F269A9B71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5926" y="169751"/>
            <a:ext cx="3912148" cy="48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335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quiz&#10;&#10;Description automatically generated">
            <a:extLst>
              <a:ext uri="{FF2B5EF4-FFF2-40B4-BE49-F238E27FC236}">
                <a16:creationId xmlns:a16="http://schemas.microsoft.com/office/drawing/2014/main" id="{9C0C16E4-A1D5-A800-D4A9-4E777D1732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18711"/>
            <a:ext cx="4680520" cy="4306078"/>
          </a:xfrm>
          <a:prstGeom prst="rect">
            <a:avLst/>
          </a:prstGeom>
        </p:spPr>
      </p:pic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F856A112-3595-1283-8438-0032F0B244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126074"/>
            <a:ext cx="1521867" cy="489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33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1719F7-F065-9454-284C-87DD9DB16662}"/>
              </a:ext>
            </a:extLst>
          </p:cNvPr>
          <p:cNvSpPr txBox="1"/>
          <p:nvPr/>
        </p:nvSpPr>
        <p:spPr>
          <a:xfrm>
            <a:off x="134324" y="123478"/>
            <a:ext cx="887537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</a:rPr>
              <a:t>Vectors </a:t>
            </a:r>
            <a:r>
              <a:rPr lang="en-US" sz="5400" dirty="0">
                <a:solidFill>
                  <a:srgbClr val="00B0F0"/>
                </a:solidFill>
              </a:rPr>
              <a:t>4</a:t>
            </a:r>
            <a:r>
              <a:rPr lang="en-US" sz="5400" dirty="0">
                <a:solidFill>
                  <a:srgbClr val="FF0000"/>
                </a:solidFill>
              </a:rPr>
              <a:t>: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4800" dirty="0">
                <a:solidFill>
                  <a:srgbClr val="00B0F0"/>
                </a:solidFill>
              </a:rPr>
              <a:t>A</a:t>
            </a:r>
            <a:r>
              <a:rPr lang="en-US" sz="4800" dirty="0">
                <a:solidFill>
                  <a:srgbClr val="FF0000"/>
                </a:solidFill>
              </a:rPr>
              <a:t>.</a:t>
            </a:r>
            <a:r>
              <a:rPr lang="en-US" sz="4800" dirty="0">
                <a:solidFill>
                  <a:schemeClr val="bg1"/>
                </a:solidFill>
              </a:rPr>
              <a:t> Technology Controls Images</a:t>
            </a:r>
            <a:r>
              <a:rPr lang="en-US" sz="4800" dirty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n-US" sz="4800" dirty="0">
                <a:solidFill>
                  <a:srgbClr val="00B0F0"/>
                </a:solidFill>
              </a:rPr>
              <a:t>B</a:t>
            </a:r>
            <a:r>
              <a:rPr lang="en-US" sz="4800" dirty="0">
                <a:solidFill>
                  <a:srgbClr val="FF0000"/>
                </a:solidFill>
              </a:rPr>
              <a:t>.</a:t>
            </a:r>
            <a:r>
              <a:rPr lang="en-US" sz="4800" dirty="0">
                <a:solidFill>
                  <a:schemeClr val="bg1"/>
                </a:solidFill>
              </a:rPr>
              <a:t> Technology Images Control</a:t>
            </a:r>
            <a:r>
              <a:rPr lang="en-US" sz="4800" dirty="0">
                <a:solidFill>
                  <a:srgbClr val="FF0000"/>
                </a:solidFill>
              </a:rPr>
              <a:t>.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80BC21-7F38-FFB9-099D-98C171BD97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912" y="2859782"/>
            <a:ext cx="158417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768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D2972B-C929-6164-D97A-58FA6937E088}"/>
              </a:ext>
            </a:extLst>
          </p:cNvPr>
          <p:cNvSpPr txBox="1"/>
          <p:nvPr/>
        </p:nvSpPr>
        <p:spPr>
          <a:xfrm>
            <a:off x="683563" y="22860"/>
            <a:ext cx="7776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Form Over Substance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3600" dirty="0">
                <a:solidFill>
                  <a:srgbClr val="00B0F0"/>
                </a:solidFill>
              </a:rPr>
              <a:t>Or </a:t>
            </a:r>
            <a:r>
              <a:rPr lang="en-US" sz="3600" dirty="0">
                <a:solidFill>
                  <a:schemeClr val="bg1"/>
                </a:solidFill>
              </a:rPr>
              <a:t>an Additional Form of Substance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" name="Picture 3" descr="A person holding a cell phone&#10;&#10;Description automatically generated">
            <a:extLst>
              <a:ext uri="{FF2B5EF4-FFF2-40B4-BE49-F238E27FC236}">
                <a16:creationId xmlns:a16="http://schemas.microsoft.com/office/drawing/2014/main" id="{35A515CE-18E1-5B95-88C1-DD0AD91C7B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6638" y="1563638"/>
            <a:ext cx="4150724" cy="334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91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56498D-3424-7175-F48C-8D500DC53635}"/>
              </a:ext>
            </a:extLst>
          </p:cNvPr>
          <p:cNvSpPr txBox="1"/>
          <p:nvPr/>
        </p:nvSpPr>
        <p:spPr>
          <a:xfrm>
            <a:off x="1806659" y="2156251"/>
            <a:ext cx="5530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Group Presentation</a:t>
            </a:r>
          </a:p>
        </p:txBody>
      </p:sp>
    </p:spTree>
    <p:extLst>
      <p:ext uri="{BB962C8B-B14F-4D97-AF65-F5344CB8AC3E}">
        <p14:creationId xmlns:p14="http://schemas.microsoft.com/office/powerpoint/2010/main" val="25687962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etter to selfies&#10;&#10;Description automatically generated">
            <a:extLst>
              <a:ext uri="{FF2B5EF4-FFF2-40B4-BE49-F238E27FC236}">
                <a16:creationId xmlns:a16="http://schemas.microsoft.com/office/drawing/2014/main" id="{6632E708-4C86-7A34-E864-944412D313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067" y="363324"/>
            <a:ext cx="3619865" cy="441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587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taking a selfie&#10;&#10;Description automatically generated">
            <a:extLst>
              <a:ext uri="{FF2B5EF4-FFF2-40B4-BE49-F238E27FC236}">
                <a16:creationId xmlns:a16="http://schemas.microsoft.com/office/drawing/2014/main" id="{9477D34B-A343-D581-4163-2AE305341D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845" y="133747"/>
            <a:ext cx="4226310" cy="487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505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extBox 2">
            <a:extLst>
              <a:ext uri="{FF2B5EF4-FFF2-40B4-BE49-F238E27FC236}">
                <a16:creationId xmlns:a16="http://schemas.microsoft.com/office/drawing/2014/main" id="{D297951A-654F-0FEA-B515-49C95655D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863" y="4554538"/>
            <a:ext cx="2752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*if it bleeds it leads</a:t>
            </a:r>
          </a:p>
        </p:txBody>
      </p:sp>
      <p:pic>
        <p:nvPicPr>
          <p:cNvPr id="227331" name="Picture 2">
            <a:extLst>
              <a:ext uri="{FF2B5EF4-FFF2-40B4-BE49-F238E27FC236}">
                <a16:creationId xmlns:a16="http://schemas.microsoft.com/office/drawing/2014/main" id="{5F3E3699-C39F-AC2D-58A0-EC4533D7C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1517" y="201450"/>
            <a:ext cx="3880966" cy="474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3618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89FA4-36D0-9CDB-C199-357470C50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252413"/>
            <a:ext cx="6172200" cy="917575"/>
          </a:xfrm>
        </p:spPr>
        <p:txBody>
          <a:bodyPr/>
          <a:lstStyle/>
          <a:p>
            <a:pPr>
              <a:defRPr/>
            </a:pPr>
            <a:r>
              <a:rPr lang="en-US" sz="3300" b="1" dirty="0">
                <a:solidFill>
                  <a:srgbClr val="FFFF00"/>
                </a:solidFill>
                <a:latin typeface="+mn-lt"/>
              </a:rPr>
              <a:t>McLuhan </a:t>
            </a:r>
            <a:r>
              <a:rPr lang="en-US" sz="3300" b="1" dirty="0">
                <a:solidFill>
                  <a:srgbClr val="FF0000"/>
                </a:solidFill>
                <a:latin typeface="+mn-lt"/>
              </a:rPr>
              <a:t>–</a:t>
            </a:r>
            <a:r>
              <a:rPr lang="en-US" sz="3300" b="1" dirty="0">
                <a:solidFill>
                  <a:srgbClr val="FFFF00"/>
                </a:solidFill>
                <a:latin typeface="+mn-lt"/>
              </a:rPr>
              <a:t> sort of</a:t>
            </a:r>
            <a:r>
              <a:rPr lang="en-US" sz="3300" b="1" dirty="0">
                <a:solidFill>
                  <a:srgbClr val="FF0000"/>
                </a:solidFill>
                <a:latin typeface="+mn-lt"/>
              </a:rPr>
              <a:t>…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C746897B-E950-E2FE-7E93-00DD785B246B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647700" y="1419225"/>
            <a:ext cx="78486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“</a:t>
            </a:r>
            <a:r>
              <a:rPr lang="en-US" altLang="en-US" sz="4000" b="1" i="1" dirty="0">
                <a:solidFill>
                  <a:schemeClr val="bg1"/>
                </a:solidFill>
              </a:rPr>
              <a:t>We become what we behold</a:t>
            </a:r>
            <a:r>
              <a:rPr lang="en-US" altLang="en-US" sz="4000" b="1" i="1" dirty="0">
                <a:solidFill>
                  <a:srgbClr val="FF0000"/>
                </a:solidFill>
              </a:rPr>
              <a:t>.</a:t>
            </a:r>
            <a:r>
              <a:rPr lang="en-US" altLang="en-US" sz="4000" b="1" i="1" dirty="0">
                <a:solidFill>
                  <a:schemeClr val="bg1"/>
                </a:solidFill>
              </a:rPr>
              <a:t> We shape our tools and then our tools shape us</a:t>
            </a:r>
            <a:r>
              <a:rPr lang="en-US" altLang="en-US" sz="4000" b="1" dirty="0">
                <a:solidFill>
                  <a:srgbClr val="FFFF00"/>
                </a:solidFill>
              </a:rPr>
              <a:t>.</a:t>
            </a:r>
            <a:r>
              <a:rPr lang="en-US" altLang="en-US" sz="4000" b="1" dirty="0">
                <a:solidFill>
                  <a:srgbClr val="FF0000"/>
                </a:solidFill>
              </a:rPr>
              <a:t>”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600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From an article by Father John </a:t>
            </a:r>
            <a:r>
              <a:rPr lang="en-US" altLang="en-US" sz="1600" dirty="0" err="1">
                <a:solidFill>
                  <a:schemeClr val="bg1"/>
                </a:solidFill>
              </a:rPr>
              <a:t>Culkin</a:t>
            </a:r>
            <a:r>
              <a:rPr lang="en-US" altLang="en-US" sz="1600" dirty="0">
                <a:solidFill>
                  <a:schemeClr val="bg1"/>
                </a:solidFill>
              </a:rPr>
              <a:t> about McLuhan: </a:t>
            </a:r>
            <a:r>
              <a:rPr lang="en-US" altLang="en-US" sz="1600" dirty="0" err="1">
                <a:solidFill>
                  <a:schemeClr val="bg1"/>
                </a:solidFill>
              </a:rPr>
              <a:t>Culkin</a:t>
            </a:r>
            <a:r>
              <a:rPr lang="en-US" altLang="en-US" sz="1600" dirty="0">
                <a:solidFill>
                  <a:schemeClr val="bg1"/>
                </a:solidFill>
              </a:rPr>
              <a:t>, J.M. (1967, March 18). “A schoolman’s guide to Marshall McLuhan”. Saturday Review, pp. 51-53, 71-72</a:t>
            </a:r>
          </a:p>
        </p:txBody>
      </p:sp>
      <p:pic>
        <p:nvPicPr>
          <p:cNvPr id="56323" name="Picture 3" descr="Flag_of_Canada.svg.png">
            <a:extLst>
              <a:ext uri="{FF2B5EF4-FFF2-40B4-BE49-F238E27FC236}">
                <a16:creationId xmlns:a16="http://schemas.microsoft.com/office/drawing/2014/main" id="{75BF3918-588E-9340-1BDE-2B516CCCD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2788" y="239713"/>
            <a:ext cx="1522412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5548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1">
            <a:extLst>
              <a:ext uri="{FF2B5EF4-FFF2-40B4-BE49-F238E27FC236}">
                <a16:creationId xmlns:a16="http://schemas.microsoft.com/office/drawing/2014/main" id="{6E825FD9-2C6F-4BD1-C2E4-888BD9D6F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338" y="4300538"/>
            <a:ext cx="1711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</a:rPr>
              <a:t>Port</a:t>
            </a:r>
            <a:r>
              <a:rPr lang="en-US" altLang="en-US" sz="3200">
                <a:solidFill>
                  <a:srgbClr val="00B050"/>
                </a:solidFill>
              </a:rPr>
              <a:t>ugal</a:t>
            </a:r>
          </a:p>
        </p:txBody>
      </p:sp>
      <p:pic>
        <p:nvPicPr>
          <p:cNvPr id="54274" name="Picture 5">
            <a:extLst>
              <a:ext uri="{FF2B5EF4-FFF2-40B4-BE49-F238E27FC236}">
                <a16:creationId xmlns:a16="http://schemas.microsoft.com/office/drawing/2014/main" id="{31F0C487-D0F4-B6CD-0461-1565EA2D4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266700"/>
            <a:ext cx="38576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8673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>
            <a:extLst>
              <a:ext uri="{FF2B5EF4-FFF2-40B4-BE49-F238E27FC236}">
                <a16:creationId xmlns:a16="http://schemas.microsoft.com/office/drawing/2014/main" id="{8FDF7797-0689-1872-3C1B-9C1739377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0" y="1238250"/>
            <a:ext cx="4762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266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>
            <a:extLst>
              <a:ext uri="{FF2B5EF4-FFF2-40B4-BE49-F238E27FC236}">
                <a16:creationId xmlns:a16="http://schemas.microsoft.com/office/drawing/2014/main" id="{3036E53C-F7DE-BD17-E12C-7B7BD8D31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9825" y="517525"/>
            <a:ext cx="432435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E2C97108-2131-EA4F-FCBF-AE6AE4B98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1575" y="277813"/>
            <a:ext cx="426085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3734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716C789-1EA6-E7CA-8F66-3EF755002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7588" y="336550"/>
            <a:ext cx="4568825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6912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Text&#10;&#10;Description automatically generated">
            <a:extLst>
              <a:ext uri="{FF2B5EF4-FFF2-40B4-BE49-F238E27FC236}">
                <a16:creationId xmlns:a16="http://schemas.microsoft.com/office/drawing/2014/main" id="{08295859-F433-3182-E68A-DAEB575EB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3725" y="446088"/>
            <a:ext cx="5416550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98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y background with white text&#10;&#10;Description automatically generated">
            <a:extLst>
              <a:ext uri="{FF2B5EF4-FFF2-40B4-BE49-F238E27FC236}">
                <a16:creationId xmlns:a16="http://schemas.microsoft.com/office/drawing/2014/main" id="{C0F0FDDE-913E-A0DF-1B2A-B00E54D284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93992"/>
            <a:ext cx="7772400" cy="435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061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A close up of a text&#10;&#10;Description automatically generated with low confidence">
            <a:extLst>
              <a:ext uri="{FF2B5EF4-FFF2-40B4-BE49-F238E27FC236}">
                <a16:creationId xmlns:a16="http://schemas.microsoft.com/office/drawing/2014/main" id="{1D6D1219-89D5-07AB-A4E7-5DCA5EC56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2725" y="282575"/>
            <a:ext cx="617855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9026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EC02-46DB-FF8B-FE3D-DFABF2F236F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76313" y="987425"/>
            <a:ext cx="7191375" cy="37338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endParaRPr lang="en-CA" sz="3600" b="1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CA" sz="3600" b="1" dirty="0">
                <a:solidFill>
                  <a:srgbClr val="FF0000"/>
                </a:solidFill>
              </a:rPr>
              <a:t>“</a:t>
            </a:r>
            <a:r>
              <a:rPr lang="en-CA" sz="3600" b="1" dirty="0">
                <a:solidFill>
                  <a:srgbClr val="FFFF00"/>
                </a:solidFill>
              </a:rPr>
              <a:t>Technology is a useful servant but a dangerous master</a:t>
            </a:r>
            <a:r>
              <a:rPr lang="en-CA" sz="3600" b="1" dirty="0">
                <a:solidFill>
                  <a:schemeClr val="bg1"/>
                </a:solidFill>
              </a:rPr>
              <a:t>.</a:t>
            </a:r>
            <a:r>
              <a:rPr lang="en-CA" sz="3600" b="1" dirty="0">
                <a:solidFill>
                  <a:srgbClr val="FF0000"/>
                </a:solidFill>
              </a:rPr>
              <a:t>”</a:t>
            </a:r>
          </a:p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en-CA" dirty="0">
                <a:solidFill>
                  <a:schemeClr val="bg1"/>
                </a:solidFill>
              </a:rPr>
              <a:t>Christian </a:t>
            </a:r>
            <a:r>
              <a:rPr lang="en-CA" dirty="0" err="1">
                <a:solidFill>
                  <a:schemeClr val="bg1"/>
                </a:solidFill>
              </a:rPr>
              <a:t>Lous</a:t>
            </a:r>
            <a:r>
              <a:rPr lang="en-CA" dirty="0">
                <a:solidFill>
                  <a:schemeClr val="bg1"/>
                </a:solidFill>
              </a:rPr>
              <a:t> Lange, Noble Peace Prize (1921)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9756" y="0"/>
            <a:ext cx="8964488" cy="199568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CA" i="1" dirty="0">
                <a:solidFill>
                  <a:srgbClr val="FF0000"/>
                </a:solidFill>
              </a:rPr>
              <a:t>“</a:t>
            </a:r>
            <a:r>
              <a:rPr lang="mr-IN" i="1" dirty="0">
                <a:solidFill>
                  <a:srgbClr val="00B0F0"/>
                </a:solidFill>
              </a:rPr>
              <a:t>…</a:t>
            </a:r>
            <a:r>
              <a:rPr lang="en-CA" i="1" dirty="0">
                <a:solidFill>
                  <a:schemeClr val="bg1"/>
                </a:solidFill>
              </a:rPr>
              <a:t>there is a delicate balance between appropriating new technologies and </a:t>
            </a:r>
            <a:r>
              <a:rPr lang="en-CA" i="1" dirty="0">
                <a:solidFill>
                  <a:srgbClr val="FFFF00"/>
                </a:solidFill>
              </a:rPr>
              <a:t>being appropriated by them</a:t>
            </a:r>
            <a:r>
              <a:rPr lang="en-CA" i="1" dirty="0">
                <a:solidFill>
                  <a:srgbClr val="00B0F0"/>
                </a:solidFill>
              </a:rPr>
              <a:t>.</a:t>
            </a:r>
            <a:r>
              <a:rPr lang="en-CA" i="1" dirty="0">
                <a:solidFill>
                  <a:srgbClr val="FF0000"/>
                </a:solidFill>
              </a:rPr>
              <a:t>”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creen Shot 2017-04-05 at 2.59.55 PM.png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0" r="-441"/>
          <a:stretch/>
        </p:blipFill>
        <p:spPr>
          <a:xfrm>
            <a:off x="2097881" y="2067694"/>
            <a:ext cx="4948238" cy="291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873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D32D2B-1704-DDDF-5558-166A3A7E2C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131590"/>
            <a:ext cx="6096000" cy="3429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F1E618-552A-1C48-F7F3-542DB2BAF565}"/>
              </a:ext>
            </a:extLst>
          </p:cNvPr>
          <p:cNvSpPr txBox="1"/>
          <p:nvPr/>
        </p:nvSpPr>
        <p:spPr>
          <a:xfrm>
            <a:off x="201252" y="123478"/>
            <a:ext cx="8741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Controller as </a:t>
            </a:r>
            <a:r>
              <a:rPr lang="en-US" sz="4000" dirty="0">
                <a:solidFill>
                  <a:srgbClr val="FFFF00"/>
                </a:solidFill>
              </a:rPr>
              <a:t>both</a:t>
            </a:r>
            <a:r>
              <a:rPr lang="en-US" sz="4000" dirty="0">
                <a:solidFill>
                  <a:srgbClr val="00B0F0"/>
                </a:solidFill>
              </a:rPr>
              <a:t> Metaphor </a:t>
            </a:r>
            <a:r>
              <a:rPr lang="en-US" sz="4000" dirty="0">
                <a:solidFill>
                  <a:srgbClr val="FF0000"/>
                </a:solidFill>
              </a:rPr>
              <a:t>&amp;</a:t>
            </a:r>
            <a:r>
              <a:rPr lang="en-US" sz="4000" dirty="0">
                <a:solidFill>
                  <a:srgbClr val="00B0F0"/>
                </a:solidFill>
              </a:rPr>
              <a:t> Reality</a:t>
            </a:r>
          </a:p>
        </p:txBody>
      </p:sp>
    </p:spTree>
    <p:extLst>
      <p:ext uri="{BB962C8B-B14F-4D97-AF65-F5344CB8AC3E}">
        <p14:creationId xmlns:p14="http://schemas.microsoft.com/office/powerpoint/2010/main" val="20200024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A picture containing dog, grass, mammal, horse&#10;&#10;Description automatically generated">
            <a:extLst>
              <a:ext uri="{FF2B5EF4-FFF2-40B4-BE49-F238E27FC236}">
                <a16:creationId xmlns:a16="http://schemas.microsoft.com/office/drawing/2014/main" id="{4E1852E2-577A-1C2C-50AD-B42B83F07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100" y="700088"/>
            <a:ext cx="67818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1418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Content Placeholder 3" descr="CXaAVPQUMAAKujm.jpg">
            <a:extLst>
              <a:ext uri="{FF2B5EF4-FFF2-40B4-BE49-F238E27FC236}">
                <a16:creationId xmlns:a16="http://schemas.microsoft.com/office/drawing/2014/main" id="{320CBF11-20D8-BB2D-3D49-0114C86FD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77"/>
          <a:stretch>
            <a:fillRect/>
          </a:stretch>
        </p:blipFill>
        <p:spPr bwMode="auto">
          <a:xfrm>
            <a:off x="1592557" y="385142"/>
            <a:ext cx="5958885" cy="437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8584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5B7525E6-BBFC-10D6-CB93-C1E4C8D8CB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136" y="241759"/>
            <a:ext cx="4421727" cy="46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629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D3A9BB-206D-AFD0-1256-03FD2ECBEC63}"/>
              </a:ext>
            </a:extLst>
          </p:cNvPr>
          <p:cNvSpPr txBox="1"/>
          <p:nvPr/>
        </p:nvSpPr>
        <p:spPr>
          <a:xfrm>
            <a:off x="2116841" y="0"/>
            <a:ext cx="49103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Who</a:t>
            </a:r>
            <a:r>
              <a:rPr lang="en-US" sz="4800" dirty="0">
                <a:solidFill>
                  <a:srgbClr val="FF0000"/>
                </a:solidFill>
              </a:rPr>
              <a:t>/</a:t>
            </a:r>
            <a:r>
              <a:rPr lang="en-US" sz="4800" dirty="0">
                <a:solidFill>
                  <a:schemeClr val="bg1"/>
                </a:solidFill>
              </a:rPr>
              <a:t>What is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Controlling Who</a:t>
            </a:r>
            <a:r>
              <a:rPr lang="en-US" sz="48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4501F8-36CC-F487-CA19-EA5F90939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597" y="1779662"/>
            <a:ext cx="5104805" cy="286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84004C-A4E2-4F6D-483C-2B00631C9251}"/>
              </a:ext>
            </a:extLst>
          </p:cNvPr>
          <p:cNvSpPr txBox="1"/>
          <p:nvPr/>
        </p:nvSpPr>
        <p:spPr>
          <a:xfrm>
            <a:off x="2285999" y="474456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800" b="1" dirty="0">
                <a:solidFill>
                  <a:schemeClr val="bg1"/>
                </a:solidFill>
              </a:rPr>
              <a:t>Neo</a:t>
            </a:r>
            <a:r>
              <a:rPr lang="en-US" altLang="en-US" sz="1800" dirty="0">
                <a:solidFill>
                  <a:schemeClr val="bg1"/>
                </a:solidFill>
              </a:rPr>
              <a:t> </a:t>
            </a:r>
            <a:r>
              <a:rPr lang="en-US" altLang="en-US" sz="1800" dirty="0">
                <a:solidFill>
                  <a:srgbClr val="FF0000"/>
                </a:solidFill>
              </a:rPr>
              <a:t>–</a:t>
            </a:r>
            <a:r>
              <a:rPr lang="en-US" altLang="en-US" sz="1800" dirty="0">
                <a:solidFill>
                  <a:schemeClr val="bg1"/>
                </a:solidFill>
              </a:rPr>
              <a:t> </a:t>
            </a:r>
            <a:r>
              <a:rPr lang="en-US" altLang="en-US" sz="1800" i="1" dirty="0">
                <a:solidFill>
                  <a:schemeClr val="bg1"/>
                </a:solidFill>
              </a:rPr>
              <a:t>The Matrix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308365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2">
            <a:extLst>
              <a:ext uri="{FF2B5EF4-FFF2-40B4-BE49-F238E27FC236}">
                <a16:creationId xmlns:a16="http://schemas.microsoft.com/office/drawing/2014/main" id="{A2167F18-9D0B-0B74-7BB5-64E1C5F6D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23825"/>
            <a:ext cx="7343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000" b="1">
                <a:solidFill>
                  <a:srgbClr val="FFFF00"/>
                </a:solidFill>
              </a:rPr>
              <a:t>The illusion of choice</a:t>
            </a:r>
            <a:r>
              <a:rPr lang="en-US" altLang="en-US" sz="4000" b="1">
                <a:solidFill>
                  <a:srgbClr val="FF0000"/>
                </a:solidFill>
              </a:rPr>
              <a:t>…</a:t>
            </a:r>
            <a:endParaRPr lang="en-US" altLang="en-US" sz="4000">
              <a:solidFill>
                <a:srgbClr val="FF0000"/>
              </a:solidFill>
            </a:endParaRPr>
          </a:p>
        </p:txBody>
      </p:sp>
      <p:pic>
        <p:nvPicPr>
          <p:cNvPr id="79874" name="Content Placeholder 3" descr="250px-PunchNr41Oktober1885.jpg">
            <a:extLst>
              <a:ext uri="{FF2B5EF4-FFF2-40B4-BE49-F238E27FC236}">
                <a16:creationId xmlns:a16="http://schemas.microsoft.com/office/drawing/2014/main" id="{268787B3-A311-0C25-9BE0-6BBB8B50A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8" r="-391"/>
          <a:stretch>
            <a:fillRect/>
          </a:stretch>
        </p:blipFill>
        <p:spPr bwMode="auto">
          <a:xfrm>
            <a:off x="2451100" y="1058863"/>
            <a:ext cx="4241800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89" name="Picture 1">
            <a:extLst>
              <a:ext uri="{FF2B5EF4-FFF2-40B4-BE49-F238E27FC236}">
                <a16:creationId xmlns:a16="http://schemas.microsoft.com/office/drawing/2014/main" id="{BF1FAFC3-26C2-0400-C54C-C44B975C9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215900"/>
            <a:ext cx="3171825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1" name="Picture 3">
            <a:extLst>
              <a:ext uri="{FF2B5EF4-FFF2-40B4-BE49-F238E27FC236}">
                <a16:creationId xmlns:a16="http://schemas.microsoft.com/office/drawing/2014/main" id="{91230C67-3C84-6032-175D-DD1EAC143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799" y="1456531"/>
            <a:ext cx="3963988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>
            <a:extLst>
              <a:ext uri="{FF2B5EF4-FFF2-40B4-BE49-F238E27FC236}">
                <a16:creationId xmlns:a16="http://schemas.microsoft.com/office/drawing/2014/main" id="{F7EADAE4-AEDF-9113-21E4-33921893A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525" y="1787525"/>
            <a:ext cx="48069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600">
                <a:solidFill>
                  <a:srgbClr val="FFF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Logistics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1">
            <a:extLst>
              <a:ext uri="{FF2B5EF4-FFF2-40B4-BE49-F238E27FC236}">
                <a16:creationId xmlns:a16="http://schemas.microsoft.com/office/drawing/2014/main" id="{CE755107-08BC-8E30-9219-F36BFBFACC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4475"/>
            <a:ext cx="8229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600" dirty="0">
                <a:solidFill>
                  <a:srgbClr val="FFFF00"/>
                </a:solidFill>
              </a:rPr>
              <a:t>What we can</a:t>
            </a:r>
            <a:r>
              <a:rPr lang="en-US" altLang="en-US" sz="3600" dirty="0">
                <a:solidFill>
                  <a:srgbClr val="FF0000"/>
                </a:solidFill>
              </a:rPr>
              <a:t>’</a:t>
            </a:r>
            <a:r>
              <a:rPr lang="en-US" altLang="en-US" sz="3600" dirty="0">
                <a:solidFill>
                  <a:srgbClr val="FFFF00"/>
                </a:solidFill>
              </a:rPr>
              <a:t>t see</a:t>
            </a:r>
            <a:r>
              <a:rPr lang="en-US" altLang="en-US" sz="3600" dirty="0">
                <a:solidFill>
                  <a:srgbClr val="FF0000"/>
                </a:solidFill>
              </a:rPr>
              <a:t>,</a:t>
            </a:r>
            <a:r>
              <a:rPr lang="en-US" altLang="en-US" sz="3600" dirty="0">
                <a:solidFill>
                  <a:srgbClr val="FFFF00"/>
                </a:solidFill>
              </a:rPr>
              <a:t> can hurt us</a:t>
            </a:r>
            <a:r>
              <a:rPr lang="en-US" altLang="en-US" sz="36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39266" name="Picture 2">
            <a:extLst>
              <a:ext uri="{FF2B5EF4-FFF2-40B4-BE49-F238E27FC236}">
                <a16:creationId xmlns:a16="http://schemas.microsoft.com/office/drawing/2014/main" id="{6B2AE9AB-22C7-C4A2-E8EF-3B69D90DA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4738" y="1520825"/>
            <a:ext cx="4454525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4271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TextBox 1">
            <a:extLst>
              <a:ext uri="{FF2B5EF4-FFF2-40B4-BE49-F238E27FC236}">
                <a16:creationId xmlns:a16="http://schemas.microsoft.com/office/drawing/2014/main" id="{D93A4C03-68EA-171B-F5F5-55FF6DF3E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195263"/>
            <a:ext cx="68040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000" dirty="0">
                <a:solidFill>
                  <a:schemeClr val="bg1"/>
                </a:solidFill>
              </a:rPr>
              <a:t>The </a:t>
            </a:r>
            <a:r>
              <a:rPr lang="en-US" altLang="en-US" sz="4000" dirty="0">
                <a:solidFill>
                  <a:srgbClr val="00B0F0"/>
                </a:solidFill>
              </a:rPr>
              <a:t>irony</a:t>
            </a:r>
            <a:r>
              <a:rPr lang="en-US" altLang="en-US" sz="4000" dirty="0">
                <a:solidFill>
                  <a:schemeClr val="bg1"/>
                </a:solidFill>
              </a:rPr>
              <a:t> of calling </a:t>
            </a:r>
          </a:p>
          <a:p>
            <a:pPr algn="ctr"/>
            <a:r>
              <a:rPr lang="en-US" altLang="en-US" sz="4000" dirty="0">
                <a:solidFill>
                  <a:schemeClr val="bg1"/>
                </a:solidFill>
              </a:rPr>
              <a:t>traditional news </a:t>
            </a:r>
            <a:r>
              <a:rPr lang="en-US" altLang="en-US" sz="4000" b="1" dirty="0">
                <a:solidFill>
                  <a:srgbClr val="FF0000"/>
                </a:solidFill>
              </a:rPr>
              <a:t>“</a:t>
            </a:r>
            <a:r>
              <a:rPr lang="en-US" altLang="en-US" sz="4000" b="1" dirty="0">
                <a:solidFill>
                  <a:srgbClr val="FFFF00"/>
                </a:solidFill>
              </a:rPr>
              <a:t>fake</a:t>
            </a:r>
            <a:r>
              <a:rPr lang="en-US" altLang="en-US" sz="4000" b="1" dirty="0">
                <a:solidFill>
                  <a:srgbClr val="FF0000"/>
                </a:solidFill>
              </a:rPr>
              <a:t>”</a:t>
            </a:r>
          </a:p>
          <a:p>
            <a:pPr algn="ctr"/>
            <a:r>
              <a:rPr lang="en-US" altLang="en-US" sz="4000" dirty="0">
                <a:solidFill>
                  <a:schemeClr val="bg1"/>
                </a:solidFill>
              </a:rPr>
              <a:t>from a </a:t>
            </a:r>
            <a:r>
              <a:rPr lang="en-US" altLang="en-US" sz="4000" dirty="0">
                <a:solidFill>
                  <a:srgbClr val="FF0000"/>
                </a:solidFill>
              </a:rPr>
              <a:t>digital media platform</a:t>
            </a:r>
            <a:r>
              <a:rPr lang="en-US" altLang="en-US" sz="4000" dirty="0">
                <a:solidFill>
                  <a:srgbClr val="00B0F0"/>
                </a:solidFill>
              </a:rPr>
              <a:t>.</a:t>
            </a:r>
          </a:p>
        </p:txBody>
      </p:sp>
      <p:pic>
        <p:nvPicPr>
          <p:cNvPr id="236546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2DEAD4F-A10D-9766-5210-69D8203E5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3638" y="2643188"/>
            <a:ext cx="4276725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7960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69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6D1AD56-BE4C-AE70-CDFE-5237384DD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9588" y="228600"/>
            <a:ext cx="55848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4719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TextBox 1">
            <a:extLst>
              <a:ext uri="{FF2B5EF4-FFF2-40B4-BE49-F238E27FC236}">
                <a16:creationId xmlns:a16="http://schemas.microsoft.com/office/drawing/2014/main" id="{5D7369CC-49E7-9634-7476-2853A6376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195263"/>
            <a:ext cx="85693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theory of </a:t>
            </a:r>
            <a:r>
              <a:rPr lang="en-US" altLang="en-US" sz="44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cognitive dissonance</a:t>
            </a:r>
          </a:p>
          <a:p>
            <a:pPr algn="ctr"/>
            <a:r>
              <a:rPr lang="en-US" altLang="en-US" sz="4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applicable to </a:t>
            </a:r>
            <a:r>
              <a:rPr lang="en-US" altLang="en-US" sz="4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media systems</a:t>
            </a:r>
            <a:r>
              <a:rPr lang="en-US" altLang="en-US" sz="44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38594" name="Picture 2">
            <a:extLst>
              <a:ext uri="{FF2B5EF4-FFF2-40B4-BE49-F238E27FC236}">
                <a16:creationId xmlns:a16="http://schemas.microsoft.com/office/drawing/2014/main" id="{553119EF-0E76-3529-849C-84159A09A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48" b="17587"/>
          <a:stretch>
            <a:fillRect/>
          </a:stretch>
        </p:blipFill>
        <p:spPr bwMode="auto">
          <a:xfrm>
            <a:off x="2795588" y="2066925"/>
            <a:ext cx="3552825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5916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TextBox 1">
            <a:extLst>
              <a:ext uri="{FF2B5EF4-FFF2-40B4-BE49-F238E27FC236}">
                <a16:creationId xmlns:a16="http://schemas.microsoft.com/office/drawing/2014/main" id="{8E249BFF-9600-F2A7-2361-E583BB244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863" y="231775"/>
            <a:ext cx="42322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400">
                <a:solidFill>
                  <a:srgbClr val="92D050"/>
                </a:solidFill>
              </a:rPr>
              <a:t>Seems like </a:t>
            </a:r>
            <a:r>
              <a:rPr lang="en-US" altLang="en-US" sz="4400" b="1">
                <a:solidFill>
                  <a:srgbClr val="FFFF00"/>
                </a:solidFill>
              </a:rPr>
              <a:t>YES</a:t>
            </a:r>
            <a:endParaRPr lang="en-US" altLang="en-US" sz="4400">
              <a:solidFill>
                <a:srgbClr val="FF0000"/>
              </a:solidFill>
            </a:endParaRPr>
          </a:p>
        </p:txBody>
      </p:sp>
      <p:pic>
        <p:nvPicPr>
          <p:cNvPr id="239618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81ECAE9-9FFE-9289-5714-D6D490B5C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6950" y="1131888"/>
            <a:ext cx="4610100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81849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1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109FC53-FC0D-E8D2-9C5C-0D453F14F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58763"/>
            <a:ext cx="77724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8D6F39D-ADEF-5D65-2EA8-8CDF92ABBEE9}"/>
                  </a:ext>
                </a:extLst>
              </p14:cNvPr>
              <p14:cNvContentPartPr/>
              <p14:nvPr/>
            </p14:nvContentPartPr>
            <p14:xfrm>
              <a:off x="3080520" y="4200547"/>
              <a:ext cx="5223600" cy="85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8D6F39D-ADEF-5D65-2EA8-8CDF92ABBE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4400" y="4194427"/>
                <a:ext cx="523584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F89F909-1498-5373-33A5-196714CC12F2}"/>
                  </a:ext>
                </a:extLst>
              </p14:cNvPr>
              <p14:cNvContentPartPr/>
              <p14:nvPr/>
            </p14:nvContentPartPr>
            <p14:xfrm>
              <a:off x="823680" y="4459387"/>
              <a:ext cx="6968520" cy="39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F89F909-1498-5373-33A5-196714CC12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7560" y="4453267"/>
                <a:ext cx="69807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F551997-80DD-E790-2F86-DA14DD192A1F}"/>
                  </a:ext>
                </a:extLst>
              </p14:cNvPr>
              <p14:cNvContentPartPr/>
              <p14:nvPr/>
            </p14:nvContentPartPr>
            <p14:xfrm>
              <a:off x="750960" y="4682947"/>
              <a:ext cx="1519920" cy="19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F551997-80DD-E790-2F86-DA14DD192A1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4840" y="4676827"/>
                <a:ext cx="1532160" cy="3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43887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TextBox 1">
            <a:extLst>
              <a:ext uri="{FF2B5EF4-FFF2-40B4-BE49-F238E27FC236}">
                <a16:creationId xmlns:a16="http://schemas.microsoft.com/office/drawing/2014/main" id="{BE53168B-E189-1D71-DD4B-C29F7BF1F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20650"/>
            <a:ext cx="8458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dirty="0">
                <a:solidFill>
                  <a:srgbClr val="FFFF00"/>
                </a:solidFill>
              </a:rPr>
              <a:t>Meaning</a:t>
            </a:r>
            <a:r>
              <a:rPr lang="en-US" altLang="en-US" sz="2800" dirty="0">
                <a:solidFill>
                  <a:srgbClr val="FF0000"/>
                </a:solidFill>
              </a:rPr>
              <a:t>…</a:t>
            </a:r>
          </a:p>
          <a:p>
            <a:r>
              <a:rPr lang="en-US" altLang="en-US" sz="2800" dirty="0">
                <a:solidFill>
                  <a:schemeClr val="bg1"/>
                </a:solidFill>
              </a:rPr>
              <a:t>If the internet is indeed a social </a:t>
            </a:r>
            <a:r>
              <a:rPr lang="en-US" altLang="en-US" sz="2800" dirty="0">
                <a:solidFill>
                  <a:srgbClr val="FF0000"/>
                </a:solidFill>
              </a:rPr>
              <a:t>(</a:t>
            </a:r>
            <a:r>
              <a:rPr lang="en-US" altLang="en-US" sz="2800" dirty="0">
                <a:solidFill>
                  <a:schemeClr val="bg1"/>
                </a:solidFill>
              </a:rPr>
              <a:t>media</a:t>
            </a:r>
            <a:r>
              <a:rPr lang="en-US" altLang="en-US" sz="2800" dirty="0">
                <a:solidFill>
                  <a:srgbClr val="FF0000"/>
                </a:solidFill>
              </a:rPr>
              <a:t>)</a:t>
            </a:r>
            <a:r>
              <a:rPr lang="en-US" altLang="en-US" sz="2800" dirty="0">
                <a:solidFill>
                  <a:schemeClr val="bg1"/>
                </a:solidFill>
              </a:rPr>
              <a:t> system</a:t>
            </a:r>
            <a:r>
              <a:rPr lang="en-US" altLang="en-US" sz="2800" dirty="0">
                <a:solidFill>
                  <a:srgbClr val="FF0000"/>
                </a:solidFill>
              </a:rPr>
              <a:t>,</a:t>
            </a:r>
          </a:p>
          <a:p>
            <a:r>
              <a:rPr lang="en-US" altLang="en-US" sz="2800" dirty="0">
                <a:solidFill>
                  <a:srgbClr val="FFFF00"/>
                </a:solidFill>
              </a:rPr>
              <a:t>those most harmed are likely to be the most fervent </a:t>
            </a:r>
          </a:p>
          <a:p>
            <a:r>
              <a:rPr lang="en-US" altLang="en-US" sz="2800" dirty="0">
                <a:solidFill>
                  <a:srgbClr val="FFFF00"/>
                </a:solidFill>
              </a:rPr>
              <a:t>supporters </a:t>
            </a:r>
            <a:r>
              <a:rPr lang="en-US" altLang="en-US" sz="2800" dirty="0">
                <a:solidFill>
                  <a:schemeClr val="bg1"/>
                </a:solidFill>
              </a:rPr>
              <a:t>of the </a:t>
            </a:r>
            <a:r>
              <a:rPr lang="en-US" altLang="en-US" sz="2800" dirty="0">
                <a:solidFill>
                  <a:srgbClr val="FF0000"/>
                </a:solidFill>
              </a:rPr>
              <a:t>(</a:t>
            </a:r>
            <a:r>
              <a:rPr lang="en-US" altLang="en-US" sz="2800" dirty="0">
                <a:solidFill>
                  <a:schemeClr val="bg1"/>
                </a:solidFill>
              </a:rPr>
              <a:t>oppressive</a:t>
            </a:r>
            <a:r>
              <a:rPr lang="en-US" altLang="en-US" sz="2800" dirty="0">
                <a:solidFill>
                  <a:srgbClr val="FF0000"/>
                </a:solidFill>
              </a:rPr>
              <a:t>)</a:t>
            </a:r>
            <a:r>
              <a:rPr lang="en-US" altLang="en-US" sz="2800" dirty="0">
                <a:solidFill>
                  <a:schemeClr val="bg1"/>
                </a:solidFill>
              </a:rPr>
              <a:t> system</a:t>
            </a:r>
            <a:r>
              <a:rPr lang="en-US" altLang="en-US" sz="2800" dirty="0">
                <a:solidFill>
                  <a:srgbClr val="FF0000"/>
                </a:solidFill>
              </a:rPr>
              <a:t>…</a:t>
            </a:r>
          </a:p>
        </p:txBody>
      </p:sp>
      <p:pic>
        <p:nvPicPr>
          <p:cNvPr id="241666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B8151AB9-3B7A-A367-B3C6-27CE43C39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8300" y="2139950"/>
            <a:ext cx="33274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13530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3" name="Picture 2">
            <a:extLst>
              <a:ext uri="{FF2B5EF4-FFF2-40B4-BE49-F238E27FC236}">
                <a16:creationId xmlns:a16="http://schemas.microsoft.com/office/drawing/2014/main" id="{B735EB2E-6419-0D22-BF6B-44D09263B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2513" y="349250"/>
            <a:ext cx="4498975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14733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F23D16-2AC2-B6FC-3856-C18228EE5D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3708" y="549987"/>
            <a:ext cx="5256584" cy="404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9522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1719F7-F065-9454-284C-87DD9DB16662}"/>
              </a:ext>
            </a:extLst>
          </p:cNvPr>
          <p:cNvSpPr txBox="1"/>
          <p:nvPr/>
        </p:nvSpPr>
        <p:spPr>
          <a:xfrm>
            <a:off x="1209540" y="123478"/>
            <a:ext cx="672491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</a:rPr>
              <a:t>Vector </a:t>
            </a:r>
            <a:r>
              <a:rPr lang="en-US" sz="5400" dirty="0">
                <a:solidFill>
                  <a:srgbClr val="00B0F0"/>
                </a:solidFill>
              </a:rPr>
              <a:t>1</a:t>
            </a:r>
            <a:r>
              <a:rPr lang="en-US" sz="5400" dirty="0">
                <a:solidFill>
                  <a:srgbClr val="FF0000"/>
                </a:solidFill>
              </a:rPr>
              <a:t>: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</a:p>
          <a:p>
            <a:r>
              <a:rPr lang="en-US" sz="5400" dirty="0">
                <a:solidFill>
                  <a:schemeClr val="bg1"/>
                </a:solidFill>
              </a:rPr>
              <a:t>Everyone is a creator</a:t>
            </a:r>
          </a:p>
          <a:p>
            <a:r>
              <a:rPr lang="en-US" sz="5400" dirty="0">
                <a:solidFill>
                  <a:schemeClr val="bg1"/>
                </a:solidFill>
              </a:rPr>
              <a:t>Everyone is a story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7E4D18-BDA9-9871-6FE3-F8AAD9E09A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026" y="2931790"/>
            <a:ext cx="1933947" cy="193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6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>
            <a:extLst>
              <a:ext uri="{FF2B5EF4-FFF2-40B4-BE49-F238E27FC236}">
                <a16:creationId xmlns:a16="http://schemas.microsoft.com/office/drawing/2014/main" id="{5A7D7339-9F1F-E686-ED88-C4BFEF8C8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4084638"/>
            <a:ext cx="8610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800">
                <a:hlinkClick r:id="rId2"/>
              </a:rPr>
              <a:t>https://commlaw.allard.ubc.ca/</a:t>
            </a:r>
            <a:r>
              <a:rPr lang="en-US" altLang="en-US" sz="4800"/>
              <a:t> </a:t>
            </a:r>
          </a:p>
        </p:txBody>
      </p:sp>
      <p:pic>
        <p:nvPicPr>
          <p:cNvPr id="31746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2EAB1367-9DE5-F4CE-5E08-61D55E578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201613"/>
            <a:ext cx="58816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1719F7-F065-9454-284C-87DD9DB16662}"/>
              </a:ext>
            </a:extLst>
          </p:cNvPr>
          <p:cNvSpPr txBox="1"/>
          <p:nvPr/>
        </p:nvSpPr>
        <p:spPr>
          <a:xfrm>
            <a:off x="474090" y="123478"/>
            <a:ext cx="819583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</a:rPr>
              <a:t>Vector </a:t>
            </a:r>
            <a:r>
              <a:rPr lang="en-US" sz="5400" dirty="0">
                <a:solidFill>
                  <a:srgbClr val="00B0F0"/>
                </a:solidFill>
              </a:rPr>
              <a:t>2</a:t>
            </a:r>
            <a:r>
              <a:rPr lang="en-US" sz="5400" dirty="0">
                <a:solidFill>
                  <a:srgbClr val="FF0000"/>
                </a:solidFill>
              </a:rPr>
              <a:t>: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We are not the same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We are diverse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We interpret the same things differently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025161-B290-B1DA-F7D1-1A8A4CE14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00" y="2931790"/>
            <a:ext cx="18034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585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1719F7-F065-9454-284C-87DD9DB16662}"/>
              </a:ext>
            </a:extLst>
          </p:cNvPr>
          <p:cNvSpPr txBox="1"/>
          <p:nvPr/>
        </p:nvSpPr>
        <p:spPr>
          <a:xfrm>
            <a:off x="461696" y="123478"/>
            <a:ext cx="822064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</a:rPr>
              <a:t>Vector </a:t>
            </a:r>
            <a:r>
              <a:rPr lang="en-US" sz="5400" dirty="0">
                <a:solidFill>
                  <a:srgbClr val="00B0F0"/>
                </a:solidFill>
              </a:rPr>
              <a:t>3</a:t>
            </a:r>
            <a:r>
              <a:rPr lang="en-US" sz="5400" dirty="0">
                <a:solidFill>
                  <a:srgbClr val="FF0000"/>
                </a:solidFill>
              </a:rPr>
              <a:t>: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Why We Engage With Media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5292732-7A38-9756-0332-6E5B4A929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1337" y="2006248"/>
            <a:ext cx="2981325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1671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1719F7-F065-9454-284C-87DD9DB16662}"/>
              </a:ext>
            </a:extLst>
          </p:cNvPr>
          <p:cNvSpPr txBox="1"/>
          <p:nvPr/>
        </p:nvSpPr>
        <p:spPr>
          <a:xfrm>
            <a:off x="113003" y="123478"/>
            <a:ext cx="891801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</a:rPr>
              <a:t>Vector </a:t>
            </a:r>
            <a:r>
              <a:rPr lang="en-US" sz="5400" dirty="0">
                <a:solidFill>
                  <a:srgbClr val="00B0F0"/>
                </a:solidFill>
              </a:rPr>
              <a:t>4</a:t>
            </a:r>
            <a:r>
              <a:rPr lang="en-US" sz="5400" dirty="0">
                <a:solidFill>
                  <a:srgbClr val="FF0000"/>
                </a:solidFill>
              </a:rPr>
              <a:t>: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Technology Controls Images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Technology Images Control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80BC21-7F38-FFB9-099D-98C171BD97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912" y="2859782"/>
            <a:ext cx="158417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4298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03893C-56CC-FB2D-D1BE-601BC0C38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699542"/>
            <a:ext cx="374441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3320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1719F7-F065-9454-284C-87DD9DB16662}"/>
              </a:ext>
            </a:extLst>
          </p:cNvPr>
          <p:cNvSpPr txBox="1"/>
          <p:nvPr/>
        </p:nvSpPr>
        <p:spPr>
          <a:xfrm>
            <a:off x="2924770" y="123478"/>
            <a:ext cx="32944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Vector </a:t>
            </a:r>
            <a:r>
              <a:rPr lang="en-US" sz="5400" dirty="0">
                <a:solidFill>
                  <a:srgbClr val="00B0F0"/>
                </a:solidFill>
              </a:rPr>
              <a:t>5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: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Console" panose="020B0609040504020204" pitchFamily="49" charset="0"/>
                <a:ea typeface="MS PGothic" panose="020B0600070205080204" pitchFamily="34" charset="-128"/>
                <a:cs typeface="+mn-cs"/>
              </a:rPr>
              <a:t>Digital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6981C-DE6F-792D-2E13-C0A86EE448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448" y="1995686"/>
            <a:ext cx="383710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567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0D4C3-4743-B423-1DC2-21DC9B5851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49337" y="1278297"/>
            <a:ext cx="7045325" cy="258690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Is there an inherent limitation to the completely binary language of </a:t>
            </a: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000" b="1" dirty="0">
                <a:solidFill>
                  <a:srgbClr val="0070C0"/>
                </a:solidFill>
              </a:rPr>
              <a:t>only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>
                <a:solidFill>
                  <a:srgbClr val="C00000"/>
                </a:solidFill>
              </a:rPr>
              <a:t>1</a:t>
            </a:r>
            <a:r>
              <a:rPr lang="en-US" sz="4000" b="1" dirty="0">
                <a:solidFill>
                  <a:srgbClr val="FF0000"/>
                </a:solidFill>
              </a:rPr>
              <a:t>’</a:t>
            </a:r>
            <a:r>
              <a:rPr lang="en-US" sz="4000" b="1" dirty="0">
                <a:solidFill>
                  <a:srgbClr val="C00000"/>
                </a:solidFill>
              </a:rPr>
              <a:t>s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&amp;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>
                <a:solidFill>
                  <a:srgbClr val="C00000"/>
                </a:solidFill>
              </a:rPr>
              <a:t>0</a:t>
            </a:r>
            <a:r>
              <a:rPr lang="en-US" sz="4000" b="1" dirty="0">
                <a:solidFill>
                  <a:srgbClr val="FF0000"/>
                </a:solidFill>
              </a:rPr>
              <a:t>’</a:t>
            </a:r>
            <a:r>
              <a:rPr lang="en-US" sz="4000" b="1" dirty="0">
                <a:solidFill>
                  <a:srgbClr val="C00000"/>
                </a:solidFill>
              </a:rPr>
              <a:t>s</a:t>
            </a:r>
            <a:r>
              <a:rPr lang="en-US" sz="40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2847869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BE414822-A759-8A99-1528-E96400E0B3F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1925" y="206375"/>
            <a:ext cx="8820150" cy="17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 dirty="0">
                <a:solidFill>
                  <a:schemeClr val="bg1"/>
                </a:solidFill>
                <a:latin typeface="OCR A Std"/>
                <a:ea typeface="OCR A Std"/>
                <a:cs typeface="OCR A Std"/>
              </a:rPr>
              <a:t>Broadcast paradigm overturned by games and social media where </a:t>
            </a:r>
            <a:r>
              <a:rPr lang="en-US" altLang="en-US" sz="3600" dirty="0">
                <a:solidFill>
                  <a:srgbClr val="FFFF00"/>
                </a:solidFill>
                <a:latin typeface="OCR A Std"/>
                <a:ea typeface="OCR A Std"/>
                <a:cs typeface="OCR A Std"/>
              </a:rPr>
              <a:t>user controls </a:t>
            </a:r>
            <a:r>
              <a:rPr lang="en-US" altLang="en-US" sz="3600" dirty="0">
                <a:solidFill>
                  <a:srgbClr val="FF0000"/>
                </a:solidFill>
                <a:latin typeface="OCR A Std"/>
                <a:ea typeface="OCR A Std"/>
                <a:cs typeface="OCR A Std"/>
              </a:rPr>
              <a:t>&amp;</a:t>
            </a:r>
            <a:r>
              <a:rPr lang="en-US" altLang="en-US" sz="3600" dirty="0">
                <a:solidFill>
                  <a:srgbClr val="FFFF00"/>
                </a:solidFill>
                <a:latin typeface="OCR A Std"/>
                <a:ea typeface="OCR A Std"/>
                <a:cs typeface="OCR A Std"/>
              </a:rPr>
              <a:t> </a:t>
            </a:r>
            <a:br>
              <a:rPr lang="en-US" altLang="en-US" sz="3600" dirty="0">
                <a:solidFill>
                  <a:srgbClr val="FFFF00"/>
                </a:solidFill>
                <a:latin typeface="OCR A Std"/>
                <a:ea typeface="OCR A Std"/>
                <a:cs typeface="OCR A Std"/>
              </a:rPr>
            </a:br>
            <a:r>
              <a:rPr lang="en-US" altLang="en-US" sz="3600" dirty="0">
                <a:solidFill>
                  <a:srgbClr val="FFFF00"/>
                </a:solidFill>
                <a:latin typeface="OCR A Std"/>
                <a:ea typeface="OCR A Std"/>
                <a:cs typeface="OCR A Std"/>
              </a:rPr>
              <a:t>the </a:t>
            </a:r>
            <a:r>
              <a:rPr lang="en-US" altLang="en-US" sz="3600" dirty="0">
                <a:solidFill>
                  <a:srgbClr val="FF0000"/>
                </a:solidFill>
                <a:latin typeface="OCR A Std"/>
                <a:ea typeface="OCR A Std"/>
                <a:cs typeface="OCR A Std"/>
              </a:rPr>
              <a:t>“</a:t>
            </a:r>
            <a:r>
              <a:rPr lang="en-US" altLang="en-US" sz="3600" dirty="0">
                <a:solidFill>
                  <a:srgbClr val="00B0F0"/>
                </a:solidFill>
                <a:latin typeface="OCR A Std"/>
                <a:ea typeface="OCR A Std"/>
                <a:cs typeface="OCR A Std"/>
              </a:rPr>
              <a:t>world</a:t>
            </a:r>
            <a:r>
              <a:rPr lang="en-US" altLang="en-US" sz="3600" dirty="0">
                <a:solidFill>
                  <a:srgbClr val="FF0000"/>
                </a:solidFill>
                <a:latin typeface="OCR A Std"/>
                <a:ea typeface="OCR A Std"/>
                <a:cs typeface="OCR A Std"/>
              </a:rPr>
              <a:t>”</a:t>
            </a:r>
            <a:r>
              <a:rPr lang="en-US" altLang="en-US" sz="3600" dirty="0">
                <a:solidFill>
                  <a:srgbClr val="FFFF00"/>
                </a:solidFill>
                <a:latin typeface="OCR A Std"/>
                <a:ea typeface="OCR A Std"/>
                <a:cs typeface="OCR A Std"/>
              </a:rPr>
              <a:t> seems to form around them</a:t>
            </a:r>
            <a:r>
              <a:rPr lang="en-US" altLang="en-US" sz="3600" dirty="0">
                <a:solidFill>
                  <a:schemeClr val="bg1"/>
                </a:solidFill>
                <a:latin typeface="OCR A Std"/>
                <a:ea typeface="OCR A Std"/>
                <a:cs typeface="OCR A Std"/>
              </a:rPr>
              <a:t>. </a:t>
            </a:r>
            <a:br>
              <a:rPr lang="en-US" altLang="en-US" sz="3600" dirty="0">
                <a:solidFill>
                  <a:schemeClr val="bg1"/>
                </a:solidFill>
                <a:latin typeface="OCR A Std"/>
                <a:ea typeface="OCR A Std"/>
                <a:cs typeface="OCR A Std"/>
              </a:rPr>
            </a:br>
            <a:endParaRPr lang="en-US" altLang="en-US" sz="3600" dirty="0">
              <a:solidFill>
                <a:schemeClr val="bg1"/>
              </a:solidFill>
            </a:endParaRPr>
          </a:p>
        </p:txBody>
      </p:sp>
      <p:pic>
        <p:nvPicPr>
          <p:cNvPr id="68610" name="Picture 4" descr="A picture containing outdoor, crane, bridge, building&#10;&#10;Description automatically generated">
            <a:extLst>
              <a:ext uri="{FF2B5EF4-FFF2-40B4-BE49-F238E27FC236}">
                <a16:creationId xmlns:a16="http://schemas.microsoft.com/office/drawing/2014/main" id="{5612221D-3A7E-F0A6-ECEA-014406A8E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88" y="2309813"/>
            <a:ext cx="40322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F82F62-CF12-EC0B-1F5E-1C140F6CC152}"/>
              </a:ext>
            </a:extLst>
          </p:cNvPr>
          <p:cNvSpPr txBox="1"/>
          <p:nvPr/>
        </p:nvSpPr>
        <p:spPr>
          <a:xfrm>
            <a:off x="2124075" y="4660900"/>
            <a:ext cx="12715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TV Transmitters</a:t>
            </a:r>
          </a:p>
        </p:txBody>
      </p:sp>
      <p:pic>
        <p:nvPicPr>
          <p:cNvPr id="68612" name="Picture 1" descr="Minecraft-Xbox360.png">
            <a:extLst>
              <a:ext uri="{FF2B5EF4-FFF2-40B4-BE49-F238E27FC236}">
                <a16:creationId xmlns:a16="http://schemas.microsoft.com/office/drawing/2014/main" id="{E6432583-3523-EE49-66EC-3FA6929B7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0275" y="2309813"/>
            <a:ext cx="4021138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TextBox 2">
            <a:extLst>
              <a:ext uri="{FF2B5EF4-FFF2-40B4-BE49-F238E27FC236}">
                <a16:creationId xmlns:a16="http://schemas.microsoft.com/office/drawing/2014/main" id="{BDD38D43-BA0B-75DA-E0CB-D4BFBC67B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1938" y="4660900"/>
            <a:ext cx="815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chemeClr val="bg1"/>
                </a:solidFill>
              </a:rPr>
              <a:t>Minecraft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Content Placeholder 2">
            <a:extLst>
              <a:ext uri="{FF2B5EF4-FFF2-40B4-BE49-F238E27FC236}">
                <a16:creationId xmlns:a16="http://schemas.microsoft.com/office/drawing/2014/main" id="{FF3ADE79-5092-79E7-624D-1E0F9FDFCA11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611188" y="439738"/>
            <a:ext cx="7921625" cy="426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OCR A Std"/>
                <a:ea typeface="OCR A Std"/>
                <a:cs typeface="OCR A Std"/>
              </a:rPr>
              <a:t>Enables</a:t>
            </a:r>
            <a:r>
              <a:rPr lang="en-US" altLang="en-US" sz="4000" b="1" dirty="0">
                <a:solidFill>
                  <a:schemeClr val="bg1"/>
                </a:solidFill>
                <a:latin typeface="OCR A Std"/>
                <a:ea typeface="OCR A Std"/>
                <a:cs typeface="OCR A Std"/>
              </a:rPr>
              <a:t>:</a:t>
            </a:r>
            <a:r>
              <a:rPr lang="en-US" altLang="en-US" sz="4000" b="1" dirty="0">
                <a:solidFill>
                  <a:srgbClr val="FFFF00"/>
                </a:solidFill>
                <a:latin typeface="OCR A Std"/>
                <a:ea typeface="OCR A Std"/>
                <a:cs typeface="OCR A Std"/>
              </a:rPr>
              <a:t> Everyone is a creator</a:t>
            </a:r>
            <a:endParaRPr lang="en-US" altLang="en-US" sz="4000" b="1" dirty="0">
              <a:solidFill>
                <a:srgbClr val="00B0F0"/>
              </a:solidFill>
              <a:latin typeface="OCR A Std"/>
              <a:ea typeface="OCR A Std"/>
              <a:cs typeface="OCR A Std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4000" b="1" dirty="0">
              <a:solidFill>
                <a:srgbClr val="00B0F0"/>
              </a:solidFill>
              <a:latin typeface="OCR A Std"/>
              <a:ea typeface="OCR A Std"/>
              <a:cs typeface="OCR A Std"/>
            </a:endParaRPr>
          </a:p>
        </p:txBody>
      </p:sp>
      <p:pic>
        <p:nvPicPr>
          <p:cNvPr id="69634" name="Picture 3">
            <a:extLst>
              <a:ext uri="{FF2B5EF4-FFF2-40B4-BE49-F238E27FC236}">
                <a16:creationId xmlns:a16="http://schemas.microsoft.com/office/drawing/2014/main" id="{D05D43C0-40BB-0FF8-7428-74CD4CF01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851025"/>
            <a:ext cx="2066925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4">
            <a:extLst>
              <a:ext uri="{FF2B5EF4-FFF2-40B4-BE49-F238E27FC236}">
                <a16:creationId xmlns:a16="http://schemas.microsoft.com/office/drawing/2014/main" id="{698E2F49-0128-D731-1262-E50B87F66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4650" y="1708150"/>
            <a:ext cx="3113088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6">
            <a:extLst>
              <a:ext uri="{FF2B5EF4-FFF2-40B4-BE49-F238E27FC236}">
                <a16:creationId xmlns:a16="http://schemas.microsoft.com/office/drawing/2014/main" id="{D9B3C71D-901F-5C4A-E283-FFEC69896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5725" y="1492250"/>
            <a:ext cx="262096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2E55-8B24-8832-31D3-47328225B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58750"/>
            <a:ext cx="6916738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latin typeface="+mn-lt"/>
              </a:rPr>
              <a:t>Enter</a:t>
            </a:r>
            <a:r>
              <a:rPr lang="en-US" sz="3600" dirty="0">
                <a:solidFill>
                  <a:srgbClr val="FFFF00"/>
                </a:solidFill>
                <a:latin typeface="+mn-lt"/>
              </a:rPr>
              <a:t> Devices that 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measure you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pic>
        <p:nvPicPr>
          <p:cNvPr id="71682" name="Picture 3" descr="Oculus_Rift_-_Developer_Version_-_Back.jpg">
            <a:extLst>
              <a:ext uri="{FF2B5EF4-FFF2-40B4-BE49-F238E27FC236}">
                <a16:creationId xmlns:a16="http://schemas.microsoft.com/office/drawing/2014/main" id="{6BAF2968-70C0-4E11-2100-11D85C947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425" y="1038225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4" descr="IPhone6_silver_frontface.png">
            <a:extLst>
              <a:ext uri="{FF2B5EF4-FFF2-40B4-BE49-F238E27FC236}">
                <a16:creationId xmlns:a16="http://schemas.microsoft.com/office/drawing/2014/main" id="{1478E2F6-EF94-5E1D-610A-361B60E3C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8381" y="250825"/>
            <a:ext cx="12604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7" descr="220px-W-A-S-D.jpg">
            <a:extLst>
              <a:ext uri="{FF2B5EF4-FFF2-40B4-BE49-F238E27FC236}">
                <a16:creationId xmlns:a16="http://schemas.microsoft.com/office/drawing/2014/main" id="{3A5893F8-EA86-BC38-2CC9-2255A1014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7650" y="2473325"/>
            <a:ext cx="12128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8" descr="Xbox-One-Kinect.jpg">
            <a:extLst>
              <a:ext uri="{FF2B5EF4-FFF2-40B4-BE49-F238E27FC236}">
                <a16:creationId xmlns:a16="http://schemas.microsoft.com/office/drawing/2014/main" id="{579A4689-6386-E7CE-B541-2A237011F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5201" y="1070942"/>
            <a:ext cx="2062162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2" descr="Fitibit_Flex.jpg">
            <a:extLst>
              <a:ext uri="{FF2B5EF4-FFF2-40B4-BE49-F238E27FC236}">
                <a16:creationId xmlns:a16="http://schemas.microsoft.com/office/drawing/2014/main" id="{5A7B2799-B6F0-006B-D1A2-65C8F5BEA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1950" y="2987675"/>
            <a:ext cx="233045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6" descr="White_AppleWatch_with_Screen.png">
            <a:extLst>
              <a:ext uri="{FF2B5EF4-FFF2-40B4-BE49-F238E27FC236}">
                <a16:creationId xmlns:a16="http://schemas.microsoft.com/office/drawing/2014/main" id="{B1E0C278-AAB2-68B5-D270-7D873716F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425" y="2813050"/>
            <a:ext cx="1027113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Picture 10" descr="DualShock_4.jpg">
            <a:extLst>
              <a:ext uri="{FF2B5EF4-FFF2-40B4-BE49-F238E27FC236}">
                <a16:creationId xmlns:a16="http://schemas.microsoft.com/office/drawing/2014/main" id="{D9F6D732-16FC-4175-F8E6-85FDBECE9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050" y="2987675"/>
            <a:ext cx="13811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>
            <a:extLst>
              <a:ext uri="{FF2B5EF4-FFF2-40B4-BE49-F238E27FC236}">
                <a16:creationId xmlns:a16="http://schemas.microsoft.com/office/drawing/2014/main" id="{130FAEA2-02BB-C18A-4B7B-42554B3DA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0" y="1058863"/>
            <a:ext cx="64770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TextBox 3">
            <a:extLst>
              <a:ext uri="{FF2B5EF4-FFF2-40B4-BE49-F238E27FC236}">
                <a16:creationId xmlns:a16="http://schemas.microsoft.com/office/drawing/2014/main" id="{0A3B4FA8-A84C-584A-80D1-8A7B40953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147638"/>
            <a:ext cx="8362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chemeClr val="bg1"/>
                </a:solidFill>
              </a:rPr>
              <a:t>The Metaverse </a:t>
            </a:r>
            <a:r>
              <a:rPr lang="en-US" altLang="en-US" sz="3200">
                <a:solidFill>
                  <a:srgbClr val="FF0000"/>
                </a:solidFill>
              </a:rPr>
              <a:t>= </a:t>
            </a:r>
            <a:r>
              <a:rPr lang="en-US" altLang="en-US" sz="3200">
                <a:solidFill>
                  <a:srgbClr val="00B0F0"/>
                </a:solidFill>
              </a:rPr>
              <a:t>Life Through Digital Lenses</a:t>
            </a:r>
          </a:p>
        </p:txBody>
      </p:sp>
    </p:spTree>
    <p:extLst>
      <p:ext uri="{BB962C8B-B14F-4D97-AF65-F5344CB8AC3E}">
        <p14:creationId xmlns:p14="http://schemas.microsoft.com/office/powerpoint/2010/main" val="274680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A screenshot of a video presentation&#10;&#10;Description automatically generated">
            <a:extLst>
              <a:ext uri="{FF2B5EF4-FFF2-40B4-BE49-F238E27FC236}">
                <a16:creationId xmlns:a16="http://schemas.microsoft.com/office/drawing/2014/main" id="{1B4A368A-D94F-752B-B65B-41B075CC0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7963" y="98425"/>
            <a:ext cx="3648075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Content Placeholder 3" descr="Screen Shot 2017-03-26 at 3.04.49 PM.png">
            <a:extLst>
              <a:ext uri="{FF2B5EF4-FFF2-40B4-BE49-F238E27FC236}">
                <a16:creationId xmlns:a16="http://schemas.microsoft.com/office/drawing/2014/main" id="{38E83B62-822F-1020-ED4F-B8EE7DD19867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9"/>
          <a:stretch>
            <a:fillRect/>
          </a:stretch>
        </p:blipFill>
        <p:spPr bwMode="auto">
          <a:xfrm>
            <a:off x="2012896" y="987574"/>
            <a:ext cx="511820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B4DF79-3A75-A7A7-EDCF-5BC8BB06E705}"/>
              </a:ext>
            </a:extLst>
          </p:cNvPr>
          <p:cNvSpPr txBox="1"/>
          <p:nvPr/>
        </p:nvSpPr>
        <p:spPr>
          <a:xfrm>
            <a:off x="1729426" y="20608"/>
            <a:ext cx="5685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became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outputs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Content Placeholder 3" descr="Screen Shot 2017-03-09 at 8.17.14 AM.png">
            <a:extLst>
              <a:ext uri="{FF2B5EF4-FFF2-40B4-BE49-F238E27FC236}">
                <a16:creationId xmlns:a16="http://schemas.microsoft.com/office/drawing/2014/main" id="{B1968640-09E5-2C59-9DF4-66DF9D069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" r="-395"/>
          <a:stretch>
            <a:fillRect/>
          </a:stretch>
        </p:blipFill>
        <p:spPr bwMode="auto">
          <a:xfrm>
            <a:off x="1797050" y="228600"/>
            <a:ext cx="55499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Content Placeholder 3" descr="Screen Shot 2017-03-12 at 1.10.51 PM.png">
            <a:extLst>
              <a:ext uri="{FF2B5EF4-FFF2-40B4-BE49-F238E27FC236}">
                <a16:creationId xmlns:a16="http://schemas.microsoft.com/office/drawing/2014/main" id="{CE748F53-7076-82CC-2A10-24A48B5BC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0" r="-552"/>
          <a:stretch>
            <a:fillRect/>
          </a:stretch>
        </p:blipFill>
        <p:spPr bwMode="auto">
          <a:xfrm>
            <a:off x="2343150" y="206375"/>
            <a:ext cx="445770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4-05 at 7.39.23 AM.png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7" r="-1013"/>
          <a:stretch/>
        </p:blipFill>
        <p:spPr>
          <a:xfrm>
            <a:off x="2759869" y="462756"/>
            <a:ext cx="3624262" cy="421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9371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>
            <a:extLst>
              <a:ext uri="{FF2B5EF4-FFF2-40B4-BE49-F238E27FC236}">
                <a16:creationId xmlns:a16="http://schemas.microsoft.com/office/drawing/2014/main" id="{1CFE3C0E-ED8D-581C-5251-CB0237CED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987425"/>
            <a:ext cx="3884613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2" name="Picture 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EE7FBE9-0D9C-3CE1-171C-2D9DDBE0E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9163" y="1822450"/>
            <a:ext cx="2640012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>
            <a:extLst>
              <a:ext uri="{FF2B5EF4-FFF2-40B4-BE49-F238E27FC236}">
                <a16:creationId xmlns:a16="http://schemas.microsoft.com/office/drawing/2014/main" id="{70CC75D5-7E8E-49EE-D422-301817357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3163" y="966788"/>
            <a:ext cx="2640012" cy="390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Box 4">
            <a:extLst>
              <a:ext uri="{FF2B5EF4-FFF2-40B4-BE49-F238E27FC236}">
                <a16:creationId xmlns:a16="http://schemas.microsoft.com/office/drawing/2014/main" id="{4D4F8F70-5E6A-9A67-4856-6FBB90989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203" y="0"/>
            <a:ext cx="36359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Dark Patterns</a:t>
            </a:r>
          </a:p>
        </p:txBody>
      </p:sp>
    </p:spTree>
    <p:extLst>
      <p:ext uri="{BB962C8B-B14F-4D97-AF65-F5344CB8AC3E}">
        <p14:creationId xmlns:p14="http://schemas.microsoft.com/office/powerpoint/2010/main" val="305367607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2615F4C-167F-8304-AAF6-28084DC59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738" y="484188"/>
            <a:ext cx="4281487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6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67A2BB53-DAB6-9648-9AC7-D08539A81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7113" y="114300"/>
            <a:ext cx="186055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08505DA-CFEA-5DC8-FA8F-8A3BE44AD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75" y="104775"/>
            <a:ext cx="1901825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7CD44A3-DC2A-260C-975F-E56881F53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0" y="2330450"/>
            <a:ext cx="552926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8191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Box 1">
            <a:extLst>
              <a:ext uri="{FF2B5EF4-FFF2-40B4-BE49-F238E27FC236}">
                <a16:creationId xmlns:a16="http://schemas.microsoft.com/office/drawing/2014/main" id="{DA869D62-B75F-6B64-0A83-E58597513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1492250"/>
            <a:ext cx="65325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11181A"/>
                </a:solidFill>
                <a:effectLst/>
                <a:uLnTx/>
                <a:uFillTx/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Loot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-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11181A"/>
                </a:solidFill>
                <a:effectLst/>
                <a:uLnTx/>
                <a:uFillTx/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boxes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11181A"/>
                </a:solidFill>
                <a:effectLst/>
                <a:uLnTx/>
                <a:uFillTx/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as Manipulation</a:t>
            </a:r>
          </a:p>
        </p:txBody>
      </p:sp>
    </p:spTree>
    <p:extLst>
      <p:ext uri="{BB962C8B-B14F-4D97-AF65-F5344CB8AC3E}">
        <p14:creationId xmlns:p14="http://schemas.microsoft.com/office/powerpoint/2010/main" val="262793153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Content Placeholder 3">
            <a:extLst>
              <a:ext uri="{FF2B5EF4-FFF2-40B4-BE49-F238E27FC236}">
                <a16:creationId xmlns:a16="http://schemas.microsoft.com/office/drawing/2014/main" id="{CD798BE0-0012-64D4-DB3A-2E93BA047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2775" y="153988"/>
            <a:ext cx="4065588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4" name="Content Placeholder 1">
            <a:extLst>
              <a:ext uri="{FF2B5EF4-FFF2-40B4-BE49-F238E27FC236}">
                <a16:creationId xmlns:a16="http://schemas.microsoft.com/office/drawing/2014/main" id="{0470013C-057E-D3B4-AE6A-4867E4A74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4338" y="2301875"/>
            <a:ext cx="2879725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Content Placeholder 3">
            <a:extLst>
              <a:ext uri="{FF2B5EF4-FFF2-40B4-BE49-F238E27FC236}">
                <a16:creationId xmlns:a16="http://schemas.microsoft.com/office/drawing/2014/main" id="{1261114E-B76C-7302-1FFA-5360DE8A8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125" y="2090738"/>
            <a:ext cx="192405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597BFA1-3B94-60F5-88EE-0D6FACE93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1643063"/>
            <a:ext cx="2403475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Content Placeholder 3">
            <a:extLst>
              <a:ext uri="{FF2B5EF4-FFF2-40B4-BE49-F238E27FC236}">
                <a16:creationId xmlns:a16="http://schemas.microsoft.com/office/drawing/2014/main" id="{49010527-2B0C-5063-F6D4-9CD30E36F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06363"/>
            <a:ext cx="3382963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40059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7AE987-8EB1-00C1-6F77-D8F8319CB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23825"/>
            <a:ext cx="3365500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8" name="Content Placeholder 3">
            <a:extLst>
              <a:ext uri="{FF2B5EF4-FFF2-40B4-BE49-F238E27FC236}">
                <a16:creationId xmlns:a16="http://schemas.microsoft.com/office/drawing/2014/main" id="{B740CC63-0170-6AA8-5577-86E746878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200025"/>
            <a:ext cx="2913062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Content Placeholder 5">
            <a:extLst>
              <a:ext uri="{FF2B5EF4-FFF2-40B4-BE49-F238E27FC236}">
                <a16:creationId xmlns:a16="http://schemas.microsoft.com/office/drawing/2014/main" id="{D2554D9E-3FDB-C814-2F43-00C4A1E26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1431925"/>
            <a:ext cx="3330575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6284AE-1BB3-7485-3668-ADA6AF7BE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3" y="2378075"/>
            <a:ext cx="19605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80659B4-BFD7-34E0-E8C3-68082615F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9988" y="2095500"/>
            <a:ext cx="3565525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82902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EC4BFB3-3146-3223-4479-967E2D4F0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1613" y="222250"/>
            <a:ext cx="366077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397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BC Brand 1">
      <a:dk1>
        <a:srgbClr val="002040"/>
      </a:dk1>
      <a:lt1>
        <a:sysClr val="window" lastClr="FFFFFF"/>
      </a:lt1>
      <a:dk2>
        <a:srgbClr val="486B7F"/>
      </a:dk2>
      <a:lt2>
        <a:srgbClr val="EEECE1"/>
      </a:lt2>
      <a:accent1>
        <a:srgbClr val="002040"/>
      </a:accent1>
      <a:accent2>
        <a:srgbClr val="2E526B"/>
      </a:accent2>
      <a:accent3>
        <a:srgbClr val="6A8999"/>
      </a:accent3>
      <a:accent4>
        <a:srgbClr val="A7B9C1"/>
      </a:accent4>
      <a:accent5>
        <a:srgbClr val="BECBD0"/>
      </a:accent5>
      <a:accent6>
        <a:srgbClr val="D0DCD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2040"/>
      </a:dk1>
      <a:lt1>
        <a:srgbClr val="FFFFFF"/>
      </a:lt1>
      <a:dk2>
        <a:srgbClr val="486B7F"/>
      </a:dk2>
      <a:lt2>
        <a:srgbClr val="EEECE1"/>
      </a:lt2>
      <a:accent1>
        <a:srgbClr val="002040"/>
      </a:accent1>
      <a:accent2>
        <a:srgbClr val="2E526B"/>
      </a:accent2>
      <a:accent3>
        <a:srgbClr val="6A8999"/>
      </a:accent3>
      <a:accent4>
        <a:srgbClr val="A7B9C1"/>
      </a:accent4>
      <a:accent5>
        <a:srgbClr val="BECBD0"/>
      </a:accent5>
      <a:accent6>
        <a:srgbClr val="D0DCD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Custom 1">
      <a:dk1>
        <a:srgbClr val="002040"/>
      </a:dk1>
      <a:lt1>
        <a:srgbClr val="FFFFFF"/>
      </a:lt1>
      <a:dk2>
        <a:srgbClr val="486B7F"/>
      </a:dk2>
      <a:lt2>
        <a:srgbClr val="EEECE1"/>
      </a:lt2>
      <a:accent1>
        <a:srgbClr val="002040"/>
      </a:accent1>
      <a:accent2>
        <a:srgbClr val="2E526B"/>
      </a:accent2>
      <a:accent3>
        <a:srgbClr val="6A8999"/>
      </a:accent3>
      <a:accent4>
        <a:srgbClr val="A7B9C1"/>
      </a:accent4>
      <a:accent5>
        <a:srgbClr val="BECBD0"/>
      </a:accent5>
      <a:accent6>
        <a:srgbClr val="D0DCD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6552</TotalTime>
  <Words>1498</Words>
  <Application>Microsoft Macintosh PowerPoint</Application>
  <PresentationFormat>On-screen Show (16:9)</PresentationFormat>
  <Paragraphs>251</Paragraphs>
  <Slides>161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161</vt:i4>
      </vt:variant>
    </vt:vector>
  </HeadingPairs>
  <TitlesOfParts>
    <vt:vector size="178" baseType="lpstr">
      <vt:lpstr>American Typewriter</vt:lpstr>
      <vt:lpstr>Apple Chancery</vt:lpstr>
      <vt:lpstr>Arial</vt:lpstr>
      <vt:lpstr>Arial Hebrew Scholar</vt:lpstr>
      <vt:lpstr>Calibri</vt:lpstr>
      <vt:lpstr>Consolas</vt:lpstr>
      <vt:lpstr>Lucida Console</vt:lpstr>
      <vt:lpstr>OCR A Std</vt:lpstr>
      <vt:lpstr>Times</vt:lpstr>
      <vt:lpstr>Times New Roman</vt:lpstr>
      <vt:lpstr>Verdana</vt:lpstr>
      <vt:lpstr>Whitney Book</vt:lpstr>
      <vt:lpstr>Whitney SSm A</vt:lpstr>
      <vt:lpstr>WhitneyHTF-Bold</vt:lpstr>
      <vt:lpstr>Office Theme</vt:lpstr>
      <vt:lpstr>1_Office Theme</vt:lpstr>
      <vt:lpstr>2_Office Theme</vt:lpstr>
      <vt:lpstr>PowerPoint Presentation</vt:lpstr>
      <vt:lpstr>Permission to Record?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full privileges on the website  </vt:lpstr>
      <vt:lpstr>Why post?</vt:lpstr>
      <vt:lpstr>“Living” Syllabus</vt:lpstr>
      <vt:lpstr>PowerPoint Presentation</vt:lpstr>
      <vt:lpstr>PowerPoint Presentation</vt:lpstr>
      <vt:lpstr>PowerPoint Presentation</vt:lpstr>
      <vt:lpstr>Notes on Grades</vt:lpstr>
      <vt:lpstr>Paper Confessional  (or what I learned one winter holiday)</vt:lpstr>
      <vt:lpstr>PowerPoint Presentation</vt:lpstr>
      <vt:lpstr>Grades (primarily)</vt:lpstr>
      <vt:lpstr>Office “Hours”: You Tell 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Theory of Future Media?…</vt:lpstr>
      <vt:lpstr>PowerPoint Presentation</vt:lpstr>
      <vt:lpstr>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 Structuralist consequence –  The Streisand Effect Losing control of intended meanings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McLuhan – sort of…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“…there is a delicate balance between appropriating new technologies and being appropriated by them.”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we can’t see, can hurt us.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there an inherent limitation to the completely binary language of  only 1’s &amp; 0’s?</vt:lpstr>
      <vt:lpstr>Broadcast paradigm overturned by games and social media where user controls &amp;  the “world” seems to form around them.  </vt:lpstr>
      <vt:lpstr>PowerPoint Presentation</vt:lpstr>
      <vt:lpstr>Enter Devices that measure you.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&amp; sometimes there are no words other than “sick &amp; evil”…</vt:lpstr>
      <vt:lpstr>PowerPoint Presentation</vt:lpstr>
      <vt:lpstr>PowerPoint Presentation</vt:lpstr>
      <vt:lpstr>Digital Reality is very structured </vt:lpstr>
      <vt:lpstr>Creative freedoms/human agency  may have an inverse relationship  to the degree of technology (?). </vt:lpstr>
      <vt:lpstr>Technology is (very) Structuralist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if an algorithm knew…</vt:lpstr>
      <vt:lpstr>Fictional Storytelling uniquely tailored to me: At the extreme an algorithmically directed “The Truman Show”</vt:lpstr>
      <vt:lpstr>Been done?</vt:lpstr>
      <vt:lpstr>PowerPoint Presentation</vt:lpstr>
      <vt:lpstr>We are simultaneously both AUDIENCE &amp; CO-CREATOR</vt:lpstr>
      <vt:lpstr>PowerPoint Presentation</vt:lpstr>
      <vt:lpstr>PowerPoint Presentation</vt:lpstr>
      <vt:lpstr>PowerPoint Presentation</vt:lpstr>
      <vt:lpstr>ABOUT TO ARRIVE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Perspective</vt:lpstr>
      <vt:lpstr>PowerPoint Presentation</vt:lpstr>
      <vt:lpstr>  Always include a cat picture</vt:lpstr>
      <vt:lpstr>PowerPoint Presentation</vt:lpstr>
      <vt:lpstr>PowerPoint Presentation</vt:lpstr>
    </vt:vector>
  </TitlesOfParts>
  <Company>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 Goncalves</dc:creator>
  <cp:lastModifiedBy>Jon Festinger</cp:lastModifiedBy>
  <cp:revision>446</cp:revision>
  <cp:lastPrinted>2016-07-11T18:15:24Z</cp:lastPrinted>
  <dcterms:created xsi:type="dcterms:W3CDTF">2010-06-15T20:07:28Z</dcterms:created>
  <dcterms:modified xsi:type="dcterms:W3CDTF">2023-10-23T04:41:16Z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8876506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D8.0.8</vt:lpwstr>
  </property>
</Properties>
</file>