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slide+xml" PartName="/ppt/slides/slide143.xml"/>
  <Override ContentType="application/vnd.openxmlformats-officedocument.presentationml.slide+xml" PartName="/ppt/slides/slide144.xml"/>
  <Override ContentType="application/vnd.openxmlformats-officedocument.presentationml.slide+xml" PartName="/ppt/slides/slide145.xml"/>
  <Override ContentType="application/vnd.openxmlformats-officedocument.presentationml.slide+xml" PartName="/ppt/slides/slide146.xml"/>
  <Override ContentType="application/vnd.openxmlformats-officedocument.presentationml.slide+xml" PartName="/ppt/slides/slide147.xml"/>
  <Override ContentType="application/vnd.openxmlformats-officedocument.presentationml.slide+xml" PartName="/ppt/slides/slide148.xml"/>
  <Override ContentType="application/vnd.openxmlformats-officedocument.presentationml.slide+xml" PartName="/ppt/slides/slide149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152.xml"/>
  <Override ContentType="application/vnd.openxmlformats-officedocument.presentationml.slide+xml" PartName="/ppt/slides/slide153.xml"/>
  <Override ContentType="application/vnd.openxmlformats-officedocument.presentationml.slide+xml" PartName="/ppt/slides/slide154.xml"/>
  <Override ContentType="application/vnd.openxmlformats-officedocument.presentationml.slide+xml" PartName="/ppt/slides/slide155.xml"/>
  <Override ContentType="application/vnd.openxmlformats-officedocument.presentationml.slide+xml" PartName="/ppt/slides/slide156.xml"/>
  <Override ContentType="application/vnd.openxmlformats-officedocument.presentationml.slide+xml" PartName="/ppt/slides/slide157.xml"/>
  <Override ContentType="application/vnd.openxmlformats-officedocument.presentationml.slide+xml" PartName="/ppt/slides/slide158.xml"/>
  <Override ContentType="application/vnd.openxmlformats-officedocument.presentationml.slide+xml" PartName="/ppt/slides/slide159.xml"/>
  <Override ContentType="application/vnd.openxmlformats-officedocument.presentationml.slide+xml" PartName="/ppt/slides/slide160.xml"/>
  <Override ContentType="application/vnd.openxmlformats-officedocument.presentationml.slide+xml" PartName="/ppt/slides/slide161.xml"/>
  <Override ContentType="application/vnd.openxmlformats-officedocument.presentationml.slide+xml" PartName="/ppt/slides/slide162.xml"/>
  <Override ContentType="application/vnd.openxmlformats-officedocument.presentationml.slide+xml" PartName="/ppt/slides/slide163.xml"/>
  <Override ContentType="application/vnd.openxmlformats-officedocument.presentationml.slide+xml" PartName="/ppt/slides/slide164.xml"/>
  <Override ContentType="application/vnd.openxmlformats-officedocument.presentationml.slide+xml" PartName="/ppt/slides/slide165.xml"/>
  <Override ContentType="application/vnd.openxmlformats-officedocument.presentationml.slide+xml" PartName="/ppt/slides/slide166.xml"/>
  <Override ContentType="application/vnd.openxmlformats-officedocument.presentationml.slide+xml" PartName="/ppt/slides/slide167.xml"/>
  <Override ContentType="application/vnd.openxmlformats-officedocument.presentationml.slide+xml" PartName="/ppt/slides/slide168.xml"/>
  <Override ContentType="application/vnd.openxmlformats-officedocument.presentationml.slide+xml" PartName="/ppt/slides/slide16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6982" r:id="rId2"/>
  </p:sldMasterIdLst>
  <p:notesMasterIdLst>
    <p:notesMasterId r:id="rId172"/>
  </p:notesMasterIdLst>
  <p:handoutMasterIdLst>
    <p:handoutMasterId r:id="rId173"/>
  </p:handoutMasterIdLst>
  <p:sldIdLst>
    <p:sldId id="298" r:id="rId3"/>
    <p:sldId id="8382" r:id="rId4"/>
    <p:sldId id="8383" r:id="rId5"/>
    <p:sldId id="8716" r:id="rId6"/>
    <p:sldId id="8717" r:id="rId7"/>
    <p:sldId id="8718" r:id="rId8"/>
    <p:sldId id="8719" r:id="rId9"/>
    <p:sldId id="8720" r:id="rId10"/>
    <p:sldId id="8721" r:id="rId11"/>
    <p:sldId id="8722" r:id="rId12"/>
    <p:sldId id="8723" r:id="rId13"/>
    <p:sldId id="8724" r:id="rId14"/>
    <p:sldId id="8387" r:id="rId15"/>
    <p:sldId id="8388" r:id="rId16"/>
    <p:sldId id="8389" r:id="rId17"/>
    <p:sldId id="8390" r:id="rId18"/>
    <p:sldId id="8391" r:id="rId19"/>
    <p:sldId id="8392" r:id="rId20"/>
    <p:sldId id="8393" r:id="rId21"/>
    <p:sldId id="8394" r:id="rId22"/>
    <p:sldId id="8395" r:id="rId23"/>
    <p:sldId id="8396" r:id="rId24"/>
    <p:sldId id="8397" r:id="rId25"/>
    <p:sldId id="8398" r:id="rId26"/>
    <p:sldId id="8399" r:id="rId27"/>
    <p:sldId id="8400" r:id="rId28"/>
    <p:sldId id="8401" r:id="rId29"/>
    <p:sldId id="8402" r:id="rId30"/>
    <p:sldId id="8086" r:id="rId31"/>
    <p:sldId id="8405" r:id="rId32"/>
    <p:sldId id="8172" r:id="rId33"/>
    <p:sldId id="8753" r:id="rId34"/>
    <p:sldId id="8754" r:id="rId35"/>
    <p:sldId id="8257" r:id="rId36"/>
    <p:sldId id="8258" r:id="rId37"/>
    <p:sldId id="8259" r:id="rId38"/>
    <p:sldId id="8262" r:id="rId39"/>
    <p:sldId id="8263" r:id="rId40"/>
    <p:sldId id="8264" r:id="rId41"/>
    <p:sldId id="8221" r:id="rId42"/>
    <p:sldId id="8222" r:id="rId43"/>
    <p:sldId id="8223" r:id="rId44"/>
    <p:sldId id="8740" r:id="rId45"/>
    <p:sldId id="8276" r:id="rId46"/>
    <p:sldId id="8759" r:id="rId47"/>
    <p:sldId id="8758" r:id="rId48"/>
    <p:sldId id="8267" r:id="rId49"/>
    <p:sldId id="8268" r:id="rId50"/>
    <p:sldId id="8271" r:id="rId51"/>
    <p:sldId id="8272" r:id="rId52"/>
    <p:sldId id="8273" r:id="rId53"/>
    <p:sldId id="8275" r:id="rId54"/>
    <p:sldId id="8269" r:id="rId55"/>
    <p:sldId id="8270" r:id="rId56"/>
    <p:sldId id="8277" r:id="rId57"/>
    <p:sldId id="8278" r:id="rId58"/>
    <p:sldId id="8750" r:id="rId59"/>
    <p:sldId id="8751" r:id="rId60"/>
    <p:sldId id="8752" r:id="rId61"/>
    <p:sldId id="8707" r:id="rId62"/>
    <p:sldId id="8708" r:id="rId63"/>
    <p:sldId id="8709" r:id="rId64"/>
    <p:sldId id="8710" r:id="rId65"/>
    <p:sldId id="8711" r:id="rId66"/>
    <p:sldId id="8712" r:id="rId67"/>
    <p:sldId id="8713" r:id="rId68"/>
    <p:sldId id="8756" r:id="rId69"/>
    <p:sldId id="8757" r:id="rId70"/>
    <p:sldId id="8714" r:id="rId71"/>
    <p:sldId id="8747" r:id="rId72"/>
    <p:sldId id="8748" r:id="rId73"/>
    <p:sldId id="8749" r:id="rId74"/>
    <p:sldId id="8706" r:id="rId75"/>
    <p:sldId id="8715" r:id="rId76"/>
    <p:sldId id="8755" r:id="rId77"/>
    <p:sldId id="8224" r:id="rId78"/>
    <p:sldId id="8225" r:id="rId79"/>
    <p:sldId id="8226" r:id="rId80"/>
    <p:sldId id="8227" r:id="rId81"/>
    <p:sldId id="8228" r:id="rId82"/>
    <p:sldId id="8229" r:id="rId83"/>
    <p:sldId id="8230" r:id="rId84"/>
    <p:sldId id="8231" r:id="rId85"/>
    <p:sldId id="8232" r:id="rId86"/>
    <p:sldId id="8233" r:id="rId87"/>
    <p:sldId id="7751" r:id="rId88"/>
    <p:sldId id="7752" r:id="rId89"/>
    <p:sldId id="8251" r:id="rId90"/>
    <p:sldId id="8252" r:id="rId91"/>
    <p:sldId id="8746" r:id="rId92"/>
    <p:sldId id="8735" r:id="rId93"/>
    <p:sldId id="8736" r:id="rId94"/>
    <p:sldId id="8738" r:id="rId95"/>
    <p:sldId id="8739" r:id="rId96"/>
    <p:sldId id="5662" r:id="rId97"/>
    <p:sldId id="8726" r:id="rId98"/>
    <p:sldId id="8733" r:id="rId99"/>
    <p:sldId id="8727" r:id="rId100"/>
    <p:sldId id="8728" r:id="rId101"/>
    <p:sldId id="8737" r:id="rId102"/>
    <p:sldId id="8734" r:id="rId103"/>
    <p:sldId id="8741" r:id="rId104"/>
    <p:sldId id="8742" r:id="rId105"/>
    <p:sldId id="8744" r:id="rId106"/>
    <p:sldId id="8745" r:id="rId107"/>
    <p:sldId id="8705" r:id="rId108"/>
    <p:sldId id="8406" r:id="rId109"/>
    <p:sldId id="8725" r:id="rId110"/>
    <p:sldId id="8407" r:id="rId111"/>
    <p:sldId id="8408" r:id="rId112"/>
    <p:sldId id="8409" r:id="rId113"/>
    <p:sldId id="8410" r:id="rId114"/>
    <p:sldId id="8411" r:id="rId115"/>
    <p:sldId id="8416" r:id="rId116"/>
    <p:sldId id="8418" r:id="rId117"/>
    <p:sldId id="8420" r:id="rId118"/>
    <p:sldId id="8421" r:id="rId119"/>
    <p:sldId id="8423" r:id="rId120"/>
    <p:sldId id="8426" r:id="rId121"/>
    <p:sldId id="8428" r:id="rId122"/>
    <p:sldId id="8429" r:id="rId123"/>
    <p:sldId id="8433" r:id="rId124"/>
    <p:sldId id="8441" r:id="rId125"/>
    <p:sldId id="8442" r:id="rId126"/>
    <p:sldId id="8443" r:id="rId127"/>
    <p:sldId id="8447" r:id="rId128"/>
    <p:sldId id="8448" r:id="rId129"/>
    <p:sldId id="8449" r:id="rId130"/>
    <p:sldId id="8450" r:id="rId131"/>
    <p:sldId id="8464" r:id="rId132"/>
    <p:sldId id="8627" r:id="rId133"/>
    <p:sldId id="8648" r:id="rId134"/>
    <p:sldId id="8760" r:id="rId135"/>
    <p:sldId id="8631" r:id="rId136"/>
    <p:sldId id="8634" r:id="rId137"/>
    <p:sldId id="8635" r:id="rId138"/>
    <p:sldId id="8636" r:id="rId139"/>
    <p:sldId id="8643" r:id="rId140"/>
    <p:sldId id="8649" r:id="rId141"/>
    <p:sldId id="8650" r:id="rId142"/>
    <p:sldId id="8662" r:id="rId143"/>
    <p:sldId id="8659" r:id="rId144"/>
    <p:sldId id="8663" r:id="rId145"/>
    <p:sldId id="8668" r:id="rId146"/>
    <p:sldId id="8669" r:id="rId147"/>
    <p:sldId id="8670" r:id="rId148"/>
    <p:sldId id="8674" r:id="rId149"/>
    <p:sldId id="8675" r:id="rId150"/>
    <p:sldId id="8676" r:id="rId151"/>
    <p:sldId id="8677" r:id="rId152"/>
    <p:sldId id="8678" r:id="rId153"/>
    <p:sldId id="8679" r:id="rId154"/>
    <p:sldId id="8685" r:id="rId155"/>
    <p:sldId id="8688" r:id="rId156"/>
    <p:sldId id="8689" r:id="rId157"/>
    <p:sldId id="8690" r:id="rId158"/>
    <p:sldId id="8691" r:id="rId159"/>
    <p:sldId id="8692" r:id="rId160"/>
    <p:sldId id="8693" r:id="rId161"/>
    <p:sldId id="8694" r:id="rId162"/>
    <p:sldId id="8695" r:id="rId163"/>
    <p:sldId id="8696" r:id="rId164"/>
    <p:sldId id="8030" r:id="rId165"/>
    <p:sldId id="8698" r:id="rId166"/>
    <p:sldId id="8699" r:id="rId167"/>
    <p:sldId id="8700" r:id="rId168"/>
    <p:sldId id="8701" r:id="rId169"/>
    <p:sldId id="8702" r:id="rId170"/>
    <p:sldId id="8703" r:id="rId17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Objects="1">
      <p:cViewPr varScale="1">
        <p:scale>
          <a:sx n="146" d="100"/>
          <a:sy n="146" d="100"/>
        </p:scale>
        <p:origin x="176" y="424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32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tableStyles" Target="tableStyles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viewProps" Target="viewProp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theme" Target="theme/theme1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572B0-E19B-6603-B0CD-F7288D0F32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CE5AE-E6BB-B8F4-DEF5-317DC0005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8F66C0-2433-F848-83B6-4981FD5696FC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F6A8-ECA1-5C61-2326-C49BA9E05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D9B3-3770-23CC-3562-508584466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93BCD9-5836-6346-B1E4-D730866DE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8:58:54.7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24575,'67'63'0,"0"0"0,0 0 0,0-1 0,0 1 0,0 0 0,0 0 0,-1 0 0,1 0 0,10-7 0,-10-13 0,11 12 0,-17-6 0,10 15 0,8 8 0,5 5 0,0 0 0,-3-6 0,-6-9 0,-9-15 0,-13-19 0,10-20 0,-9-13 0,-2 5 0,-2 0 0,39-5 0,-7-8 0,-9-10 0,-15-7 0,-16 2 0,-20 7 0,-11 10 0,0-1 0,21-17 0,32-29 0,-21 19 0,4-2 0,5-5 0,1 1 0,-3 3 0,-1 1 0,-6 5 0,0 1 0,-3 2 0,-1 1 0,33-28 0,-7 5 0,-1 4 0,-7 8 0,-1 7 0,1 2 0,-5 8 0,5-1 0,5-2 0,7-1 0,5-2 0,4-1 0,0 0 0,3 0 0,0 4 0,-7 4 0,-4 8 0,-10 6 0,-8 6 0,-7 4 0,2 5 0,14 5 0,25 11 0,-33-4 0,2 3 0,2 3 0,-2 4 0,-2 3 0,-3 3 0,-7 2 0,-3 2 0,-5 2 0,-2 0 0,1 3 0,1-1 0,4 1 0,5-2 0,10 1 0,5-2 0,12-1 0,3-2 0,4-2 0,0-3 0,-6-2 0,-2-3 0,-14-4 0,-4-2 0,18 5 0,-22-12 0,-15-15 0,-5-11 0,1-1 0,1 3 0,44 5 0,-3 7 0,11 0 0,-8-1 0,6-2 0,3-1 0,-10-2 0,3-1 0,1-1 0,-1-2 0,2-1 0,1-3 0,-1 0 0,-2-3 0,19-6 0,-2-3 0,-3-2 0,-9 2 0,-2-2 0,-3 1 0,-8 2 0,-3 1 0,-2 1 0,21-8 0,-3 2 0,-8 3 0,-1 3 0,-4 1 0,-1 3 0,-4 1 0,0 1 0,0 2 0,-1-1 0,1 0 0,0-1 0,3-1 0,1-1 0,1-3 0,1 1 0,0-2 0,1 1 0,-1 0 0,-2 2 0,-2 0 0,-2 1 0,-4 2 0,-1 0 0,-5 3 0,-3 0 0,39-9 0,-14 6 0,-17 3 0,-17 6 0,-14 4 0,-9 3 0,1 1 0,19 0 0,23 0 0,22 3 0,6 11 0,-41 4 0,0 8 0,5 10 0,0 6 0,5 9 0,1 2 0,4 2 0,2 0 0,3-3 0,2-3 0,-3-5 0,1-2 0,-4-4 0,-1 0 0,-4-2 0,-4 2 0,-4 9 0,-4 5 0,-2 5 0,-3 2 0,-9-7 0,-2-2 0,20 23 0,21-54 0,-11-21 0,9-5 0,-2 4 0,7-1 0,3 1 0,18 0 0,5 0 0,0 0 0,-4 2 0,1 0 0,0 2 0,2 0 0,0 2 0,-2 1 0,-9 0 0,-2 0 0,-3 1 0,-8 0 0,-3-1 0,0 1 0,-5-1 0,-1 0 0,-2-2 0,20-3 0,-4-3 0,-6-3 0,-3-2 0,-6-1 0,-1-1 0,-5 0 0,0 1 0,6 4 0,3 1 0,20 3 0,6 2 0,-20 1 0,3 2 0,2 0 0,5 1 0,1 0 0,1 1 0,-3 0 0,1 0 0,-3 0 0,-7 0 0,-1-1 0,-3-1 0,20-2 0,-4-3 0,-16-3 0,-6-4 0,21-18 0,-34-1 0,-25 9 0,-14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9:05:4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554 183 24575,'-24'0'0,"-13"0"0,-14 0 0,-3 0 0,8 4 0,9 5 0,2 9 0,0 8 0,3 0 0,4 0 0,6-3 0,9 1 0,1 2 0,4 3 0,1 2 0,-1 7 0,-4 7 0,-4 7 0,-3 9 0,0 0 0,4 0 0,5-3 0,5-5 0,1 2 0,2-5 0,0-6 0,1-12 0,4-8 0,3-2 0,7 2 0,6 8 0,6 6 0,2 8 0,2 4 0,0-1 0,-1-2 0,0-4 0,3-2 0,4 2 0,-5-8 0,10-11 0,32-13 0,-10-9 0,9-1 0,-7 3 0,5 1 0,2 2 0,10 1 0,2 3 0,-1 0 0,-1 1 0,-1 2 0,-2 0 0,-8-1 0,-3 1 0,-2-1 0,13 2 0,-4-2 0,-14-2 0,-2 0 0,-6-2 0,-3 0 0,35 8 0,-15-3 0,-6-2 0,-9-2 0,-9-2 0,-7-2 0,18-7 0,44-2 0,-30 1 0,5 0 0,7 0 0,1 1 0,-2 0 0,-1 1 0,-7 0 0,-2 0 0,-6 0 0,-1 1 0,-1 0 0,-1 1 0,-3 0 0,0 0 0,1 0 0,0-1 0,3-2 0,0-1 0,-1-2 0,0-2 0,-5-2 0,-2 0 0,-3-2 0,-2 0 0,37-10 0,-10 3 0,-13 4 0,-4 4 0,-1 5 0,0 2 0,4 2 0,13-1 0,16-2 0,-37 1 0,1 0 0,1 1 0,-3-1 0,26 1 0,-8-1 0,8-5 0,-19 1 0,6-2 0,19-1 0,4 0 0,5 0 0,1 1 0,-6 2 0,-2 0 0,-12 1 0,-3 1 0,-8 0 0,-2-1 0,-9 1 0,-1 0 0,37-6 0,-15 0 0,-12-1 0,-6-1 0,-4-2 0,-6-2 0,-7 1 0,-8 2 0,-2 0 0,-2-1 0,2-1 0,0 1 0,-4-1 0,-4 3 0,-4 0 0,-4 1 0,-4 2 0,-4-1 0,-3-2 0,-3-5 0,0-8 0,0-11 0,-3-7 0,-7-5 0,-2 3 0,-3-2 0,2 1 0,4 2 0,0 0 0,5 6 0,1 4 0,3-1 0,0 2 0,0 0 0,0 2 0,-3 2 0,-3 0 0,-5 1 0,-5 1 0,-7 3 0,-12 2 0,-21 2 0,-27 0 0,23 11 0,-4 0 0,-15 0 0,-4 2 0,-9 0 0,-3 2 0,-1 1 0,-1 0 0,5-1 0,2 1 0,7-1 0,1 1 0,5 0 0,1-1 0,0 1 0,1 1 0,4 2 0,1 1 0,-1 0 0,1 0 0,-1 0 0,0 0 0,4 0 0,1 0 0,5 0 0,4 0 0,-30-1 0,38-1 0,28-1 0,14 1 0,-12-1 0,-49-11 0,3-2 0,-11-4 0,-1 1 0,-8-3 0,-4 0 0,11 3 0,-4-1 0,-2 0 0,0 1 0,-4 0 0,-1 2 0,-1 0 0,0 2 0,1 1 0,-1 1 0,1 1 0,3 2 0,-12 0 0,2 2 0,2 1 0,5 2 0,0 0 0,3 0 0,9 0 0,1 0 0,3 0 0,-23-2 0,4-1 0,11 1 0,4-1 0,15 2 0,2-1 0,7 1 0,2-1 0,-37-5 0,9-1 0,21 1 0,5 5 0,3 2 0,1 5 0,-4 3 0,-7 5 0,-4 2 0,4 0 0,6-4 0,8-4 0,4-1 0,1 3 0,1 3 0,5 4 0,5 3 0,5 0 0,5-4 0,7-3 0,4-5 0,5-2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9:05:53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655 74 24575,'-22'-10'0,"-10"-5"0,-10-4 0,-7 3 0,0 6 0,0 7 0,0 3 0,1 0 0,4 0 0,1 0 0,1 1 0,4 3 0,9 4 0,10 6 0,8 6 0,4 6 0,-1 10 0,-4 11 0,-3 9 0,-1 6 0,1 0 0,6-9 0,3 1 0,5 1 0,1 2 0,0-1 0,2-8 0,2-6 0,6-4 0,2 0 0,8-3 0,8-6 0,11-5 0,8-9 0,14-6 0,12-5 0,7-1 0,-1 0 0,-11-1 0,-11-1 0,-12-1 0,-9-3 0,-10-7 0,-5-5 0,-5-9 0,-3-6 0,-4-6 0,-2-7 0,-1-5 0,-1-2 0,0-6 0,-2 2 0,-2 6 0,-1 5 0,0 8 0,0 2 0,0 3 0,0 4 0,0 3 0,0 1 0,-1 0 0,-1-2 0,1 2 0,-2 1 0,2 2 0,-1 4 0,-1 5 0,0 3 0,-1 2 0,-1-1 0,-1-1 0,-3 0 0,0 1 0,-1 1 0,2 2 0,0 1 0,1 1 0,3 1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AC916-079D-95EF-586A-FC59BBB5D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16AE7-151C-B2EF-0855-EDA944254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1DAF1-1C23-0D44-B2A3-9C9F84DFC6DB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2277C5-7F43-B955-9B7F-E2F21F9A7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F849AA-6EAD-4675-3944-AD69A1A98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257F-3FF6-FE16-41FE-8E29E479FD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6B12D-D63C-EB1B-F436-AD84BCF8E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313D05-B4E5-344B-893C-112B97ACE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3612046-39EF-D26F-CDCD-29450904C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F9CDFFB7-2240-9DE4-7204-32622BF25E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512D9C6-945D-17F9-F1D0-8B67B0501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C64E89-A62F-9640-AF62-46EC06CC172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86897AE3-AEFB-05A2-F665-07CB63A2E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518A6B3-CDFF-E0D8-9490-74CDEC1AC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020AECF2-7226-0582-2817-18EA89854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D2C8B8-F200-5D4E-878B-3C1C994EEC54}" type="slidenum">
              <a:rPr lang="en-US" altLang="en-US" sz="1200" smtClean="0">
                <a:latin typeface="Calibri" panose="020F0502020204030204" pitchFamily="34" charset="0"/>
              </a:rPr>
              <a:pPr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13D05-B4E5-344B-893C-112B97ACE4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5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EBB94CA7-A82A-ADE0-DE65-5C8B64B3F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C9E25-1F54-456F-EB39-150508A05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4ABD7-E66E-D564-C053-29D34FDB0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17A27-3BFD-5F66-91C2-8BBBFE1B5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4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E0F67-5E1A-3A27-2651-28B174EB0B6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8CC327B2-BD0A-BBC7-5F3E-CE4EB2644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2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49536-D688-66CD-C8CA-080AA4BCDA2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052F9CAD-3FAA-736D-A053-AAAD1C10F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4D50972-B725-336C-7C22-0AB61F695AD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7E50813-0878-5E42-903A-7BBD9736B23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17910-F4E0-5577-06A1-9A43DB12212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3CA62A27-D1D4-FF9C-EAD8-A4BFB8688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8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612E5F5-4915-5964-ED44-6200E69800D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E3BBEFA-2E51-9744-8CA2-14CE3400C975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34C7C-C426-FD46-FA8E-337BF64D092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3FD281AE-3645-C8A2-3294-A780AEC48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12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F732E42E-66A4-87C8-C17C-D0BE5290E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CBDB817-8289-0905-978C-FE775EEB8E4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9E83083-06ED-7240-8A1A-DB624DEFD24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3A57CD94-3A60-30FD-6353-EE90076E1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4DC3C6-881B-311C-C715-5E8EFA16343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F79303D-399B-4C40-8DE1-AFE308520700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CB774AA-C7C2-D985-4EC4-218FF5128A3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40B7AC1-ED92-D243-A741-5416E28654BF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53A67678-2C8E-7D48-A875-37B696E97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2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0B168AC-15DB-2278-1C05-4779EA7E10F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EBFE5A8-9B38-7843-A0FD-0106A5EA9E5C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3C5A1A7D-D699-0D48-11A2-5DA297122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B6B25-2C87-D4C4-EA74-5B62CB7FF5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93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95FE2B42-E036-9B1C-6E3C-B3B6F8B93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8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92139526-1331-68A1-FAA2-CCF38B5A2A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93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06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9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CE94E8CA-E57E-0BF2-609C-9A9DA033C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EC037-98B0-01A1-7E0B-1DA97B998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419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4AFB2-3006-3F85-9AAE-9F7A33F00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54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722DF8-DA24-2339-1C5F-BEEB2BBAB76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C894018F-1AE7-5BF6-FDE9-C9F5F42D5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92AA850A-AD9F-CCC3-184E-B4B849D9FA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94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4FBA7-EF0A-111D-23F7-3048469AE6A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5195CF5A-4609-88FC-F3E6-FFAF2C09D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9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B9A7B0-C1DC-56EA-1FE2-733D74F87026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7EF1407-DE55-03E5-2842-F3778D7BB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3D2D01E9-4BB1-7B74-377D-FBC97311F5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09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6752F-82E6-210B-86AF-2DFC8127517A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25BCFF23-F7A9-A8EB-F8BD-705758166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9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550E7-A3D8-6D05-40C3-3AF92391A714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8DC57F54-73B7-5DDE-DA4C-13AEC2FC2C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6285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E9C28-33CC-FD28-C989-3542390ED5F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BFA11B80-8DC4-0045-9A77-9A953BFDB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7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D36D1-A42F-0820-7D13-AB2060B9D1F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E8CED94-702A-7EBC-9D9B-85FCA83E0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3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DEBD6-04C2-D243-19AF-64298348CB41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B5C5EF69-AB6A-97F2-DA18-E667219917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3689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8BD6C-5BA7-9DA0-EAA8-842B4C26B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35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8A848-7FBC-A876-30A2-36C011617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66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D6AC0-7E6D-6E35-D39D-41DE2B78B1C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D5799933-04C5-A53A-9DA4-58956D73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601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E3332-F8B9-198D-7E20-E2AF46006DD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7AA4B39C-84D8-315D-6EE3-4D45C4FFD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82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7445046-EE88-16C7-6717-5399404CEEB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F97C2A8-841B-844E-AB4E-28025392339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8E383-E398-F3CF-A54C-54BE2D69CF4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16D40EA2-89D8-C892-BE7F-A919277F9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9496B-788A-A926-26F8-AB48C141336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3C55E64B-5967-1DB9-A1E9-FECE8B0C5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1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88F0E87-2CBE-38BA-290D-68593237692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FB9ED60-9386-2D44-BBB2-98104210453A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1361D-A74D-6C69-786B-87A5A7CDCC8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B5D3A35B-CD16-08A0-7CDB-D4EC9377E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710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245FDBDA-63FE-AAC5-3DFA-F86FD6EF5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3104B72-2660-10EF-4BBE-1C84BB147CF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2FD18D5-3130-3644-AC29-7102F295699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4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DDE641E7-E82B-CADB-4307-EAD0601AB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CBF8B5F-C55D-3035-08FF-930A4C79402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D5718D5-E958-4640-8AA4-C408F2E03711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2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5E6A98-7E8D-F9F1-7E52-67C9071711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2C7A92D-D258-A746-89E0-A45FC1CA7095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4BA03C74-E37E-D093-2099-E6ADDA7CD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27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592DC8C-A5E4-FA5F-AFE2-6D225A14FBA5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E4A9C17-CC6E-7049-91C3-5DC348C157EB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940A8841-1516-DB86-C1B5-7C11C6DB8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2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EF4F146F-DEF9-EB30-4980-115145C0A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35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D199845D-5266-E4B8-99AB-2DF8C3305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9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99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813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7132D-E5A8-5D95-BC2F-A983CF733F2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74A43BF0-98FB-45AC-84ED-C2E50EF28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2AA73-FC4B-F5FB-2E24-143140875E32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0A88C0CF-7CFF-1C3A-9618-AFD31894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225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D88B3-3F83-14B9-0841-B9D3B5CBF5E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1F93318-68AB-00F4-11C1-84824DC11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54221-5791-9E46-3CE7-0F99CCC911F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E172FD98-AE0F-C91D-CAD7-F9F3A2C9B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736C0-9B78-0839-6294-8B7C0B55F90B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607EEE18-DDC5-6D2F-920E-31A491880F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4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  <p:sldLayoutId id="2147486972" r:id="rId12"/>
    <p:sldLayoutId id="2147486973" r:id="rId13"/>
    <p:sldLayoutId id="2147486974" r:id="rId14"/>
    <p:sldLayoutId id="2147486975" r:id="rId15"/>
    <p:sldLayoutId id="2147486976" r:id="rId16"/>
    <p:sldLayoutId id="2147486977" r:id="rId17"/>
    <p:sldLayoutId id="2147486978" r:id="rId18"/>
    <p:sldLayoutId id="2147486979" r:id="rId19"/>
    <p:sldLayoutId id="2147486980" r:id="rId20"/>
    <p:sldLayoutId id="2147486981" r:id="rId21"/>
    <p:sldLayoutId id="2147486956" r:id="rId22"/>
    <p:sldLayoutId id="2147486957" r:id="rId23"/>
    <p:sldLayoutId id="2147486958" r:id="rId24"/>
    <p:sldLayoutId id="2147486959" r:id="rId2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3" r:id="rId1"/>
    <p:sldLayoutId id="2147486984" r:id="rId2"/>
    <p:sldLayoutId id="2147486985" r:id="rId3"/>
    <p:sldLayoutId id="2147486986" r:id="rId4"/>
    <p:sldLayoutId id="2147486987" r:id="rId5"/>
    <p:sldLayoutId id="2147486988" r:id="rId6"/>
    <p:sldLayoutId id="2147486989" r:id="rId7"/>
    <p:sldLayoutId id="2147486990" r:id="rId8"/>
    <p:sldLayoutId id="2147486991" r:id="rId9"/>
    <p:sldLayoutId id="2147486992" r:id="rId10"/>
    <p:sldLayoutId id="2147486993" r:id="rId11"/>
    <p:sldLayoutId id="2147486994" r:id="rId12"/>
    <p:sldLayoutId id="2147486995" r:id="rId13"/>
    <p:sldLayoutId id="2147486996" r:id="rId14"/>
    <p:sldLayoutId id="2147486997" r:id="rId15"/>
    <p:sldLayoutId id="2147486998" r:id="rId16"/>
    <p:sldLayoutId id="2147486999" r:id="rId17"/>
    <p:sldLayoutId id="2147487000" r:id="rId18"/>
    <p:sldLayoutId id="2147487001" r:id="rId19"/>
    <p:sldLayoutId id="2147487002" r:id="rId20"/>
    <p:sldLayoutId id="2147487003" r:id="rId21"/>
    <p:sldLayoutId id="2147487004" r:id="rId22"/>
    <p:sldLayoutId id="2147487006" r:id="rId23"/>
    <p:sldLayoutId id="2147487033" r:id="rId2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law.allard.ubc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 ?><Relationships xmlns="http://schemas.openxmlformats.org/package/2006/relationships"><Relationship Id="rId2" Target="../media/image10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2.xml.rels><?xml version="1.0" encoding="UTF-8" standalone="yes" ?><Relationships xmlns="http://schemas.openxmlformats.org/package/2006/relationships"><Relationship Id="rId2" Target="../media/image10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3.xml.rels><?xml version="1.0" encoding="UTF-8" standalone="yes" ?><Relationships xmlns="http://schemas.openxmlformats.org/package/2006/relationships"><Relationship Id="rId2" Target="../media/image10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4.xml.rels><?xml version="1.0" encoding="UTF-8" standalone="yes" ?><Relationships xmlns="http://schemas.openxmlformats.org/package/2006/relationships"><Relationship Id="rId2" Target="../media/image10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 ?><Relationships xmlns="http://schemas.openxmlformats.org/package/2006/relationships"><Relationship Id="rId2" Target="../media/image10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7.xml.rels><?xml version="1.0" encoding="UTF-8" standalone="yes" ?><Relationships xmlns="http://schemas.openxmlformats.org/package/2006/relationships"><Relationship Id="rId2" Target="../media/image10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 ?><Relationships xmlns="http://schemas.openxmlformats.org/package/2006/relationships"><Relationship Id="rId2" Target="../media/image111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 ?><Relationships xmlns="http://schemas.openxmlformats.org/package/2006/relationships"><Relationship Id="rId2" Target="../media/image11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 ?><Relationships xmlns="http://schemas.openxmlformats.org/package/2006/relationships"><Relationship Id="rId2" Target="../media/image11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 ?><Relationships xmlns="http://schemas.openxmlformats.org/package/2006/relationships"><Relationship Id="rId2" Target="../media/image11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9.xml.rels><?xml version="1.0" encoding="UTF-8" standalone="yes" ?><Relationships xmlns="http://schemas.openxmlformats.org/package/2006/relationships"><Relationship Id="rId2" Target="../media/image11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5.xml"/></Relationships>
</file>

<file path=ppt/slides/_rels/slide121.xml.rels><?xml version="1.0" encoding="UTF-8" standalone="yes" ?><Relationships xmlns="http://schemas.openxmlformats.org/package/2006/relationships"><Relationship Id="rId2" Target="../media/image12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 ?><Relationships xmlns="http://schemas.openxmlformats.org/package/2006/relationships"><Relationship Id="rId3" Target="../media/image127.jpeg" Type="http://schemas.openxmlformats.org/officeDocument/2006/relationships/image"/><Relationship Id="rId2" Target="../media/image12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48.xml"/></Relationships>
</file>

<file path=ppt/slides/_rels/slide135.xml.rels><?xml version="1.0" encoding="UTF-8" standalone="yes" ?><Relationships xmlns="http://schemas.openxmlformats.org/package/2006/relationships"><Relationship Id="rId2" Target="../media/image133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 ?><Relationships xmlns="http://schemas.openxmlformats.org/package/2006/relationships"><Relationship Id="rId3" Target="../media/image136.jpeg" Type="http://schemas.openxmlformats.org/officeDocument/2006/relationships/image"/><Relationship Id="rId2" Target="../media/image135.jpeg" Type="http://schemas.openxmlformats.org/officeDocument/2006/relationships/image"/><Relationship Id="rId1" Target="../slideLayouts/slideLayout48.xml" Type="http://schemas.openxmlformats.org/officeDocument/2006/relationships/slideLayout"/><Relationship Id="rId4" Target="../media/image137.jpeg" Type="http://schemas.openxmlformats.org/officeDocument/2006/relationships/image"/></Relationships>
</file>

<file path=ppt/slides/_rels/slide138.xml.rels><?xml version="1.0" encoding="UTF-8" standalone="yes" ?><Relationships xmlns="http://schemas.openxmlformats.org/package/2006/relationships"><Relationship Id="rId2" Target="../media/image138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39.xml.rels><?xml version="1.0" encoding="UTF-8" standalone="yes" ?><Relationships xmlns="http://schemas.openxmlformats.org/package/2006/relationships"><Relationship Id="rId2" Target="../media/image13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https://commlaw.allard.ubc.ca/" TargetMode="External" Type="http://schemas.openxmlformats.org/officeDocument/2006/relationships/hyperlink"/><Relationship Id="rId1" Target="../slideLayouts/slideLayout25.xml" Type="http://schemas.openxmlformats.org/officeDocument/2006/relationships/slideLayout"/></Relationships>
</file>

<file path=ppt/slides/_rels/slide140.xml.rels><?xml version="1.0" encoding="UTF-8" standalone="yes" ?><Relationships xmlns="http://schemas.openxmlformats.org/package/2006/relationships"><Relationship Id="rId2" Target="../media/image14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4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4.xml.rels><?xml version="1.0" encoding="UTF-8" standalone="yes" ?><Relationships xmlns="http://schemas.openxmlformats.org/package/2006/relationships"><Relationship Id="rId3" Target="../media/image144.jpeg" Type="http://schemas.openxmlformats.org/officeDocument/2006/relationships/image"/><Relationship Id="rId2" Target="../media/image143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 ?><Relationships xmlns="http://schemas.openxmlformats.org/package/2006/relationships"><Relationship Id="rId2" Target="../media/image14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5.xml"/></Relationships>
</file>

<file path=ppt/slides/_rels/slide152.xml.rels><?xml version="1.0" encoding="UTF-8" standalone="yes" ?><Relationships xmlns="http://schemas.openxmlformats.org/package/2006/relationships"><Relationship Id="rId2" Target="../media/image14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3.xml.rels><?xml version="1.0" encoding="UTF-8" standalone="yes" ?><Relationships xmlns="http://schemas.openxmlformats.org/package/2006/relationships"><Relationship Id="rId2" Target="../media/image15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 ?><Relationships xmlns="http://schemas.openxmlformats.org/package/2006/relationships"><Relationship Id="rId2" Target="../media/image15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9.xml.rels><?xml version="1.0" encoding="UTF-8" standalone="yes" ?><Relationships xmlns="http://schemas.openxmlformats.org/package/2006/relationships"><Relationship Id="rId2" Target="../media/image15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7.png"/></Relationships>
</file>

<file path=ppt/slides/_rels/slide160.xml.rels><?xml version="1.0" encoding="UTF-8" standalone="yes" ?><Relationships xmlns="http://schemas.openxmlformats.org/package/2006/relationships"><Relationship Id="rId2" Target="../media/image15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5.xml"/></Relationships>
</file>

<file path=ppt/slides/_rels/slide163.xml.rels><?xml version="1.0" encoding="UTF-8" standalone="yes" ?><Relationships xmlns="http://schemas.openxmlformats.org/package/2006/relationships"><Relationship Id="rId2" Target="../media/image10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5.xml"/></Relationships>
</file>

<file path=ppt/slides/_rels/slide165.xml.rels><?xml version="1.0" encoding="UTF-8" standalone="yes" ?><Relationships xmlns="http://schemas.openxmlformats.org/package/2006/relationships"><Relationship Id="rId2" Target="../media/image111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 ?><Relationships xmlns="http://schemas.openxmlformats.org/package/2006/relationships"><Relationship Id="rId8" Target="../media/image30.jpeg" Type="http://schemas.openxmlformats.org/officeDocument/2006/relationships/image"/><Relationship Id="rId3" Target="../media/image29.jpeg" Type="http://schemas.openxmlformats.org/officeDocument/2006/relationships/image"/><Relationship Id="rId7" Target="../media/image2810.pn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25.xml" Type="http://schemas.openxmlformats.org/officeDocument/2006/relationships/slideLayout"/><Relationship Id="rId6" Target="../ink/ink3.xml" Type="http://schemas.openxmlformats.org/officeDocument/2006/relationships/customXml"/><Relationship Id="rId5" Target="../media/image2710.png" Type="http://schemas.openxmlformats.org/officeDocument/2006/relationships/image"/><Relationship Id="rId4" Target="../ink/ink2.xml" Type="http://schemas.openxmlformats.org/officeDocument/2006/relationships/customXml"/></Relationships>
</file>

<file path=ppt/slides/_rels/slide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hyperlink" Target="mailto:jfestinger@telus.ne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4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5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6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7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 ?><Relationships xmlns="http://schemas.openxmlformats.org/package/2006/relationships"><Relationship Id="rId2" Target="../media/image7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0.xml.rels><?xml version="1.0" encoding="UTF-8" standalone="yes" ?><Relationships xmlns="http://schemas.openxmlformats.org/package/2006/relationships"><Relationship Id="rId2" Target="../media/image7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1.xml.rels><?xml version="1.0" encoding="UTF-8" standalone="yes" ?><Relationships xmlns="http://schemas.openxmlformats.org/package/2006/relationships"><Relationship Id="rId2" Target="../media/image7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2" Target="../media/image7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3.xml.rels><?xml version="1.0" encoding="UTF-8" standalone="yes" ?><Relationships xmlns="http://schemas.openxmlformats.org/package/2006/relationships"><Relationship Id="rId2" Target="../media/image7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4.xml.rels><?xml version="1.0" encoding="UTF-8" standalone="yes" ?><Relationships xmlns="http://schemas.openxmlformats.org/package/2006/relationships"><Relationship Id="rId2" Target="../media/image7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5.xml.rels><?xml version="1.0" encoding="UTF-8" standalone="yes" ?><Relationships xmlns="http://schemas.openxmlformats.org/package/2006/relationships"><Relationship Id="rId2" Target="../media/image7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6.xml.rels><?xml version="1.0" encoding="UTF-8" standalone="yes" ?><Relationships xmlns="http://schemas.openxmlformats.org/package/2006/relationships"><Relationship Id="rId2" Target="../media/image7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7.xml.rels><?xml version="1.0" encoding="UTF-8" standalone="yes" ?><Relationships xmlns="http://schemas.openxmlformats.org/package/2006/relationships"><Relationship Id="rId2" Target="../media/image8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8.xml.rels><?xml version="1.0" encoding="UTF-8" standalone="yes" ?><Relationships xmlns="http://schemas.openxmlformats.org/package/2006/relationships"><Relationship Id="rId2" Target="../media/image8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9.xml.rels><?xml version="1.0" encoding="UTF-8" standalone="yes" ?><Relationships xmlns="http://schemas.openxmlformats.org/package/2006/relationships"><Relationship Id="rId2" Target="../media/image8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0.xml.rels><?xml version="1.0" encoding="UTF-8" standalone="yes" ?><Relationships xmlns="http://schemas.openxmlformats.org/package/2006/relationships"><Relationship Id="rId2" Target="../media/image8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1.xml.rels><?xml version="1.0" encoding="UTF-8" standalone="yes" ?><Relationships xmlns="http://schemas.openxmlformats.org/package/2006/relationships"><Relationship Id="rId2" Target="../media/image8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2.xml.rels><?xml version="1.0" encoding="UTF-8" standalone="yes" ?><Relationships xmlns="http://schemas.openxmlformats.org/package/2006/relationships"><Relationship Id="rId2" Target="../media/image8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3.xml.rels><?xml version="1.0" encoding="UTF-8" standalone="yes" ?><Relationships xmlns="http://schemas.openxmlformats.org/package/2006/relationships"><Relationship Id="rId2" Target="../media/image8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4.xml.rels><?xml version="1.0" encoding="UTF-8" standalone="yes" ?><Relationships xmlns="http://schemas.openxmlformats.org/package/2006/relationships"><Relationship Id="rId2" Target="../media/image8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5.xml.rels><?xml version="1.0" encoding="UTF-8" standalone="yes" ?><Relationships xmlns="http://schemas.openxmlformats.org/package/2006/relationships"><Relationship Id="rId2" Target="../media/image8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6.xml.rels><?xml version="1.0" encoding="UTF-8" standalone="yes" ?><Relationships xmlns="http://schemas.openxmlformats.org/package/2006/relationships"><Relationship Id="rId2" Target="../media/image8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7.xml.rels><?xml version="1.0" encoding="UTF-8" standalone="yes" ?><Relationships xmlns="http://schemas.openxmlformats.org/package/2006/relationships"><Relationship Id="rId2" Target="../media/image9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8.xml.rels><?xml version="1.0" encoding="UTF-8" standalone="yes" ?><Relationships xmlns="http://schemas.openxmlformats.org/package/2006/relationships"><Relationship Id="rId2" Target="../media/image9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89.xml.rels><?xml version="1.0" encoding="UTF-8" standalone="yes" ?><Relationships xmlns="http://schemas.openxmlformats.org/package/2006/relationships"><Relationship Id="rId2" Target="../media/image9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0.xml.rels><?xml version="1.0" encoding="UTF-8" standalone="yes" ?><Relationships xmlns="http://schemas.openxmlformats.org/package/2006/relationships"><Relationship Id="rId2" Target="../media/image9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1.xml.rels><?xml version="1.0" encoding="UTF-8" standalone="yes" ?><Relationships xmlns="http://schemas.openxmlformats.org/package/2006/relationships"><Relationship Id="rId2" Target="../media/image9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2.xml.rels><?xml version="1.0" encoding="UTF-8" standalone="yes" ?><Relationships xmlns="http://schemas.openxmlformats.org/package/2006/relationships"><Relationship Id="rId2" Target="../media/image9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3.xml.rels><?xml version="1.0" encoding="UTF-8" standalone="yes" ?><Relationships xmlns="http://schemas.openxmlformats.org/package/2006/relationships"><Relationship Id="rId2" Target="../media/image9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4.xml.rels><?xml version="1.0" encoding="UTF-8" standalone="yes" ?><Relationships xmlns="http://schemas.openxmlformats.org/package/2006/relationships"><Relationship Id="rId2" Target="../media/image9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 ?><Relationships xmlns="http://schemas.openxmlformats.org/package/2006/relationships"><Relationship Id="rId2" Target="../media/image9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7.xml.rels><?xml version="1.0" encoding="UTF-8" standalone="yes" ?><Relationships xmlns="http://schemas.openxmlformats.org/package/2006/relationships"><Relationship Id="rId2" Target="../media/image9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8.xml.rels><?xml version="1.0" encoding="UTF-8" standalone="yes" ?><Relationships xmlns="http://schemas.openxmlformats.org/package/2006/relationships"><Relationship Id="rId2" Target="../media/image10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>
            <a:extLst>
              <a:ext uri="{FF2B5EF4-FFF2-40B4-BE49-F238E27FC236}">
                <a16:creationId xmlns:a16="http://schemas.microsoft.com/office/drawing/2014/main" id="{6AB382D9-7635-2429-2F83-CD11BAB8E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54013" y="50800"/>
            <a:ext cx="8610600" cy="11525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3200" spc="1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Theory </a:t>
            </a:r>
            <a:r>
              <a:rPr lang="en-US" sz="3200" spc="10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POSTSCRIPTS</a:t>
            </a:r>
          </a:p>
        </p:txBody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C61FCE91-4269-A889-155B-0A0EA686C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31788" y="1347788"/>
            <a:ext cx="5224463" cy="15684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Talk 8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Communications Law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Allard School of Law, UBC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Fall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BB91CB-3F78-841A-DAAE-72E9CFE7A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600" y="3036888"/>
            <a:ext cx="5224463" cy="974725"/>
          </a:xfrm>
        </p:spPr>
        <p:txBody>
          <a:bodyPr/>
          <a:lstStyle/>
          <a:p>
            <a:pPr>
              <a:defRPr/>
            </a:pPr>
            <a:r>
              <a:rPr lang="en-US" dirty="0"/>
              <a:t>Jon Festinger K.C.</a:t>
            </a:r>
          </a:p>
          <a:p>
            <a:pPr>
              <a:defRPr/>
            </a:pPr>
            <a:r>
              <a:rPr lang="en-US" dirty="0"/>
              <a:t>Allard Law of Law, UBC</a:t>
            </a:r>
          </a:p>
          <a:p>
            <a:pPr>
              <a:defRPr/>
            </a:pPr>
            <a:r>
              <a:rPr lang="en-US" dirty="0"/>
              <a:t>QMUL School of Law (CCLS)</a:t>
            </a:r>
          </a:p>
          <a:p>
            <a:pPr>
              <a:defRPr/>
            </a:pPr>
            <a:r>
              <a:rPr lang="en-US" dirty="0"/>
              <a:t>Of Counsel, Chandler, </a:t>
            </a:r>
            <a:r>
              <a:rPr lang="en-US" dirty="0" err="1"/>
              <a:t>Fogden</a:t>
            </a:r>
            <a:r>
              <a:rPr lang="en-US" dirty="0"/>
              <a:t>, Lyman</a:t>
            </a:r>
          </a:p>
          <a:p>
            <a:pPr>
              <a:defRPr/>
            </a:pPr>
            <a:r>
              <a:rPr lang="en-US" dirty="0">
                <a:hlinkClick r:id="rId3"/>
              </a:rPr>
              <a:t>https://commlaw.allard.ubc.ca</a:t>
            </a:r>
            <a:r>
              <a:rPr lang="en-US">
                <a:hlinkClick r:id="rId3"/>
              </a:rPr>
              <a:t>/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2560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9EE263-FDAA-05CA-39F2-5B0D7B24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63512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B88B4EE6-C39F-42FB-63D7-72316EF836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735" y="207217"/>
            <a:ext cx="3630530" cy="47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216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creation&#10;&#10;Description automatically generated">
            <a:extLst>
              <a:ext uri="{FF2B5EF4-FFF2-40B4-BE49-F238E27FC236}">
                <a16:creationId xmlns:a16="http://schemas.microsoft.com/office/drawing/2014/main" id="{51E3ACB4-5160-E182-9059-820C5189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3350"/>
            <a:ext cx="4305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17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ll&#10;&#10;Description automatically generated">
            <a:extLst>
              <a:ext uri="{FF2B5EF4-FFF2-40B4-BE49-F238E27FC236}">
                <a16:creationId xmlns:a16="http://schemas.microsoft.com/office/drawing/2014/main" id="{B44E5F76-5024-15D2-6BFD-ED1DDDECC2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216" y="0"/>
            <a:ext cx="38495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815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EE91C8F6-B353-DCAC-8ECC-F3EAC9DECE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579" y="0"/>
            <a:ext cx="45428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73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 with her hands on her chest&#10;&#10;Description automatically generated">
            <a:extLst>
              <a:ext uri="{FF2B5EF4-FFF2-40B4-BE49-F238E27FC236}">
                <a16:creationId xmlns:a16="http://schemas.microsoft.com/office/drawing/2014/main" id="{F231A79F-5624-E628-45FB-8534243F8F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38" y="0"/>
            <a:ext cx="5683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42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ook&#10;&#10;Description automatically generated">
            <a:extLst>
              <a:ext uri="{FF2B5EF4-FFF2-40B4-BE49-F238E27FC236}">
                <a16:creationId xmlns:a16="http://schemas.microsoft.com/office/drawing/2014/main" id="{BF710135-D5C9-1784-2C56-0A7D56C70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647" y="0"/>
            <a:ext cx="4686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06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A32487EA-2F26-8FF2-2D1E-06B64454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57150"/>
            <a:ext cx="6235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483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B9C6841D-A748-0711-2465-91BDCFF584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340" y="349771"/>
            <a:ext cx="5241319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51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99514D95-E160-DA61-B369-E33F4232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349250"/>
            <a:ext cx="4498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73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D098C-42A5-DC95-7D43-6C0F26099935}"/>
              </a:ext>
            </a:extLst>
          </p:cNvPr>
          <p:cNvSpPr txBox="1"/>
          <p:nvPr/>
        </p:nvSpPr>
        <p:spPr>
          <a:xfrm>
            <a:off x="2921003" y="267494"/>
            <a:ext cx="330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4800" b="0" spc="1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 THEORY</a:t>
            </a: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35ADA3-D776-1BA1-F075-0FE04033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856" y="1635646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549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830F590-E8C7-F724-EF21-11E1429D0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53988"/>
            <a:ext cx="61722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A Theory of Future Media</a:t>
            </a:r>
            <a:r>
              <a:rPr lang="en-US" altLang="en-US" sz="3600" b="1" dirty="0">
                <a:solidFill>
                  <a:srgbClr val="00B0F0"/>
                </a:solidFill>
              </a:rPr>
              <a:t>?</a:t>
            </a:r>
            <a:r>
              <a:rPr lang="en-US" altLang="en-US" sz="3600" b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C99A5-27FB-43B3-A006-84125D65B6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86000" y="1262063"/>
            <a:ext cx="4572000" cy="2657475"/>
          </a:xfrm>
        </p:spPr>
      </p:pic>
      <p:pic>
        <p:nvPicPr>
          <p:cNvPr id="47107" name="Content Placeholder 4">
            <a:extLst>
              <a:ext uri="{FF2B5EF4-FFF2-40B4-BE49-F238E27FC236}">
                <a16:creationId xmlns:a16="http://schemas.microsoft.com/office/drawing/2014/main" id="{292BA887-12B2-DDEE-45C4-351367D5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62063"/>
            <a:ext cx="6096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94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24442F6B-EEF3-B60D-60FF-D92B4A864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391" y="228787"/>
            <a:ext cx="3511217" cy="4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460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BA7F0B6A-FC67-7E8D-82E5-6DC3C024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1047750"/>
            <a:ext cx="5575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>
                <a:solidFill>
                  <a:srgbClr val="FFFF00"/>
                </a:solidFill>
              </a:rPr>
              <a:t>Sub Nom</a:t>
            </a:r>
            <a:r>
              <a:rPr lang="en-US" altLang="en-US" sz="4800">
                <a:solidFill>
                  <a:srgbClr val="FF0000"/>
                </a:solidFill>
              </a:rPr>
              <a:t>:</a:t>
            </a:r>
            <a:r>
              <a:rPr lang="en-US" altLang="en-US" sz="48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4800" b="1">
                <a:solidFill>
                  <a:srgbClr val="FF0000"/>
                </a:solidFill>
              </a:rPr>
              <a:t>THE END OF </a:t>
            </a:r>
          </a:p>
          <a:p>
            <a:pPr algn="ctr"/>
            <a:r>
              <a:rPr lang="en-US" altLang="en-US" sz="4800" b="1">
                <a:solidFill>
                  <a:srgbClr val="FF0000"/>
                </a:solidFill>
              </a:rPr>
              <a:t>ENTERTAINMENT </a:t>
            </a:r>
          </a:p>
          <a:p>
            <a:pPr algn="ctr"/>
            <a:r>
              <a:rPr lang="en-US" altLang="en-US" sz="4800">
                <a:solidFill>
                  <a:srgbClr val="FF0000"/>
                </a:solidFill>
              </a:rPr>
              <a:t>(</a:t>
            </a:r>
            <a:r>
              <a:rPr lang="en-US" altLang="en-US" sz="4800">
                <a:solidFill>
                  <a:schemeClr val="bg1"/>
                </a:solidFill>
              </a:rPr>
              <a:t>as we know it</a:t>
            </a:r>
            <a:r>
              <a:rPr lang="en-US" altLang="en-US" sz="48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9679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>
            <a:extLst>
              <a:ext uri="{FF2B5EF4-FFF2-40B4-BE49-F238E27FC236}">
                <a16:creationId xmlns:a16="http://schemas.microsoft.com/office/drawing/2014/main" id="{EE59B0E2-B258-E0BE-F24E-C6F937AF2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219138" name="Content Placeholder 3">
            <a:extLst>
              <a:ext uri="{FF2B5EF4-FFF2-40B4-BE49-F238E27FC236}">
                <a16:creationId xmlns:a16="http://schemas.microsoft.com/office/drawing/2014/main" id="{6C96DD91-E2EC-D57B-16C0-3E247CF5E71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854075"/>
            <a:ext cx="6172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739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EA5C2-3E4A-BA32-8379-46E25FB86A6F}"/>
              </a:ext>
            </a:extLst>
          </p:cNvPr>
          <p:cNvSpPr txBox="1"/>
          <p:nvPr/>
        </p:nvSpPr>
        <p:spPr>
          <a:xfrm>
            <a:off x="2738229" y="195486"/>
            <a:ext cx="3667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Aligning Vectors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31657-08BF-2DE6-7941-2189DF0BB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40" y="1203598"/>
            <a:ext cx="6690320" cy="3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28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709275" y="123478"/>
            <a:ext cx="77254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1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r>
              <a:rPr lang="en-US" sz="5400" dirty="0">
                <a:solidFill>
                  <a:srgbClr val="00B0F0"/>
                </a:solidFill>
              </a:rPr>
              <a:t>A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>
                <a:solidFill>
                  <a:schemeClr val="bg1"/>
                </a:solidFill>
              </a:rPr>
              <a:t> Everyone is a creator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</a:p>
          <a:p>
            <a:r>
              <a:rPr lang="en-US" sz="5400" dirty="0">
                <a:solidFill>
                  <a:srgbClr val="00B0F0"/>
                </a:solidFill>
              </a:rPr>
              <a:t>B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>
                <a:solidFill>
                  <a:schemeClr val="bg1"/>
                </a:solidFill>
              </a:rPr>
              <a:t> Everyone is a story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E4D18-BDA9-9871-6FE3-F8AAD9E09A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026" y="2931790"/>
            <a:ext cx="1933947" cy="1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06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132138" y="123478"/>
            <a:ext cx="8879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2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We are not the same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B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We are diverse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We interpret the same things differently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25161-B290-B1DA-F7D1-1A8A4CE1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931790"/>
            <a:ext cx="1803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19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7768" y="255249"/>
            <a:ext cx="8748464" cy="4033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dirty="0">
                <a:solidFill>
                  <a:schemeClr val="bg1"/>
                </a:solidFill>
              </a:rPr>
              <a:t>Post</a:t>
            </a:r>
            <a:r>
              <a:rPr lang="en-US" sz="3300" dirty="0">
                <a:solidFill>
                  <a:srgbClr val="FF0000"/>
                </a:solidFill>
              </a:rPr>
              <a:t>-</a:t>
            </a:r>
            <a:r>
              <a:rPr lang="en-US" sz="3300" dirty="0">
                <a:solidFill>
                  <a:schemeClr val="bg1"/>
                </a:solidFill>
              </a:rPr>
              <a:t>Structuralism 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encourages</a:t>
            </a:r>
            <a:r>
              <a:rPr lang="en-US" sz="3300" dirty="0">
                <a:solidFill>
                  <a:srgbClr val="FF0000"/>
                </a:solidFill>
              </a:rPr>
              <a:t>/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reinforces</a:t>
            </a:r>
            <a:r>
              <a:rPr lang="en-US" sz="3300" dirty="0">
                <a:solidFill>
                  <a:srgbClr val="FF0000"/>
                </a:solidFill>
              </a:rPr>
              <a:t>/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represents </a:t>
            </a:r>
            <a:r>
              <a:rPr lang="en-US" sz="3300" dirty="0">
                <a:solidFill>
                  <a:schemeClr val="bg1"/>
                </a:solidFill>
              </a:rPr>
              <a:t>the value of </a:t>
            </a:r>
            <a:r>
              <a:rPr lang="en-US" sz="3300" dirty="0">
                <a:solidFill>
                  <a:srgbClr val="3366FF"/>
                </a:solidFill>
              </a:rPr>
              <a:t>human agency</a:t>
            </a:r>
            <a:r>
              <a:rPr lang="en-US" sz="3300" dirty="0">
                <a:solidFill>
                  <a:srgbClr val="FF0000"/>
                </a:solidFill>
              </a:rPr>
              <a:t>,</a:t>
            </a:r>
            <a:r>
              <a:rPr lang="en-US" sz="3300" dirty="0">
                <a:solidFill>
                  <a:srgbClr val="3366FF"/>
                </a:solidFill>
              </a:rPr>
              <a:t> choice</a:t>
            </a:r>
            <a:r>
              <a:rPr lang="en-US" sz="3300" dirty="0">
                <a:solidFill>
                  <a:srgbClr val="FF0000"/>
                </a:solidFill>
              </a:rPr>
              <a:t>,</a:t>
            </a:r>
            <a:r>
              <a:rPr lang="en-US" sz="3300" dirty="0">
                <a:solidFill>
                  <a:srgbClr val="3366FF"/>
                </a:solidFill>
              </a:rPr>
              <a:t> </a:t>
            </a:r>
            <a:r>
              <a:rPr lang="en-US" sz="3300" dirty="0">
                <a:solidFill>
                  <a:srgbClr val="FFFF00"/>
                </a:solidFill>
              </a:rPr>
              <a:t>&amp;</a:t>
            </a:r>
            <a:r>
              <a:rPr lang="en-US" sz="3300" dirty="0">
                <a:solidFill>
                  <a:srgbClr val="3366FF"/>
                </a:solidFill>
              </a:rPr>
              <a:t> </a:t>
            </a:r>
            <a:r>
              <a:rPr lang="en-US" sz="3300" dirty="0">
                <a:solidFill>
                  <a:srgbClr val="CCFFCC"/>
                </a:solidFill>
              </a:rPr>
              <a:t>creativity</a:t>
            </a:r>
            <a:r>
              <a:rPr lang="en-US" sz="3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3624938"/>
            <a:ext cx="114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Rene Magritte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“Not to be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Reproduced”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1937</a:t>
            </a:r>
          </a:p>
        </p:txBody>
      </p:sp>
      <p:pic>
        <p:nvPicPr>
          <p:cNvPr id="6" name="Picture 5" descr="magritte-not-to-be-reproduc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704" y="2159938"/>
            <a:ext cx="2036462" cy="24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70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461696" y="123478"/>
            <a:ext cx="822064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3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Why We Engage With Media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292732-7A38-9756-0332-6E5B4A92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7" y="2006248"/>
            <a:ext cx="29813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640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Box 1">
            <a:extLst>
              <a:ext uri="{FF2B5EF4-FFF2-40B4-BE49-F238E27FC236}">
                <a16:creationId xmlns:a16="http://schemas.microsoft.com/office/drawing/2014/main" id="{85986667-1015-8053-2F37-2C2BA1A1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79450"/>
            <a:ext cx="86010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FF00"/>
                </a:solidFill>
              </a:rPr>
              <a:t>Sub</a:t>
            </a:r>
            <a:r>
              <a:rPr lang="en-US" altLang="en-US" sz="4000" b="1" dirty="0">
                <a:solidFill>
                  <a:srgbClr val="FF0000"/>
                </a:solidFill>
              </a:rPr>
              <a:t>-</a:t>
            </a:r>
            <a:r>
              <a:rPr lang="en-US" altLang="en-US" sz="4000" b="1" dirty="0">
                <a:solidFill>
                  <a:srgbClr val="FFFF00"/>
                </a:solidFill>
              </a:rPr>
              <a:t>Theory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Self narrative </a:t>
            </a:r>
            <a:r>
              <a:rPr lang="en-US" altLang="en-US" sz="4000" dirty="0">
                <a:solidFill>
                  <a:srgbClr val="FFFF00"/>
                </a:solidFill>
              </a:rPr>
              <a:t>enabled by </a:t>
            </a:r>
          </a:p>
          <a:p>
            <a:pPr algn="ctr"/>
            <a:r>
              <a:rPr lang="en-US" altLang="en-US" sz="4000" dirty="0">
                <a:solidFill>
                  <a:srgbClr val="FFFF00"/>
                </a:solidFill>
              </a:rPr>
              <a:t>media </a:t>
            </a:r>
            <a:r>
              <a:rPr lang="en-US" altLang="en-US" sz="4000" dirty="0">
                <a:solidFill>
                  <a:srgbClr val="FF0000"/>
                </a:solidFill>
              </a:rPr>
              <a:t>&amp;</a:t>
            </a:r>
            <a:r>
              <a:rPr lang="en-US" altLang="en-US" sz="4000" dirty="0">
                <a:solidFill>
                  <a:srgbClr val="FFFF00"/>
                </a:solidFill>
              </a:rPr>
              <a:t> entertainment</a:t>
            </a:r>
          </a:p>
          <a:p>
            <a:pPr algn="ctr"/>
            <a:r>
              <a:rPr lang="en-US" altLang="en-US" sz="4000" dirty="0">
                <a:solidFill>
                  <a:srgbClr val="FF0000"/>
                </a:solidFill>
              </a:rPr>
              <a:t>(</a:t>
            </a:r>
            <a:r>
              <a:rPr lang="en-US" altLang="en-US" sz="4000" dirty="0">
                <a:solidFill>
                  <a:schemeClr val="bg1"/>
                </a:solidFill>
              </a:rPr>
              <a:t>raw materials already workshopped</a:t>
            </a:r>
            <a:r>
              <a:rPr lang="en-US" altLang="en-US" sz="40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 Perhaps an antidote to the </a:t>
            </a:r>
            <a:r>
              <a:rPr lang="en-US" altLang="en-US" sz="4000" dirty="0">
                <a:solidFill>
                  <a:srgbClr val="FF0000"/>
                </a:solidFill>
              </a:rPr>
              <a:t>“</a:t>
            </a:r>
            <a:r>
              <a:rPr lang="en-US" altLang="en-US" sz="4000" dirty="0">
                <a:solidFill>
                  <a:schemeClr val="bg1"/>
                </a:solidFill>
              </a:rPr>
              <a:t>realist</a:t>
            </a:r>
            <a:r>
              <a:rPr lang="en-US" altLang="en-US" sz="4000" dirty="0">
                <a:solidFill>
                  <a:srgbClr val="FF0000"/>
                </a:solidFill>
              </a:rPr>
              <a:t>”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view of life which can be bleak</a:t>
            </a:r>
            <a:r>
              <a:rPr lang="en-US" alt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3137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E84D9A-FC21-A82A-9F25-6FF88F51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663" y="133350"/>
            <a:ext cx="3114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57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85E7B8-BE60-0D3D-6399-8F269A9B71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26" y="169751"/>
            <a:ext cx="3912148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3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0625C859-EE28-2DDD-EF7C-8E72A6F74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308" y="145163"/>
            <a:ext cx="4595384" cy="48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99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134324" y="123478"/>
            <a:ext cx="887537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</a:rPr>
              <a:t>A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 Technology Controls Images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</a:rPr>
              <a:t>B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 Technology Images Control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0BC21-7F38-FFB9-099D-98C171BD9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859782"/>
            <a:ext cx="15841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2972B-C929-6164-D97A-58FA6937E088}"/>
              </a:ext>
            </a:extLst>
          </p:cNvPr>
          <p:cNvSpPr txBox="1"/>
          <p:nvPr/>
        </p:nvSpPr>
        <p:spPr>
          <a:xfrm>
            <a:off x="683563" y="22860"/>
            <a:ext cx="777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Form Over Substance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Or </a:t>
            </a:r>
            <a:r>
              <a:rPr lang="en-US" sz="3600" dirty="0">
                <a:solidFill>
                  <a:schemeClr val="bg1"/>
                </a:solidFill>
              </a:rPr>
              <a:t>an Additional Form of Substance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A person holding a cell phone&#10;&#10;Description automatically generated">
            <a:extLst>
              <a:ext uri="{FF2B5EF4-FFF2-40B4-BE49-F238E27FC236}">
                <a16:creationId xmlns:a16="http://schemas.microsoft.com/office/drawing/2014/main" id="{35A515CE-18E1-5B95-88C1-DD0AD91C7B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638" y="1563638"/>
            <a:ext cx="4150724" cy="33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744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9FA4-36D0-9CDB-C199-357470C5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52413"/>
            <a:ext cx="6172200" cy="917575"/>
          </a:xfrm>
        </p:spPr>
        <p:txBody>
          <a:bodyPr/>
          <a:lstStyle/>
          <a:p>
            <a:pPr>
              <a:defRPr/>
            </a:pPr>
            <a:r>
              <a:rPr lang="en-US" sz="3300" b="1" dirty="0">
                <a:solidFill>
                  <a:srgbClr val="FFFF00"/>
                </a:solidFill>
                <a:latin typeface="+mn-lt"/>
              </a:rPr>
              <a:t>McLuhan 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3300" b="1" dirty="0">
                <a:solidFill>
                  <a:srgbClr val="FFFF00"/>
                </a:solidFill>
                <a:latin typeface="+mn-lt"/>
              </a:rPr>
              <a:t> sort of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746897B-E950-E2FE-7E93-00DD785B246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47700" y="1419225"/>
            <a:ext cx="78486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“</a:t>
            </a:r>
            <a:r>
              <a:rPr lang="en-US" altLang="en-US" sz="4000" b="1" i="1" dirty="0">
                <a:solidFill>
                  <a:schemeClr val="bg1"/>
                </a:solidFill>
              </a:rPr>
              <a:t>We become what we behold</a:t>
            </a:r>
            <a:r>
              <a:rPr lang="en-US" altLang="en-US" sz="4000" b="1" i="1" dirty="0">
                <a:solidFill>
                  <a:srgbClr val="FF0000"/>
                </a:solidFill>
              </a:rPr>
              <a:t>.</a:t>
            </a:r>
            <a:r>
              <a:rPr lang="en-US" altLang="en-US" sz="4000" b="1" i="1" dirty="0">
                <a:solidFill>
                  <a:schemeClr val="bg1"/>
                </a:solidFill>
              </a:rPr>
              <a:t> We shape our tools and then our tools shape us</a:t>
            </a:r>
            <a:r>
              <a:rPr lang="en-US" altLang="en-US" sz="4000" b="1" dirty="0">
                <a:solidFill>
                  <a:srgbClr val="FFFF00"/>
                </a:solidFill>
              </a:rPr>
              <a:t>.</a:t>
            </a:r>
            <a:r>
              <a:rPr lang="en-US" altLang="en-US" sz="4000" b="1" dirty="0">
                <a:solidFill>
                  <a:srgbClr val="FF0000"/>
                </a:solidFill>
              </a:rPr>
              <a:t>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6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From an article by Father John </a:t>
            </a:r>
            <a:r>
              <a:rPr lang="en-US" altLang="en-US" sz="1600" dirty="0" err="1">
                <a:solidFill>
                  <a:schemeClr val="bg1"/>
                </a:solidFill>
              </a:rPr>
              <a:t>Culkin</a:t>
            </a:r>
            <a:r>
              <a:rPr lang="en-US" altLang="en-US" sz="1600" dirty="0">
                <a:solidFill>
                  <a:schemeClr val="bg1"/>
                </a:solidFill>
              </a:rPr>
              <a:t> about McLuhan: </a:t>
            </a:r>
            <a:r>
              <a:rPr lang="en-US" altLang="en-US" sz="1600" dirty="0" err="1">
                <a:solidFill>
                  <a:schemeClr val="bg1"/>
                </a:solidFill>
              </a:rPr>
              <a:t>Culkin</a:t>
            </a:r>
            <a:r>
              <a:rPr lang="en-US" altLang="en-US" sz="1600" dirty="0">
                <a:solidFill>
                  <a:schemeClr val="bg1"/>
                </a:solidFill>
              </a:rPr>
              <a:t>, J.M. (1967, March 18). “A schoolman’s guide to Marshall McLuhan”. Saturday Review, pp. 51-53, 71-72</a:t>
            </a:r>
          </a:p>
        </p:txBody>
      </p:sp>
      <p:pic>
        <p:nvPicPr>
          <p:cNvPr id="56323" name="Picture 3" descr="Flag_of_Canada.svg.png">
            <a:extLst>
              <a:ext uri="{FF2B5EF4-FFF2-40B4-BE49-F238E27FC236}">
                <a16:creationId xmlns:a16="http://schemas.microsoft.com/office/drawing/2014/main" id="{75BF3918-588E-9340-1BDE-2B516CCC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788" y="239713"/>
            <a:ext cx="15224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3083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EC02-46DB-FF8B-FE3D-DFABF2F236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6313" y="987425"/>
            <a:ext cx="7191375" cy="3733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CA" sz="36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sz="3600" b="1" dirty="0">
                <a:solidFill>
                  <a:srgbClr val="FF0000"/>
                </a:solidFill>
              </a:rPr>
              <a:t>“</a:t>
            </a:r>
            <a:r>
              <a:rPr lang="en-CA" sz="3600" b="1" dirty="0">
                <a:solidFill>
                  <a:srgbClr val="FFFF00"/>
                </a:solidFill>
              </a:rPr>
              <a:t>Technology is a useful servant but a dangerous master</a:t>
            </a:r>
            <a:r>
              <a:rPr lang="en-CA" sz="3600" b="1" dirty="0">
                <a:solidFill>
                  <a:schemeClr val="bg1"/>
                </a:solidFill>
              </a:rPr>
              <a:t>.</a:t>
            </a:r>
            <a:r>
              <a:rPr lang="en-CA" sz="3600" b="1" dirty="0">
                <a:solidFill>
                  <a:srgbClr val="FF0000"/>
                </a:solidFill>
              </a:rPr>
              <a:t>”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CA" dirty="0">
                <a:solidFill>
                  <a:schemeClr val="bg1"/>
                </a:solidFill>
              </a:rPr>
              <a:t>Christian </a:t>
            </a:r>
            <a:r>
              <a:rPr lang="en-CA" dirty="0" err="1">
                <a:solidFill>
                  <a:schemeClr val="bg1"/>
                </a:solidFill>
              </a:rPr>
              <a:t>Lous</a:t>
            </a:r>
            <a:r>
              <a:rPr lang="en-CA" dirty="0">
                <a:solidFill>
                  <a:schemeClr val="bg1"/>
                </a:solidFill>
              </a:rPr>
              <a:t> Lange, Noble Peace Prize (1921)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756" y="0"/>
            <a:ext cx="8964488" cy="1995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i="1" dirty="0">
                <a:solidFill>
                  <a:srgbClr val="FF0000"/>
                </a:solidFill>
              </a:rPr>
              <a:t>“</a:t>
            </a:r>
            <a:r>
              <a:rPr lang="mr-IN" i="1" dirty="0">
                <a:solidFill>
                  <a:srgbClr val="00B0F0"/>
                </a:solidFill>
              </a:rPr>
              <a:t>…</a:t>
            </a:r>
            <a:r>
              <a:rPr lang="en-CA" i="1" dirty="0">
                <a:solidFill>
                  <a:schemeClr val="bg1"/>
                </a:solidFill>
              </a:rPr>
              <a:t>there is a delicate balance between appropriating new technologies and </a:t>
            </a:r>
            <a:r>
              <a:rPr lang="en-CA" i="1" dirty="0">
                <a:solidFill>
                  <a:srgbClr val="FFFF00"/>
                </a:solidFill>
              </a:rPr>
              <a:t>being appropriated by them</a:t>
            </a:r>
            <a:r>
              <a:rPr lang="en-CA" i="1" dirty="0">
                <a:solidFill>
                  <a:srgbClr val="00B0F0"/>
                </a:solidFill>
              </a:rPr>
              <a:t>.</a:t>
            </a:r>
            <a:r>
              <a:rPr lang="en-CA" i="1" dirty="0">
                <a:solidFill>
                  <a:srgbClr val="FF0000"/>
                </a:solidFill>
              </a:rPr>
              <a:t>”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4-05 at 2.59.55 P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" r="-441"/>
          <a:stretch/>
        </p:blipFill>
        <p:spPr>
          <a:xfrm>
            <a:off x="2097881" y="2067694"/>
            <a:ext cx="4948238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74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32D2B-1704-DDDF-5558-166A3A7E2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31590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1E618-552A-1C48-F7F3-542DB2BAF565}"/>
              </a:ext>
            </a:extLst>
          </p:cNvPr>
          <p:cNvSpPr txBox="1"/>
          <p:nvPr/>
        </p:nvSpPr>
        <p:spPr>
          <a:xfrm>
            <a:off x="201252" y="123478"/>
            <a:ext cx="874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Controller as </a:t>
            </a:r>
            <a:r>
              <a:rPr lang="en-US" sz="4000" dirty="0">
                <a:solidFill>
                  <a:srgbClr val="FFFF00"/>
                </a:solidFill>
              </a:rPr>
              <a:t>both</a:t>
            </a:r>
            <a:r>
              <a:rPr lang="en-US" sz="4000" dirty="0">
                <a:solidFill>
                  <a:srgbClr val="00B0F0"/>
                </a:solidFill>
              </a:rPr>
              <a:t> Metaphor </a:t>
            </a:r>
            <a:r>
              <a:rPr lang="en-US" sz="4000" dirty="0">
                <a:solidFill>
                  <a:srgbClr val="FF0000"/>
                </a:solidFill>
              </a:rPr>
              <a:t>&amp;</a:t>
            </a:r>
            <a:r>
              <a:rPr lang="en-US" sz="4000" dirty="0">
                <a:solidFill>
                  <a:srgbClr val="00B0F0"/>
                </a:solidFill>
              </a:rPr>
              <a:t> Reality</a:t>
            </a:r>
          </a:p>
        </p:txBody>
      </p:sp>
    </p:spTree>
    <p:extLst>
      <p:ext uri="{BB962C8B-B14F-4D97-AF65-F5344CB8AC3E}">
        <p14:creationId xmlns:p14="http://schemas.microsoft.com/office/powerpoint/2010/main" val="288854340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3A9BB-206D-AFD0-1256-03FD2ECBEC63}"/>
              </a:ext>
            </a:extLst>
          </p:cNvPr>
          <p:cNvSpPr txBox="1"/>
          <p:nvPr/>
        </p:nvSpPr>
        <p:spPr>
          <a:xfrm>
            <a:off x="2116841" y="0"/>
            <a:ext cx="4910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Who</a:t>
            </a:r>
            <a:r>
              <a:rPr lang="en-US" sz="4800" dirty="0">
                <a:solidFill>
                  <a:srgbClr val="FF0000"/>
                </a:solidFill>
              </a:rPr>
              <a:t>/</a:t>
            </a:r>
            <a:r>
              <a:rPr lang="en-US" sz="4800" dirty="0">
                <a:solidFill>
                  <a:schemeClr val="bg1"/>
                </a:solidFill>
              </a:rPr>
              <a:t>What is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Controlling Who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501F8-36CC-F487-CA19-EA5F9093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597" y="1779662"/>
            <a:ext cx="5104805" cy="28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4004C-A4E2-4F6D-483C-2B00631C9251}"/>
              </a:ext>
            </a:extLst>
          </p:cNvPr>
          <p:cNvSpPr txBox="1"/>
          <p:nvPr/>
        </p:nvSpPr>
        <p:spPr>
          <a:xfrm>
            <a:off x="2285999" y="47445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>
                <a:solidFill>
                  <a:schemeClr val="bg1"/>
                </a:solidFill>
              </a:rPr>
              <a:t>Neo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–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i="1" dirty="0">
                <a:solidFill>
                  <a:schemeClr val="bg1"/>
                </a:solidFill>
              </a:rPr>
              <a:t>The Matrix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32827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2">
            <a:extLst>
              <a:ext uri="{FF2B5EF4-FFF2-40B4-BE49-F238E27FC236}">
                <a16:creationId xmlns:a16="http://schemas.microsoft.com/office/drawing/2014/main" id="{A2167F18-9D0B-0B74-7BB5-64E1C5F6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3825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FFFF00"/>
                </a:solidFill>
              </a:rPr>
              <a:t>The illusion of choice</a:t>
            </a:r>
            <a:r>
              <a:rPr lang="en-US" altLang="en-US" sz="4000" b="1">
                <a:solidFill>
                  <a:srgbClr val="FF0000"/>
                </a:solidFill>
              </a:rPr>
              <a:t>…</a:t>
            </a:r>
            <a:endParaRPr lang="en-US" altLang="en-US" sz="4000">
              <a:solidFill>
                <a:srgbClr val="FF0000"/>
              </a:solidFill>
            </a:endParaRPr>
          </a:p>
        </p:txBody>
      </p:sp>
      <p:pic>
        <p:nvPicPr>
          <p:cNvPr id="79874" name="Content Placeholder 3" descr="250px-PunchNr41Oktober1885.jpg">
            <a:extLst>
              <a:ext uri="{FF2B5EF4-FFF2-40B4-BE49-F238E27FC236}">
                <a16:creationId xmlns:a16="http://schemas.microsoft.com/office/drawing/2014/main" id="{268787B3-A311-0C25-9BE0-6BBB8B50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 r="-391"/>
          <a:stretch>
            <a:fillRect/>
          </a:stretch>
        </p:blipFill>
        <p:spPr bwMode="auto">
          <a:xfrm>
            <a:off x="2451100" y="1058863"/>
            <a:ext cx="42418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">
            <a:extLst>
              <a:ext uri="{FF2B5EF4-FFF2-40B4-BE49-F238E27FC236}">
                <a16:creationId xmlns:a16="http://schemas.microsoft.com/office/drawing/2014/main" id="{BF1FAFC3-26C2-0400-C54C-C44B975C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15900"/>
            <a:ext cx="31718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>
            <a:extLst>
              <a:ext uri="{FF2B5EF4-FFF2-40B4-BE49-F238E27FC236}">
                <a16:creationId xmlns:a16="http://schemas.microsoft.com/office/drawing/2014/main" id="{91230C67-3C84-6032-175D-DD1EAC14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799" y="1456531"/>
            <a:ext cx="39639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CE755107-08BC-8E30-9219-F36BFBFAC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</a:rPr>
              <a:t>What we can</a:t>
            </a:r>
            <a:r>
              <a:rPr lang="en-US" altLang="en-US" sz="3600" dirty="0">
                <a:solidFill>
                  <a:srgbClr val="FF0000"/>
                </a:solidFill>
              </a:rPr>
              <a:t>’</a:t>
            </a:r>
            <a:r>
              <a:rPr lang="en-US" altLang="en-US" sz="3600" dirty="0">
                <a:solidFill>
                  <a:srgbClr val="FFFF00"/>
                </a:solidFill>
              </a:rPr>
              <a:t>t see</a:t>
            </a:r>
            <a:r>
              <a:rPr lang="en-US" altLang="en-US" sz="3600" dirty="0">
                <a:solidFill>
                  <a:srgbClr val="FF0000"/>
                </a:solidFill>
              </a:rPr>
              <a:t>,</a:t>
            </a:r>
            <a:r>
              <a:rPr lang="en-US" altLang="en-US" sz="3600" dirty="0">
                <a:solidFill>
                  <a:srgbClr val="FFFF00"/>
                </a:solidFill>
              </a:rPr>
              <a:t> can hurt us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9266" name="Picture 2">
            <a:extLst>
              <a:ext uri="{FF2B5EF4-FFF2-40B4-BE49-F238E27FC236}">
                <a16:creationId xmlns:a16="http://schemas.microsoft.com/office/drawing/2014/main" id="{6B2AE9AB-22C7-C4A2-E8EF-3B69D90D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738" y="1520825"/>
            <a:ext cx="44545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81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>
            <a:extLst>
              <a:ext uri="{FF2B5EF4-FFF2-40B4-BE49-F238E27FC236}">
                <a16:creationId xmlns:a16="http://schemas.microsoft.com/office/drawing/2014/main" id="{F7EADAE4-AEDF-9113-21E4-33921893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787525"/>
            <a:ext cx="4806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60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Logistics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2924770" y="123478"/>
            <a:ext cx="3294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Console" panose="020B0609040504020204" pitchFamily="49" charset="0"/>
                <a:ea typeface="MS PGothic" panose="020B0600070205080204" pitchFamily="34" charset="-128"/>
                <a:cs typeface="+mn-cs"/>
              </a:rPr>
              <a:t>Digital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6981C-DE6F-792D-2E13-C0A86EE448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48" y="1995686"/>
            <a:ext cx="38371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821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D4C3-4743-B423-1DC2-21DC9B5851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9337" y="1278297"/>
            <a:ext cx="7045325" cy="258690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Is there an inherent limitation to the completely binary language of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only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en-US" sz="4000" b="1" dirty="0">
                <a:solidFill>
                  <a:srgbClr val="C00000"/>
                </a:solidFill>
              </a:rPr>
              <a:t>s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&amp;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0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en-US" sz="4000" b="1" dirty="0">
                <a:solidFill>
                  <a:srgbClr val="C00000"/>
                </a:solidFill>
              </a:rPr>
              <a:t>s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033709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796" y="195486"/>
            <a:ext cx="8244408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Technology is </a:t>
            </a:r>
            <a:r>
              <a:rPr lang="en-US" b="1" dirty="0">
                <a:solidFill>
                  <a:srgbClr val="4BACC6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dirty="0">
                <a:solidFill>
                  <a:schemeClr val="accent5"/>
                </a:solidFill>
              </a:rPr>
              <a:t>)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Structuralist</a:t>
            </a:r>
          </a:p>
        </p:txBody>
      </p:sp>
      <p:pic>
        <p:nvPicPr>
          <p:cNvPr id="7" name="Content Placeholder 6" descr="800px-Dampfturbine_Montage0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131590"/>
            <a:ext cx="6172200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39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3CCF0-8E78-BA17-3DAD-21D1470912DB}"/>
              </a:ext>
            </a:extLst>
          </p:cNvPr>
          <p:cNvSpPr txBox="1"/>
          <p:nvPr/>
        </p:nvSpPr>
        <p:spPr>
          <a:xfrm>
            <a:off x="3588397" y="2340917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Polarization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60558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>
            <a:extLst>
              <a:ext uri="{FF2B5EF4-FFF2-40B4-BE49-F238E27FC236}">
                <a16:creationId xmlns:a16="http://schemas.microsoft.com/office/drawing/2014/main" id="{130FAEA2-02BB-C18A-4B7B-42554B3D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1058863"/>
            <a:ext cx="6477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Box 3">
            <a:extLst>
              <a:ext uri="{FF2B5EF4-FFF2-40B4-BE49-F238E27FC236}">
                <a16:creationId xmlns:a16="http://schemas.microsoft.com/office/drawing/2014/main" id="{0A3B4FA8-A84C-584A-80D1-8A7B4095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47638"/>
            <a:ext cx="836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Metaverse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=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Life Through Digital Lenses</a:t>
            </a:r>
          </a:p>
        </p:txBody>
      </p:sp>
    </p:spTree>
    <p:extLst>
      <p:ext uri="{BB962C8B-B14F-4D97-AF65-F5344CB8AC3E}">
        <p14:creationId xmlns:p14="http://schemas.microsoft.com/office/powerpoint/2010/main" val="31253900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Content Placeholder 3" descr="Screen Shot 2017-03-12 at 1.10.51 PM.png">
            <a:extLst>
              <a:ext uri="{FF2B5EF4-FFF2-40B4-BE49-F238E27FC236}">
                <a16:creationId xmlns:a16="http://schemas.microsoft.com/office/drawing/2014/main" id="{CE748F53-7076-82CC-2A10-24A48B5B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" r="-552"/>
          <a:stretch>
            <a:fillRect/>
          </a:stretch>
        </p:blipFill>
        <p:spPr bwMode="auto">
          <a:xfrm>
            <a:off x="2343150" y="206375"/>
            <a:ext cx="44577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4-05 at 7.39.23 A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 r="-1013"/>
          <a:stretch/>
        </p:blipFill>
        <p:spPr>
          <a:xfrm>
            <a:off x="2759869" y="462756"/>
            <a:ext cx="3624262" cy="42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24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>
            <a:extLst>
              <a:ext uri="{FF2B5EF4-FFF2-40B4-BE49-F238E27FC236}">
                <a16:creationId xmlns:a16="http://schemas.microsoft.com/office/drawing/2014/main" id="{1CFE3C0E-ED8D-581C-5251-CB0237CE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7425"/>
            <a:ext cx="38846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EE7FBE9-0D9C-3CE1-171C-2D9DDBE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1822450"/>
            <a:ext cx="26400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>
            <a:extLst>
              <a:ext uri="{FF2B5EF4-FFF2-40B4-BE49-F238E27FC236}">
                <a16:creationId xmlns:a16="http://schemas.microsoft.com/office/drawing/2014/main" id="{70CC75D5-7E8E-49EE-D422-30181735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966788"/>
            <a:ext cx="2640012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4">
            <a:extLst>
              <a:ext uri="{FF2B5EF4-FFF2-40B4-BE49-F238E27FC236}">
                <a16:creationId xmlns:a16="http://schemas.microsoft.com/office/drawing/2014/main" id="{4D4F8F70-5E6A-9A67-4856-6FBB9098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03" y="0"/>
            <a:ext cx="3635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Dark Patterns</a:t>
            </a:r>
          </a:p>
        </p:txBody>
      </p:sp>
    </p:spTree>
    <p:extLst>
      <p:ext uri="{BB962C8B-B14F-4D97-AF65-F5344CB8AC3E}">
        <p14:creationId xmlns:p14="http://schemas.microsoft.com/office/powerpoint/2010/main" val="17175147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A3ED-B71F-464E-97CD-CF399C9E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85" y="0"/>
            <a:ext cx="6007430" cy="732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sometimes there are no words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other than </a:t>
            </a:r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sick </a:t>
            </a:r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en-US" b="1" dirty="0">
                <a:solidFill>
                  <a:srgbClr val="FF0000"/>
                </a:solidFill>
              </a:rPr>
              <a:t> evil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A31E187-C361-9B42-B861-4F2289C85A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633" y="1203598"/>
            <a:ext cx="4260734" cy="3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9025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3017616" y="123478"/>
            <a:ext cx="31088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Vector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6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23EDA-934C-5186-72FF-3D5D1D6CC7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248" y="1998684"/>
            <a:ext cx="5579504" cy="2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5A7D7339-9F1F-E686-ED88-C4BFEF8C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08463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800">
                <a:hlinkClick r:id="rId2"/>
              </a:rPr>
              <a:t>https://commlaw.allard.ubc.ca/</a:t>
            </a:r>
            <a:r>
              <a:rPr lang="en-US" altLang="en-US" sz="4800"/>
              <a:t> </a:t>
            </a:r>
          </a:p>
        </p:txBody>
      </p:sp>
      <p:pic>
        <p:nvPicPr>
          <p:cNvPr id="31746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EAB1367-9DE5-F4CE-5E08-61D55E57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01613"/>
            <a:ext cx="5881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A screenshot of a person holding a camera&#10;&#10;Description automatically generated with medium confidence">
            <a:extLst>
              <a:ext uri="{FF2B5EF4-FFF2-40B4-BE49-F238E27FC236}">
                <a16:creationId xmlns:a16="http://schemas.microsoft.com/office/drawing/2014/main" id="{969710BD-CF18-148F-F681-5D398BC9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403" y="1321872"/>
            <a:ext cx="3233193" cy="36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Box 1">
            <a:extLst>
              <a:ext uri="{FF2B5EF4-FFF2-40B4-BE49-F238E27FC236}">
                <a16:creationId xmlns:a16="http://schemas.microsoft.com/office/drawing/2014/main" id="{B23B6462-E7D3-951C-6B88-FC3C11EBF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0" y="0"/>
            <a:ext cx="8956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Metaphor For 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Constructed Reality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Distorted Mirror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Box 1">
            <a:extLst>
              <a:ext uri="{FF2B5EF4-FFF2-40B4-BE49-F238E27FC236}">
                <a16:creationId xmlns:a16="http://schemas.microsoft.com/office/drawing/2014/main" id="{18993623-7EE4-FDE0-E86A-CD33A4032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89" y="1909763"/>
            <a:ext cx="6895221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TRUST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FORM OVER SUBSTANCE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>
            <a:extLst>
              <a:ext uri="{FF2B5EF4-FFF2-40B4-BE49-F238E27FC236}">
                <a16:creationId xmlns:a16="http://schemas.microsoft.com/office/drawing/2014/main" id="{CAEB086D-A20A-F067-274D-3D072AEF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31" y="863590"/>
            <a:ext cx="84433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Hallucinations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”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=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Anthropomorphizing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1">
            <a:extLst>
              <a:ext uri="{FF2B5EF4-FFF2-40B4-BE49-F238E27FC236}">
                <a16:creationId xmlns:a16="http://schemas.microsoft.com/office/drawing/2014/main" id="{EA3F3DB8-9F66-9936-6876-EDFED0F93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339725"/>
            <a:ext cx="5559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What A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is missing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D4EB9-7607-48F1-E7E0-D5140203DC57}"/>
              </a:ext>
            </a:extLst>
          </p:cNvPr>
          <p:cNvSpPr txBox="1"/>
          <p:nvPr/>
        </p:nvSpPr>
        <p:spPr>
          <a:xfrm>
            <a:off x="1449388" y="1419225"/>
            <a:ext cx="6245225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Compassion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Critical thinking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Ability to generate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new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circuitous analysis of refracted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and reflected data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837B29E-8D81-A9BE-49D0-F197D1CF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87" y="611187"/>
            <a:ext cx="36385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6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A399323-EF6C-81FB-86A8-6761C96D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07931"/>
            <a:ext cx="33083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83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Box 1">
            <a:extLst>
              <a:ext uri="{FF2B5EF4-FFF2-40B4-BE49-F238E27FC236}">
                <a16:creationId xmlns:a16="http://schemas.microsoft.com/office/drawing/2014/main" id="{65889374-24DF-B6FF-10BB-85045B24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339725"/>
            <a:ext cx="6511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But the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Wizard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will probably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still be human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for now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…</a:t>
            </a:r>
          </a:p>
        </p:txBody>
      </p:sp>
      <p:pic>
        <p:nvPicPr>
          <p:cNvPr id="141314" name="Picture 2">
            <a:extLst>
              <a:ext uri="{FF2B5EF4-FFF2-40B4-BE49-F238E27FC236}">
                <a16:creationId xmlns:a16="http://schemas.microsoft.com/office/drawing/2014/main" id="{2467660A-804E-7F42-C62E-F77E5D5E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1951038"/>
            <a:ext cx="2489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2748296" y="411510"/>
            <a:ext cx="3647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Vectors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7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4AAE5-ECD8-5BC8-BA3E-B6DC0DDE99A6}"/>
              </a:ext>
            </a:extLst>
          </p:cNvPr>
          <p:cNvSpPr txBox="1"/>
          <p:nvPr/>
        </p:nvSpPr>
        <p:spPr>
          <a:xfrm>
            <a:off x="92602" y="2139702"/>
            <a:ext cx="8958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Everything is Entertainment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We Are Each Others Entertainment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7595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7CBAF-1C61-90E9-B8D4-AF7B737C60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75" y="219516"/>
            <a:ext cx="6671250" cy="47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42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F5248-51AF-1637-FA45-956671808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636" y="265590"/>
            <a:ext cx="3580728" cy="46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4923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3017616" y="123478"/>
            <a:ext cx="31088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Vector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8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360FD-3CB8-E365-3E1B-ACF026FFA9B8}"/>
              </a:ext>
            </a:extLst>
          </p:cNvPr>
          <p:cNvSpPr txBox="1"/>
          <p:nvPr/>
        </p:nvSpPr>
        <p:spPr>
          <a:xfrm>
            <a:off x="2734798" y="1881567"/>
            <a:ext cx="3674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ME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dia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8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A screenshot of a video presentation&#10;&#10;Description automatically generated">
            <a:extLst>
              <a:ext uri="{FF2B5EF4-FFF2-40B4-BE49-F238E27FC236}">
                <a16:creationId xmlns:a16="http://schemas.microsoft.com/office/drawing/2014/main" id="{1B4A368A-D94F-752B-B65B-41B075CC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963" y="98425"/>
            <a:ext cx="36480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72BD-270B-B041-87F9-1781F64F78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26126"/>
            <a:ext cx="6172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if an algorithm knew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AA6C-7817-DF4F-AE61-74F08D31FD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1764" y="788126"/>
            <a:ext cx="8820472" cy="4231896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</a:rPr>
              <a:t>My favorite type of movie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romantic comedy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favorite stars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Anna Kendrick 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“young” John Cusack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favorite screen writer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Adam Sorkin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favorite plot trope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time travel that teaches life lessons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Plot points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FF00"/>
                </a:solidFill>
              </a:rPr>
              <a:t> dialogue that I laugh at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Plot points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FF00"/>
                </a:solidFill>
              </a:rPr>
              <a:t> dialogue that I cry at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Favorite music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Springsteen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>
                <a:solidFill>
                  <a:srgbClr val="FFFF00"/>
                </a:solidFill>
              </a:rPr>
              <a:t>The Clash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personality profile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in detail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personal history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FF00"/>
                </a:solidFill>
              </a:rPr>
              <a:t> biographical details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Dad passed of cancer</a:t>
            </a:r>
            <a:r>
              <a:rPr lang="en-US" sz="2000" dirty="0">
                <a:solidFill>
                  <a:srgbClr val="FF0000"/>
                </a:solidFill>
              </a:rPr>
              <a:t>;</a:t>
            </a:r>
            <a:r>
              <a:rPr lang="en-US" sz="2000" dirty="0">
                <a:solidFill>
                  <a:srgbClr val="FFFF00"/>
                </a:solidFill>
              </a:rPr>
              <a:t> mom of Alzheimer’s</a:t>
            </a:r>
            <a:r>
              <a:rPr lang="en-US" sz="2000" dirty="0">
                <a:solidFill>
                  <a:srgbClr val="FF0000"/>
                </a:solidFill>
              </a:rPr>
              <a:t>;</a:t>
            </a:r>
            <a:r>
              <a:rPr lang="en-US" sz="2000" dirty="0">
                <a:solidFill>
                  <a:srgbClr val="FFFF00"/>
                </a:solidFill>
              </a:rPr>
              <a:t> Parents both Holocaust survivors from Poland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And everything else ascertainable about me including from publicly posted lectures on Allard Law course websites 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9703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7C8A-71A8-EA4B-B4A4-277381F5D7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185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Fictional Storytelling uniquely tailored to me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At the extreme </a:t>
            </a:r>
            <a:r>
              <a:rPr lang="en-US" sz="3600" b="1" dirty="0">
                <a:solidFill>
                  <a:srgbClr val="92D050"/>
                </a:solidFill>
              </a:rPr>
              <a:t>an algorithmically directed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“</a:t>
            </a:r>
            <a:r>
              <a:rPr lang="en-US" sz="3600" b="1" dirty="0">
                <a:solidFill>
                  <a:schemeClr val="bg1"/>
                </a:solidFill>
              </a:rPr>
              <a:t>The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Truman Show</a:t>
            </a:r>
            <a:r>
              <a:rPr lang="en-US" sz="36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D170749-6ADE-6E4F-941F-72A9E848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204" y="2067694"/>
            <a:ext cx="1699592" cy="2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482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5C9A-6A4F-904A-BE09-1CB1573ABC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195486"/>
            <a:ext cx="6172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Been done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6DF372-A0D8-EA44-B008-09F9FC6C144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1203598"/>
            <a:ext cx="51562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374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1A4E-F839-9C47-9D1F-A994D21C3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664" y="147488"/>
            <a:ext cx="6172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</a:rPr>
              <a:t>ABOUT TO </a:t>
            </a:r>
            <a:r>
              <a:rPr lang="en-US" sz="3300" b="1" dirty="0">
                <a:solidFill>
                  <a:srgbClr val="FF0000"/>
                </a:solidFill>
              </a:rPr>
              <a:t>ARRIVE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03E18E6-C9BC-3F5B-187B-AADF4D3F9E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909488"/>
            <a:ext cx="4873755" cy="40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060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17E66C0-7214-83C0-BE4B-7C94C40D9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983477"/>
            <a:ext cx="7772400" cy="3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039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BA7F0B6A-FC67-7E8D-82E5-6DC3C024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832" y="1417588"/>
            <a:ext cx="55763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END OF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ENTERTAINMENT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as we know it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76607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967EA-2388-7E29-9797-C18D28173025}"/>
              </a:ext>
            </a:extLst>
          </p:cNvPr>
          <p:cNvSpPr txBox="1"/>
          <p:nvPr/>
        </p:nvSpPr>
        <p:spPr>
          <a:xfrm>
            <a:off x="1756165" y="147277"/>
            <a:ext cx="5631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Conclusion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Extreme Social Media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0AE86-40CD-F5CF-D138-21224B9817AB}"/>
              </a:ext>
            </a:extLst>
          </p:cNvPr>
          <p:cNvSpPr txBox="1"/>
          <p:nvPr/>
        </p:nvSpPr>
        <p:spPr>
          <a:xfrm>
            <a:off x="1043608" y="1635646"/>
            <a:ext cx="7272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 will be each be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&amp;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have the tools to be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the source of our own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and each others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entertainment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content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8717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967EA-2388-7E29-9797-C18D28173025}"/>
              </a:ext>
            </a:extLst>
          </p:cNvPr>
          <p:cNvSpPr txBox="1"/>
          <p:nvPr/>
        </p:nvSpPr>
        <p:spPr>
          <a:xfrm>
            <a:off x="1756164" y="51470"/>
            <a:ext cx="5631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Conclusion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Extreme Social Media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0AE86-40CD-F5CF-D138-21224B9817AB}"/>
              </a:ext>
            </a:extLst>
          </p:cNvPr>
          <p:cNvSpPr txBox="1"/>
          <p:nvPr/>
        </p:nvSpPr>
        <p:spPr>
          <a:xfrm>
            <a:off x="247739" y="1491630"/>
            <a:ext cx="86485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Future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content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will be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individual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IMAGE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ings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created by us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consciously or subconsciously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through 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tools that defy boundaries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targeted consciously or subconsciously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at audiences of ourselves or each other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1151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734ED97A-1A38-CC6C-C08F-32625848D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03" y="153005"/>
            <a:ext cx="3689793" cy="48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2101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usic video&#10;&#10;Description automatically generated">
            <a:extLst>
              <a:ext uri="{FF2B5EF4-FFF2-40B4-BE49-F238E27FC236}">
                <a16:creationId xmlns:a16="http://schemas.microsoft.com/office/drawing/2014/main" id="{ECC10726-CBB7-C63E-5CE5-0418E639F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89" y="149212"/>
            <a:ext cx="6752621" cy="48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26CF-316E-8F2F-6B69-2E845E8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355600"/>
            <a:ext cx="6515100" cy="627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6912-E37D-FC53-1A21-97A03768A5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2888" y="1276350"/>
            <a:ext cx="6515100" cy="35385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1. Please create an account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using your CWL.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2. Once you create an account and sign in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you can click your name in the top right. Half-way down the following page will be your WordPress email address.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3. Send me your WordPress email address at </a:t>
            </a:r>
            <a:r>
              <a:rPr lang="en-CA" sz="2400" dirty="0" err="1">
                <a:solidFill>
                  <a:schemeClr val="bg1"/>
                </a:solidFill>
              </a:rPr>
              <a:t>jfestinger@telus.net</a:t>
            </a:r>
            <a:r>
              <a:rPr lang="en-CA" sz="2400" dirty="0">
                <a:solidFill>
                  <a:schemeClr val="bg1"/>
                </a:solidFill>
              </a:rPr>
              <a:t> or at </a:t>
            </a:r>
            <a:r>
              <a:rPr lang="en-CA" sz="2400" dirty="0" err="1">
                <a:solidFill>
                  <a:schemeClr val="bg1"/>
                </a:solidFill>
              </a:rPr>
              <a:t>jon.Festinger@ubc.ca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4. Then, I will invite you to participate with authoring privileges via your </a:t>
            </a:r>
            <a:r>
              <a:rPr lang="en-CA" sz="2400" dirty="0" err="1">
                <a:solidFill>
                  <a:schemeClr val="bg1"/>
                </a:solidFill>
              </a:rPr>
              <a:t>WordPress</a:t>
            </a:r>
            <a:r>
              <a:rPr lang="en-CA" sz="2400" dirty="0">
                <a:solidFill>
                  <a:schemeClr val="bg1"/>
                </a:solidFill>
              </a:rPr>
              <a:t> email address.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14:cNvPr>
              <p14:cNvContentPartPr/>
              <p14:nvPr/>
            </p14:nvContentPartPr>
            <p14:xfrm>
              <a:off x="1610412" y="3741277"/>
              <a:ext cx="5529600" cy="49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4412" y="3705251"/>
                <a:ext cx="5601240" cy="565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2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ED75F0A7-B686-8C14-18FA-0FEDB797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613" y="206375"/>
            <a:ext cx="39147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6044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6B94-A5B1-D118-3466-F7F69A016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>
            <a:extLst>
              <a:ext uri="{FF2B5EF4-FFF2-40B4-BE49-F238E27FC236}">
                <a16:creationId xmlns:a16="http://schemas.microsoft.com/office/drawing/2014/main" id="{CF85379C-A3C5-0C8E-3D77-64D7892B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676275"/>
            <a:ext cx="6740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9974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99514D95-E160-DA61-B369-E33F4232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349250"/>
            <a:ext cx="4498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Content Placeholder 3" descr="800px-Smarties-UK-Candies.jpg">
            <a:extLst>
              <a:ext uri="{FF2B5EF4-FFF2-40B4-BE49-F238E27FC236}">
                <a16:creationId xmlns:a16="http://schemas.microsoft.com/office/drawing/2014/main" id="{51204570-E3F9-D519-3E0A-F6E5A082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173288"/>
            <a:ext cx="41005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Content Placeholder 3" descr="691px-M&amp;M's_Plain.jpg">
            <a:extLst>
              <a:ext uri="{FF2B5EF4-FFF2-40B4-BE49-F238E27FC236}">
                <a16:creationId xmlns:a16="http://schemas.microsoft.com/office/drawing/2014/main" id="{397DBF42-8253-FB02-74FF-1DC84D06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>
            <a:fillRect/>
          </a:stretch>
        </p:blipFill>
        <p:spPr bwMode="auto">
          <a:xfrm>
            <a:off x="4932363" y="1419225"/>
            <a:ext cx="3676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C0161-8E68-DDBB-9A4C-6743DC2062A6}"/>
              </a:ext>
            </a:extLst>
          </p:cNvPr>
          <p:cNvSpPr txBox="1"/>
          <p:nvPr/>
        </p:nvSpPr>
        <p:spPr>
          <a:xfrm>
            <a:off x="809625" y="268288"/>
            <a:ext cx="7500938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A MATTER OF PERSPECTIVE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4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1162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4F81965D-546A-6AD2-EB24-0C99DAC0A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193538" name="Content Placeholder 3">
            <a:extLst>
              <a:ext uri="{FF2B5EF4-FFF2-40B4-BE49-F238E27FC236}">
                <a16:creationId xmlns:a16="http://schemas.microsoft.com/office/drawing/2014/main" id="{0B5749DD-BECE-8AF1-062C-5B0F9EC6A35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854075"/>
            <a:ext cx="6172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405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Content Placeholder 3" descr="Thank-you-word-cloud.jpg">
            <a:extLst>
              <a:ext uri="{FF2B5EF4-FFF2-40B4-BE49-F238E27FC236}">
                <a16:creationId xmlns:a16="http://schemas.microsoft.com/office/drawing/2014/main" id="{7DA8707A-A7D9-8555-BB13-9DD5DB53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>
            <a:fillRect/>
          </a:stretch>
        </p:blipFill>
        <p:spPr bwMode="auto">
          <a:xfrm>
            <a:off x="1054100" y="749300"/>
            <a:ext cx="7035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957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9E9-E0F1-9BDB-F493-25BEF161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63"/>
            <a:ext cx="6858000" cy="938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Times New Roman"/>
              </a:rPr>
              <a:t>  Always include a cat picture</a:t>
            </a:r>
          </a:p>
        </p:txBody>
      </p:sp>
      <p:sp>
        <p:nvSpPr>
          <p:cNvPr id="195586" name="Content Placeholder 2">
            <a:extLst>
              <a:ext uri="{FF2B5EF4-FFF2-40B4-BE49-F238E27FC236}">
                <a16:creationId xmlns:a16="http://schemas.microsoft.com/office/drawing/2014/main" id="{39AB2247-242A-B210-DFBA-2DFB57DDE6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42975"/>
            <a:ext cx="6172200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          </a:t>
            </a:r>
            <a:endParaRPr lang="en-US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pic>
        <p:nvPicPr>
          <p:cNvPr id="195587" name="Content Placeholder 3" descr="cat-1382015906Wuw.jpg">
            <a:extLst>
              <a:ext uri="{FF2B5EF4-FFF2-40B4-BE49-F238E27FC236}">
                <a16:creationId xmlns:a16="http://schemas.microsoft.com/office/drawing/2014/main" id="{F7A3CCDA-2168-BE15-DC72-4CEE588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>
            <a:fillRect/>
          </a:stretch>
        </p:blipFill>
        <p:spPr bwMode="auto">
          <a:xfrm>
            <a:off x="2120900" y="1055688"/>
            <a:ext cx="4911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267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5EFD-BC99-77A3-213D-0B7C80CFB1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1651000"/>
            <a:ext cx="6172200" cy="26431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8508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8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FAA7-91F0-EA73-D8E3-DD1CAC19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38" y="14288"/>
            <a:ext cx="5846762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+mn-lt"/>
              </a:rPr>
              <a:t>Why post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39786B8B-BC4E-3486-CA29-DB90FAA9F79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1131888"/>
            <a:ext cx="79200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Engaging and engaging others is the key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don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t love speaking up in class.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just saw something</a:t>
            </a:r>
            <a:r>
              <a:rPr lang="en-US" altLang="en-US" sz="3000">
                <a:solidFill>
                  <a:srgbClr val="FF0000"/>
                </a:solidFill>
              </a:rPr>
              <a:t>,</a:t>
            </a:r>
            <a:r>
              <a:rPr lang="en-US" altLang="en-US" sz="3000">
                <a:solidFill>
                  <a:schemeClr val="bg1"/>
                </a:solidFill>
              </a:rPr>
              <a:t> and you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ll never remember it unless you post it now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</a:rPr>
              <a:t>Please sign your name to your post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3719-B9CD-C1A6-FFE5-22F874A5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16100"/>
            <a:ext cx="6858000" cy="1511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Living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 Syllabus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C7B0BA6-2144-2F01-6B0F-B7A77CE6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387350"/>
            <a:ext cx="2819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11F25-513A-CF93-D49F-71F65C7D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842963"/>
            <a:ext cx="2819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59C108-BC02-2043-960A-65EE3E10D961}"/>
                  </a:ext>
                </a:extLst>
              </p14:cNvPr>
              <p14:cNvContentPartPr/>
              <p14:nvPr/>
            </p14:nvContentPartPr>
            <p14:xfrm>
              <a:off x="1109265" y="453806"/>
              <a:ext cx="2416680" cy="65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59C108-BC02-2043-960A-65EE3E10D9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265" y="444806"/>
                <a:ext cx="243432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FC515F-DB94-FA41-188C-8A987CD7A646}"/>
                  </a:ext>
                </a:extLst>
              </p14:cNvPr>
              <p14:cNvContentPartPr/>
              <p14:nvPr/>
            </p14:nvContentPartPr>
            <p14:xfrm>
              <a:off x="7914648" y="1036217"/>
              <a:ext cx="278280" cy="32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FC515F-DB94-FA41-188C-8A987CD7A6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5660" y="1027217"/>
                <a:ext cx="295897" cy="342720"/>
              </a:xfrm>
              <a:prstGeom prst="rect">
                <a:avLst/>
              </a:prstGeom>
            </p:spPr>
          </p:pic>
        </mc:Fallback>
      </mc:AlternateContent>
      <p:pic>
        <p:nvPicPr>
          <p:cNvPr id="36869" name="Picture 10" descr="A screenshot of a legal document&#10;&#10;Description automatically generated">
            <a:extLst>
              <a:ext uri="{FF2B5EF4-FFF2-40B4-BE49-F238E27FC236}">
                <a16:creationId xmlns:a16="http://schemas.microsoft.com/office/drawing/2014/main" id="{790ACB08-A816-2872-3CBA-B545878A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1169988"/>
            <a:ext cx="31416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AAF46FC-55CE-F91E-6910-24197A31AE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Permission to Record</a:t>
            </a:r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058C08D1-F725-413C-F66D-6BDFFF4B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88" y="1398588"/>
            <a:ext cx="36798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14375-DBB6-12C7-8A96-74A2D814537B}"/>
              </a:ext>
            </a:extLst>
          </p:cNvPr>
          <p:cNvSpPr txBox="1"/>
          <p:nvPr/>
        </p:nvSpPr>
        <p:spPr>
          <a:xfrm>
            <a:off x="2586038" y="268288"/>
            <a:ext cx="3971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</a:rPr>
              <a:t>Website issues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…</a:t>
            </a:r>
            <a:endParaRPr lang="en-US" sz="3600" dirty="0"/>
          </a:p>
        </p:txBody>
      </p:sp>
      <p:pic>
        <p:nvPicPr>
          <p:cNvPr id="37890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5076C3-75D9-AD6A-BC8F-5C2C6AA2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88" y="1203325"/>
            <a:ext cx="69818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2E06735E-824F-E50F-F0BA-E537AEC2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3825"/>
            <a:ext cx="682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Anything </a:t>
            </a:r>
            <a:r>
              <a:rPr lang="en-US" altLang="en-US" sz="3600" b="1">
                <a:solidFill>
                  <a:schemeClr val="bg1"/>
                </a:solidFill>
              </a:rPr>
              <a:t>&amp;</a:t>
            </a:r>
            <a:r>
              <a:rPr lang="en-US" altLang="en-US" sz="3600" b="1">
                <a:solidFill>
                  <a:srgbClr val="FFFF00"/>
                </a:solidFill>
              </a:rPr>
              <a:t> everything </a:t>
            </a:r>
            <a:r>
              <a:rPr lang="en-US" altLang="en-US" sz="3600" b="1">
                <a:solidFill>
                  <a:srgbClr val="92D050"/>
                </a:solidFill>
              </a:rPr>
              <a:t>can be </a:t>
            </a:r>
          </a:p>
          <a:p>
            <a:pPr algn="ctr"/>
            <a:r>
              <a:rPr lang="en-US" altLang="en-US" sz="3600" b="1">
                <a:solidFill>
                  <a:srgbClr val="92D050"/>
                </a:solidFill>
              </a:rPr>
              <a:t>done via email</a:t>
            </a:r>
            <a:r>
              <a:rPr lang="en-US" altLang="en-US" sz="3600" b="1">
                <a:solidFill>
                  <a:srgbClr val="FFFF00"/>
                </a:solidFill>
              </a:rPr>
              <a:t> if you prefer</a:t>
            </a:r>
            <a:endParaRPr lang="en-US" altLang="en-US" sz="3600"/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39C84339-965C-0921-2CDD-3A51B0BF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725" y="1492250"/>
            <a:ext cx="5416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57F1359-A6A7-C914-CF3A-B09712616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87313"/>
            <a:ext cx="617220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Notes on Grades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613860D8-C5A1-3DA3-C229-5BEBB81CF99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15988"/>
            <a:ext cx="6392863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Scale</a:t>
            </a:r>
            <a:r>
              <a:rPr lang="en-US" altLang="en-US" sz="2400">
                <a:solidFill>
                  <a:srgbClr val="FF0000"/>
                </a:solidFill>
              </a:rPr>
              <a:t>-</a:t>
            </a:r>
            <a:r>
              <a:rPr lang="en-US" altLang="en-US" sz="2400">
                <a:solidFill>
                  <a:srgbClr val="FFFF00"/>
                </a:solidFill>
              </a:rPr>
              <a:t>down tendency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ok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after 30 years it’s more than a tendency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Paper is 60%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Participation is 40%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In-class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website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email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presentations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anything you want to do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within reason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Presentations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  <a:r>
              <a:rPr lang="en-US" altLang="en-US" sz="2400">
                <a:solidFill>
                  <a:schemeClr val="bg1"/>
                </a:solidFill>
              </a:rPr>
              <a:t> Group or Individual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rgbClr val="00B0F0"/>
                </a:solidFill>
              </a:rPr>
              <a:t>Engaging your classmates</a:t>
            </a:r>
            <a:r>
              <a:rPr lang="en-US" altLang="en-US" sz="2400">
                <a:solidFill>
                  <a:schemeClr val="bg1"/>
                </a:solidFill>
              </a:rPr>
              <a:t> is the key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Presentation and paper can be related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05AA-3855-AFE2-ADEB-71909A6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1006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Paper Confessional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(</a:t>
            </a:r>
            <a:r>
              <a:rPr lang="en-US" sz="2700" b="1" dirty="0">
                <a:solidFill>
                  <a:schemeClr val="bg1"/>
                </a:solidFill>
              </a:rPr>
              <a:t>or what I learned one winter holiday</a:t>
            </a:r>
            <a:r>
              <a:rPr lang="en-US" sz="27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D484-3100-1E00-D7C4-2C24651874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088" y="1055688"/>
            <a:ext cx="7416800" cy="3892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Legal/normative reasoning/argument including footnote/bibliography support &amp; Contribution/Move forward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60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Presentation including layout, headings, grammar, language/writing skills, “tightness”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25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Topic/Originality/Degree of Difficultly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3000" dirty="0">
                <a:solidFill>
                  <a:srgbClr val="FFFF00"/>
                </a:solidFill>
              </a:rPr>
              <a:t>15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</a:p>
          <a:p>
            <a:pPr>
              <a:lnSpc>
                <a:spcPct val="110000"/>
              </a:lnSpc>
              <a:defRPr/>
            </a:pPr>
            <a:endParaRPr lang="en-US" sz="3000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95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 IS NOT A RUBRIC. IT IS A  SELF ASSESSMENT.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>
            <a:extLst>
              <a:ext uri="{FF2B5EF4-FFF2-40B4-BE49-F238E27FC236}">
                <a16:creationId xmlns:a16="http://schemas.microsoft.com/office/drawing/2014/main" id="{32032340-ED93-9C59-C4B9-AF6811EEC15E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627063"/>
            <a:ext cx="77755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Will read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drafts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outlines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synopsis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abstracts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etc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As late as I can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Due last day of exams by 4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00 PM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Send in 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papers by email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Make sure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you get acknowledgment of receipt</a:t>
            </a:r>
            <a:r>
              <a:rPr lang="en-US" altLang="en-US" sz="33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DAC6AFE-4A0A-9002-8586-BD5F9E7AB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5100" b="1">
                <a:solidFill>
                  <a:srgbClr val="FFFF00"/>
                </a:solidFill>
                <a:cs typeface="Arial" panose="020B0604020202020204" pitchFamily="34" charset="0"/>
              </a:rPr>
              <a:t>Grades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5100" b="1">
                <a:solidFill>
                  <a:schemeClr val="bg1"/>
                </a:solidFill>
                <a:cs typeface="Arial" panose="020B0604020202020204" pitchFamily="34" charset="0"/>
              </a:rPr>
              <a:t>primarily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09FB7E9-DED7-55E4-1EBF-7BA1722E5C8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1736725"/>
            <a:ext cx="617220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500">
              <a:solidFill>
                <a:schemeClr val="bg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Participation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Effort</a:t>
            </a:r>
            <a:endParaRPr lang="en-US" altLang="en-US" sz="4500">
              <a:solidFill>
                <a:srgbClr val="CCFF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BB61957-1213-B2E0-232A-BB051A36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7950"/>
            <a:ext cx="856932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1">
                <a:solidFill>
                  <a:srgbClr val="FFFF00"/>
                </a:solidFill>
              </a:rPr>
              <a:t>Office </a:t>
            </a:r>
            <a:r>
              <a:rPr lang="en-US" altLang="en-US" sz="4400" b="1">
                <a:solidFill>
                  <a:schemeClr val="bg1"/>
                </a:solidFill>
              </a:rPr>
              <a:t>“</a:t>
            </a:r>
            <a:r>
              <a:rPr lang="en-US" altLang="en-US" sz="4400" b="1">
                <a:solidFill>
                  <a:srgbClr val="FFFF00"/>
                </a:solidFill>
              </a:rPr>
              <a:t>Hours</a:t>
            </a:r>
            <a:r>
              <a:rPr lang="en-US" altLang="en-US" sz="4400" b="1">
                <a:solidFill>
                  <a:schemeClr val="bg1"/>
                </a:solidFill>
              </a:rPr>
              <a:t>”</a:t>
            </a:r>
            <a:r>
              <a:rPr lang="en-US" altLang="en-US" sz="4400" b="1">
                <a:solidFill>
                  <a:srgbClr val="FF0000"/>
                </a:solidFill>
              </a:rPr>
              <a:t>:</a:t>
            </a:r>
            <a:r>
              <a:rPr lang="en-US" altLang="en-US" sz="4400" b="1">
                <a:solidFill>
                  <a:schemeClr val="bg1"/>
                </a:solidFill>
              </a:rPr>
              <a:t> You Tell me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1FE31C5A-7534-D14E-C8B6-2B2A5934123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320800" y="1147763"/>
            <a:ext cx="655478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Room </a:t>
            </a:r>
            <a:r>
              <a:rPr lang="en-US" altLang="en-US" sz="3000">
                <a:solidFill>
                  <a:srgbClr val="FFFF00"/>
                </a:solidFill>
              </a:rPr>
              <a:t>449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Email</a:t>
            </a:r>
            <a:r>
              <a:rPr lang="en-US" altLang="en-US" sz="3000">
                <a:solidFill>
                  <a:schemeClr val="bg1"/>
                </a:solidFill>
              </a:rPr>
              <a:t> me </a:t>
            </a:r>
            <a:r>
              <a:rPr lang="en-US" altLang="en-US" sz="3000">
                <a:solidFill>
                  <a:schemeClr val="bg1"/>
                </a:solidFill>
                <a:hlinkClick r:id="rId3"/>
              </a:rPr>
              <a:t>jon.Festinger@ubc.ca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000">
                <a:solidFill>
                  <a:schemeClr val="bg1"/>
                </a:solidFill>
                <a:hlinkClick r:id="rId4"/>
              </a:rPr>
              <a:t>jfestinger@telus.net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Text</a:t>
            </a:r>
            <a:r>
              <a:rPr lang="en-US" altLang="en-US" sz="3000">
                <a:solidFill>
                  <a:schemeClr val="bg1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chemeClr val="bg1"/>
                </a:solidFill>
              </a:rPr>
              <a:t>c. 604-837-6426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B9B3041C-A6A4-1B50-4C23-860BA6F3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3214688"/>
            <a:ext cx="30162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DBA2-060E-2913-841F-41BEFDBF73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>
            <a:extLst>
              <a:ext uri="{FF2B5EF4-FFF2-40B4-BE49-F238E27FC236}">
                <a16:creationId xmlns:a16="http://schemas.microsoft.com/office/drawing/2014/main" id="{6DEDD85E-EB03-746E-107A-B8E96B81E2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2103438" y="1071563"/>
            <a:ext cx="49371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72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Humour</a:t>
            </a:r>
            <a:r>
              <a:rPr lang="en-US" altLang="en-US" sz="72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of the Week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kissing a person&#10;&#10;Description automatically generated">
            <a:extLst>
              <a:ext uri="{FF2B5EF4-FFF2-40B4-BE49-F238E27FC236}">
                <a16:creationId xmlns:a16="http://schemas.microsoft.com/office/drawing/2014/main" id="{BF15703E-5CDF-4E43-E92B-985862EB4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5" y="177728"/>
            <a:ext cx="5487561" cy="4222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BC3AE-6699-9C2E-A667-65BBE9DB899B}"/>
              </a:ext>
            </a:extLst>
          </p:cNvPr>
          <p:cNvSpPr txBox="1"/>
          <p:nvPr/>
        </p:nvSpPr>
        <p:spPr>
          <a:xfrm>
            <a:off x="3179257" y="4413828"/>
            <a:ext cx="3520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Reality </a:t>
            </a: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Show</a:t>
            </a:r>
            <a:r>
              <a:rPr lang="en-US" sz="4000" dirty="0">
                <a:solidFill>
                  <a:srgbClr val="FF0000"/>
                </a:solidFill>
              </a:rPr>
              <a:t>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8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F1F2BA86-BE1D-EB73-CA38-F78EB72E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0008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CA" altLang="en-US">
                <a:solidFill>
                  <a:schemeClr val="bg1"/>
                </a:solidFill>
                <a:latin typeface="Whitney SSm A"/>
              </a:rPr>
              <a:t>I would like to acknowledge that we are situated on the </a:t>
            </a:r>
          </a:p>
          <a:p>
            <a:pPr algn="ctr"/>
            <a:r>
              <a:rPr lang="en-CA" altLang="en-US">
                <a:solidFill>
                  <a:schemeClr val="bg1"/>
                </a:solidFill>
                <a:latin typeface="Whitney SSm A"/>
              </a:rPr>
              <a:t>traditional, ancestral, unceded territory of the Musqueam people.                      </a:t>
            </a:r>
          </a:p>
        </p:txBody>
      </p:sp>
      <p:pic>
        <p:nvPicPr>
          <p:cNvPr id="28674" name="Picture 3" descr="A screenshot of a news&#10;&#10;Description automatically generated">
            <a:extLst>
              <a:ext uri="{FF2B5EF4-FFF2-40B4-BE49-F238E27FC236}">
                <a16:creationId xmlns:a16="http://schemas.microsoft.com/office/drawing/2014/main" id="{D9ABCDD2-E1B4-FA6D-9500-F01F8306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1851025"/>
            <a:ext cx="28019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A black carpet with blue and red gloves&#10;&#10;Description automatically generated">
            <a:extLst>
              <a:ext uri="{FF2B5EF4-FFF2-40B4-BE49-F238E27FC236}">
                <a16:creationId xmlns:a16="http://schemas.microsoft.com/office/drawing/2014/main" id="{B7E9D0D6-1A2D-6BA7-1342-75CD335F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1995488"/>
            <a:ext cx="3368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7967-E748-67BE-A62E-EF6869897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>
            <a:extLst>
              <a:ext uri="{FF2B5EF4-FFF2-40B4-BE49-F238E27FC236}">
                <a16:creationId xmlns:a16="http://schemas.microsoft.com/office/drawing/2014/main" id="{6DEDD85E-EB03-746E-107A-B8E96B81E2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2103438" y="1071563"/>
            <a:ext cx="49371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7200" dirty="0">
                <a:solidFill>
                  <a:schemeClr val="bg1"/>
                </a:solidFill>
                <a:latin typeface="American Typewriter" panose="02090604020004020304" pitchFamily="18" charset="77"/>
              </a:rPr>
              <a:t>News of the Week</a:t>
            </a:r>
            <a:r>
              <a:rPr lang="en-US" altLang="en-US" sz="72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93435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A4894753-3125-0C2F-A313-4A6CE272D8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36" y="0"/>
            <a:ext cx="17709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6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CBC34A59-3B31-92B0-85A1-AB93A9330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147" y="0"/>
            <a:ext cx="2163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3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7E0704F2-62B2-3EA7-E1B4-35E11BA2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613" y="0"/>
            <a:ext cx="1882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9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5C1B7914-9D11-F7E8-02BB-CBA37E48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1863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87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1CC16012-6169-40E3-E03B-C47D1BF6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584200"/>
            <a:ext cx="5080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49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7" name="Picture 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A26FE0E2-37C4-23EC-D139-43B4A940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525" y="0"/>
            <a:ext cx="4298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83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1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01749970-5AEC-6A35-D0DD-8A77339C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538" y="0"/>
            <a:ext cx="2320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51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5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9354FA03-F389-ABD5-A306-379DC727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238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1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D9936-0FC5-A53C-0575-1FEE83AC69EA}"/>
              </a:ext>
            </a:extLst>
          </p:cNvPr>
          <p:cNvSpPr txBox="1"/>
          <p:nvPr/>
        </p:nvSpPr>
        <p:spPr>
          <a:xfrm>
            <a:off x="3023338" y="123478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Special Guest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A2A332F-1F3B-D9C0-EE05-C27FF6F160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236" y="915566"/>
            <a:ext cx="19215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7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F8EA54-B83D-DDBD-B1C6-5FE3ED57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175" y="0"/>
            <a:ext cx="3295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89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1F25E165-0274-ABDE-93FC-86363F6B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675" y="0"/>
            <a:ext cx="4692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16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7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50692AB-7EC9-E32D-95FA-63C8B69E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5900"/>
            <a:ext cx="7772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74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article&#10;&#10;Description automatically generated">
            <a:extLst>
              <a:ext uri="{FF2B5EF4-FFF2-40B4-BE49-F238E27FC236}">
                <a16:creationId xmlns:a16="http://schemas.microsoft.com/office/drawing/2014/main" id="{9ED245AE-E4D7-6EA5-D509-6D65FB1F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879" y="0"/>
            <a:ext cx="45182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2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Picture 2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116E9E4F-F2E6-26E6-902D-CFB670E1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25" y="0"/>
            <a:ext cx="3841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16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68A66F5-EC75-BBC6-C51F-253677D396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70" y="0"/>
            <a:ext cx="25828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8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page&#10;&#10;Description automatically generated">
            <a:extLst>
              <a:ext uri="{FF2B5EF4-FFF2-40B4-BE49-F238E27FC236}">
                <a16:creationId xmlns:a16="http://schemas.microsoft.com/office/drawing/2014/main" id="{035C4321-C9DF-4B28-E4FE-507E2559B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34" y="0"/>
            <a:ext cx="32187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6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5" name="Picture 2" descr="A close-up of a computer&#10;&#10;Description automatically generated">
            <a:extLst>
              <a:ext uri="{FF2B5EF4-FFF2-40B4-BE49-F238E27FC236}">
                <a16:creationId xmlns:a16="http://schemas.microsoft.com/office/drawing/2014/main" id="{CCD158BF-332A-ECCD-C2AF-C9512F17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25" y="0"/>
            <a:ext cx="2444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758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Picture 2" descr="A screenshot of a email&#10;&#10;Description automatically generated">
            <a:extLst>
              <a:ext uri="{FF2B5EF4-FFF2-40B4-BE49-F238E27FC236}">
                <a16:creationId xmlns:a16="http://schemas.microsoft.com/office/drawing/2014/main" id="{59B8E22A-2F21-E996-811C-BE577D20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0"/>
            <a:ext cx="3790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70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C04DD11-6F49-3661-4EFE-324E65C4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350" y="0"/>
            <a:ext cx="3035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07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BB073-22FD-A9CB-7D93-4D1BF94F8A37}"/>
              </a:ext>
            </a:extLst>
          </p:cNvPr>
          <p:cNvSpPr txBox="1"/>
          <p:nvPr/>
        </p:nvSpPr>
        <p:spPr>
          <a:xfrm>
            <a:off x="4094946" y="12347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IMDB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1DDAEF0-E772-B84C-138B-1A7236EAAC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771550"/>
            <a:ext cx="7772400" cy="41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0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15BAF7-D026-948F-37F1-857C6076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913" y="0"/>
            <a:ext cx="4194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6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3B0F426A-AC46-CED4-AE73-DCFAA5C3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475" y="0"/>
            <a:ext cx="2051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55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5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D9515651-A30C-AE07-493A-A3262FCA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2101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83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49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7F486D2F-5E4A-4F96-A7EF-898EE631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213" y="0"/>
            <a:ext cx="2187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05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33F150E0-9AD4-A5E3-F02B-3692B556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0"/>
            <a:ext cx="1905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64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7" name="Picture 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EBDB1A05-D050-9A51-9110-F04BD7E0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88" y="0"/>
            <a:ext cx="4645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75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4D0B82FC-746D-44F2-428F-49864A7F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038" y="0"/>
            <a:ext cx="5749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5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25355316-90E1-25EC-931E-5620E2986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34" y="0"/>
            <a:ext cx="22685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3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CE2C790F-40C6-E7DD-4406-81941C7B4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01" y="0"/>
            <a:ext cx="24705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03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30725614-5513-AC13-F653-75A3444677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771" y="0"/>
            <a:ext cx="22004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5F6A647-217D-62F7-DA95-1F57E7C89A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87" y="115124"/>
            <a:ext cx="3475226" cy="49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9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B85E5A-4EA2-84C5-4285-E74C50938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6" y="133747"/>
            <a:ext cx="3753947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69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9DF260F9-48AA-5304-75D5-C90F806DC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249" y="132207"/>
            <a:ext cx="4263501" cy="48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90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3E637DC-3C00-B444-AF56-EA9E865E22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22" y="0"/>
            <a:ext cx="3325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8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93FF1FEF-EA78-F109-AE79-504195F5EA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62" y="0"/>
            <a:ext cx="3489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9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5E280B21-C477-58E3-C250-895CFAB374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915" y="0"/>
            <a:ext cx="33541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3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">
            <a:extLst>
              <a:ext uri="{FF2B5EF4-FFF2-40B4-BE49-F238E27FC236}">
                <a16:creationId xmlns:a16="http://schemas.microsoft.com/office/drawing/2014/main" id="{06DEC1BA-0C30-06FE-F0D6-0FEE115C8C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734" y="0"/>
            <a:ext cx="33285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 with medium confidence">
            <a:extLst>
              <a:ext uri="{FF2B5EF4-FFF2-40B4-BE49-F238E27FC236}">
                <a16:creationId xmlns:a16="http://schemas.microsoft.com/office/drawing/2014/main" id="{8A29221A-E7D8-C8CA-81C9-EBD75B73F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092" y="0"/>
            <a:ext cx="33598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1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nifying glass over a blue infinity symbol&#10;&#10;Description automatically generated">
            <a:extLst>
              <a:ext uri="{FF2B5EF4-FFF2-40B4-BE49-F238E27FC236}">
                <a16:creationId xmlns:a16="http://schemas.microsoft.com/office/drawing/2014/main" id="{1B8A9620-9A19-39BE-0AED-68B545C6BA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516" y="0"/>
            <a:ext cx="2946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3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E976A1-8839-436F-7154-9E989D45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514350"/>
            <a:ext cx="4559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5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28B8978E-B6B4-505A-31AD-3361EAB92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81" y="0"/>
            <a:ext cx="2518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01141D1F-616F-2985-36C0-F6B61217BF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920" y="169751"/>
            <a:ext cx="3682160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840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30FD9611-E855-8611-4C26-5ED1FF203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28" y="0"/>
            <a:ext cx="20625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75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6AA83266-F1DA-E2D9-46FA-2CD359A3F6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799" y="0"/>
            <a:ext cx="23284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76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63135586-12C2-2E12-15B2-753BC7F0C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516" y="0"/>
            <a:ext cx="24469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755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FF8418-3F2A-820D-9349-A7E4F479DA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43" y="0"/>
            <a:ext cx="5276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0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DB4A5B03-7644-3E78-0B5E-CA18AF40B1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71" y="0"/>
            <a:ext cx="30242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97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88CD2D7-6076-F9B5-00E3-B69353F66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486" y="0"/>
            <a:ext cx="27870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1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2" descr="A purple and pink balloon with a mouse cursor on it&#10;&#10;Description automatically generated">
            <a:extLst>
              <a:ext uri="{FF2B5EF4-FFF2-40B4-BE49-F238E27FC236}">
                <a16:creationId xmlns:a16="http://schemas.microsoft.com/office/drawing/2014/main" id="{28F3C26A-FF14-194B-A882-91E6E4C7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0"/>
            <a:ext cx="6953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441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69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D3E17276-1198-961F-F721-8D81D5E1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850" y="0"/>
            <a:ext cx="595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307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7C4D8303-0F82-2C87-56D2-620D49B3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0"/>
            <a:ext cx="2860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869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2281DDBE-4F9F-CEBB-51F1-3E00B653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763" y="0"/>
            <a:ext cx="278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36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CFD328BE-836D-C071-2AB6-B5C4272913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1" y="155659"/>
            <a:ext cx="3694398" cy="48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81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95F4DA82-DC31-5FAC-1DED-51BBA3AF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406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979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8E1A6E3E-7DA5-9C6A-26E8-6E6E071C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063" y="0"/>
            <a:ext cx="1793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9077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89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F9C54F24-69DB-0670-CEF8-1D180AD9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350" y="0"/>
            <a:ext cx="1765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386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836BEAE0-4949-052D-01AC-5D96215D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75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20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7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E4162287-0FE4-2899-3ACD-B155C374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638" y="0"/>
            <a:ext cx="1736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321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1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3E8674DB-FF61-FC2C-85D0-54173430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00" y="0"/>
            <a:ext cx="1701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432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5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05A991B-B98C-5B6E-15DF-9F45060A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0"/>
            <a:ext cx="2552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121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09" name="Picture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E3C55CC6-D6E7-F70A-C0D1-2CC449D3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3432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6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B91BBE0-7539-3A1C-650A-06BA68F1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313" y="0"/>
            <a:ext cx="3127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857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7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7C52074-1489-9CCE-3FE0-391CB8D3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538" y="0"/>
            <a:ext cx="2828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7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699431AF-03DE-7D8B-71A4-8D7C1E704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795" y="133747"/>
            <a:ext cx="3724410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99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text&#10;&#10;Description automatically generated">
            <a:extLst>
              <a:ext uri="{FF2B5EF4-FFF2-40B4-BE49-F238E27FC236}">
                <a16:creationId xmlns:a16="http://schemas.microsoft.com/office/drawing/2014/main" id="{A689E292-41EE-4934-0EEF-E0E6996DF3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379" y="0"/>
            <a:ext cx="23712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110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B78EB9-29D0-43C6-13C3-53B0605081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967" y="169751"/>
            <a:ext cx="3890066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008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of a robot reaching out to a drawer&#10;&#10;Description automatically generated">
            <a:extLst>
              <a:ext uri="{FF2B5EF4-FFF2-40B4-BE49-F238E27FC236}">
                <a16:creationId xmlns:a16="http://schemas.microsoft.com/office/drawing/2014/main" id="{BE201417-AFE4-CD1C-FCAB-F4353166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80" y="170582"/>
            <a:ext cx="3430240" cy="48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39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robot in a room&#10;&#10;Description automatically generated">
            <a:extLst>
              <a:ext uri="{FF2B5EF4-FFF2-40B4-BE49-F238E27FC236}">
                <a16:creationId xmlns:a16="http://schemas.microsoft.com/office/drawing/2014/main" id="{EA309C13-100B-6403-D233-063E192DD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24926"/>
            <a:ext cx="7772400" cy="40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073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AA6636-0A84-2268-2EBC-CD28DCAD2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2" y="241759"/>
            <a:ext cx="6246895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84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7967-E748-67BE-A62E-EF6869897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065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B91B2C-39E4-389B-42DB-09410206F958}"/>
              </a:ext>
            </a:extLst>
          </p:cNvPr>
          <p:cNvSpPr txBox="1"/>
          <p:nvPr/>
        </p:nvSpPr>
        <p:spPr>
          <a:xfrm>
            <a:off x="3127534" y="98910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Follow</a:t>
            </a: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en-US" sz="4000" b="1" dirty="0">
                <a:solidFill>
                  <a:schemeClr val="bg1"/>
                </a:solidFill>
              </a:rPr>
              <a:t>ups</a:t>
            </a: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D9672310-40C1-3215-6926-B5B62571C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35" y="915566"/>
            <a:ext cx="4545329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52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&#10;&#10;Description automatically generated">
            <a:extLst>
              <a:ext uri="{FF2B5EF4-FFF2-40B4-BE49-F238E27FC236}">
                <a16:creationId xmlns:a16="http://schemas.microsoft.com/office/drawing/2014/main" id="{F6B5ABAA-5773-5D46-7825-E4F8708651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17" y="343243"/>
            <a:ext cx="3574966" cy="44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97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&#10;&#10;Description automatically generated">
            <a:extLst>
              <a:ext uri="{FF2B5EF4-FFF2-40B4-BE49-F238E27FC236}">
                <a16:creationId xmlns:a16="http://schemas.microsoft.com/office/drawing/2014/main" id="{90FFB29A-3AB7-60F0-1F0E-5D692A84EB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657" y="133747"/>
            <a:ext cx="2400686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77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BB4149F4-C669-E6AE-0272-0E1AE7E7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56" y="352139"/>
            <a:ext cx="5277088" cy="44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4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1209</Words>
  <Application>Microsoft Macintosh PowerPoint</Application>
  <PresentationFormat>On-screen Show (16:9)</PresentationFormat>
  <Paragraphs>194</Paragraphs>
  <Slides>169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169</vt:i4>
      </vt:variant>
    </vt:vector>
  </HeadingPairs>
  <TitlesOfParts>
    <vt:vector size="183" baseType="lpstr">
      <vt:lpstr>American Typewriter</vt:lpstr>
      <vt:lpstr>Apple Chancery</vt:lpstr>
      <vt:lpstr>Arial</vt:lpstr>
      <vt:lpstr>Arial Hebrew Scholar</vt:lpstr>
      <vt:lpstr>Calibri</vt:lpstr>
      <vt:lpstr>Lucida Console</vt:lpstr>
      <vt:lpstr>Times</vt:lpstr>
      <vt:lpstr>Times New Roman</vt:lpstr>
      <vt:lpstr>Verdana</vt:lpstr>
      <vt:lpstr>Whitney Book</vt:lpstr>
      <vt:lpstr>Whitney SSm A</vt:lpstr>
      <vt:lpstr>WhitneyHTF-Bold</vt:lpstr>
      <vt:lpstr>Office Theme</vt:lpstr>
      <vt:lpstr>1_Office Theme</vt:lpstr>
      <vt:lpstr>PowerPoint Presentation</vt:lpstr>
      <vt:lpstr>Permission to Record?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full privileges on the website  </vt:lpstr>
      <vt:lpstr>Why post?</vt:lpstr>
      <vt:lpstr>“Living” Syllabus</vt:lpstr>
      <vt:lpstr>PowerPoint Presentation</vt:lpstr>
      <vt:lpstr>PowerPoint Presentation</vt:lpstr>
      <vt:lpstr>PowerPoint Presentation</vt:lpstr>
      <vt:lpstr>Notes on Grades</vt:lpstr>
      <vt:lpstr>Paper Confessional  (or what I learned one winter holiday)</vt:lpstr>
      <vt:lpstr>PowerPoint Presentation</vt:lpstr>
      <vt:lpstr>Grades (primarily)</vt:lpstr>
      <vt:lpstr>Office “Hours”: You Tell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Theory of Future Media?…</vt:lpstr>
      <vt:lpstr>PowerPoint Presentation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McLuhan – sort of…</vt:lpstr>
      <vt:lpstr>PowerPoint Presentation</vt:lpstr>
      <vt:lpstr>“…there is a delicate balance between appropriating new technologies and being appropriated by them.”</vt:lpstr>
      <vt:lpstr>PowerPoint Presentation</vt:lpstr>
      <vt:lpstr>PowerPoint Presentation</vt:lpstr>
      <vt:lpstr>PowerPoint Presentation</vt:lpstr>
      <vt:lpstr>PowerPoint Presentation</vt:lpstr>
      <vt:lpstr>What we can’t see, can hurt us.</vt:lpstr>
      <vt:lpstr>PowerPoint Presentation</vt:lpstr>
      <vt:lpstr>Is there an inherent limitation to the completely binary language of  only 1’s &amp; 0’s?</vt:lpstr>
      <vt:lpstr>Technology is (very) Structuralist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&amp; sometimes there are no words other than “sick &amp; evil”…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an algorithm knew…</vt:lpstr>
      <vt:lpstr>Fictional Storytelling uniquely tailored to me: At the extreme an algorithmically directed “The Truman Show”</vt:lpstr>
      <vt:lpstr>Been done?</vt:lpstr>
      <vt:lpstr>ABOUT TO ARRIVE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</vt:lpstr>
      <vt:lpstr>PowerPoint Presentation</vt:lpstr>
      <vt:lpstr>  Always include a cat picture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Jon Festinger</cp:lastModifiedBy>
  <cp:revision>448</cp:revision>
  <cp:lastPrinted>2016-07-11T18:15:24Z</cp:lastPrinted>
  <dcterms:created xsi:type="dcterms:W3CDTF">2010-06-15T20:07:28Z</dcterms:created>
  <dcterms:modified xsi:type="dcterms:W3CDTF">2023-11-01T06:01:47Z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9080107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