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Average"/>
      <p:regular r:id="rId22"/>
    </p:embeddedFont>
    <p:embeddedFont>
      <p:font typeface="Oswald"/>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Average-regular.fnt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font" Target="fonts/Oswald-bold.fntdata"/><Relationship Id="rId12" Type="http://schemas.openxmlformats.org/officeDocument/2006/relationships/slide" Target="slides/slide7.xml"/><Relationship Id="rId23"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crtc.gc.ca/eng/internet/role.htm"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cnet.com/home/smart-home/vint-cerf-internet-access-isnt-a-human-right/"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ifex.org/amid-rising-digital-repression-costa-rica-serves-as-a-model-for-central-america-and-the-world-at-large/#:~:text=The%20judiciary%20has%20further%20defended,government%20must%20guarantee%20and%20promote" TargetMode="External"/><Relationship Id="rId3" Type="http://schemas.openxmlformats.org/officeDocument/2006/relationships/hyperlink" Target="https://www.bbc.com/news/10461048" TargetMode="External"/><Relationship Id="rId4" Type="http://schemas.openxmlformats.org/officeDocument/2006/relationships/hyperlink" Target="https://www.cambridge.org/core/books/cambridge-handbook-of-new-human-rights/right-to-internet-access/28533B0871DD91BC1C88F66C245A4DAE" TargetMode="External"/><Relationship Id="rId5" Type="http://schemas.openxmlformats.org/officeDocument/2006/relationships/hyperlink" Target="https://www.thehindu.com/news/national/kerala/189-tribal-colonies-in-kerala-still-have-no-access-to-internet-mobile-connection/article67220201.ece"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bbc.com/news/technology-12306041"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8d0f2f9bc1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8d0f2f9bc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https://crtc.gc.ca/eng/internet/role.htm</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8d0f2f9c1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8d0f2f9c1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u="sng">
                <a:solidFill>
                  <a:schemeClr val="hlink"/>
                </a:solidFill>
                <a:hlinkClick r:id="rId2"/>
              </a:rPr>
              <a:t>https://www.cnet.com/home/smart-home/vint-cerf-internet-access-isnt-a-human-right/</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8d0f2f9bc1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8d0f2f9bc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8d0f2f9bc1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8d0f2f9bc1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909732380e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909732380e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909732380e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909732380e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8d0f2f9c10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8d0f2f9c10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8d0f2f9bc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8d0f2f9bc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8d0f2f9bc1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8d0f2f9bc1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8d0f2f9c10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8d0f2f9c10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909732380e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909732380e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Various </a:t>
            </a:r>
            <a:r>
              <a:rPr lang="en-GB"/>
              <a:t>countries</a:t>
            </a:r>
            <a:r>
              <a:rPr lang="en-GB"/>
              <a:t> have taken steps to </a:t>
            </a:r>
            <a:r>
              <a:rPr lang="en-GB"/>
              <a:t>implement</a:t>
            </a:r>
            <a:r>
              <a:rPr lang="en-GB"/>
              <a:t> or at the least recognize some kind of access to the internet as a right.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Costa Rica (</a:t>
            </a:r>
            <a:r>
              <a:rPr lang="en-GB" u="sng">
                <a:solidFill>
                  <a:schemeClr val="hlink"/>
                </a:solidFill>
                <a:hlinkClick r:id="rId2"/>
              </a:rPr>
              <a:t>https://ifex.org/amid-rising-digital-repression-costa-rica-serves-as-a-model-for-central-america-and-the-world-at-large/#:~:text=The%20judiciary%20has%20further%20defended,government%20must%20guarantee%20and%20promote</a:t>
            </a:r>
            <a:r>
              <a:rPr lang="en-GB"/>
              <a:t>.)</a:t>
            </a:r>
            <a:endParaRPr/>
          </a:p>
          <a:p>
            <a:pPr indent="0" lvl="0" marL="0" rtl="0" algn="l">
              <a:spcBef>
                <a:spcPts val="0"/>
              </a:spcBef>
              <a:spcAft>
                <a:spcPts val="0"/>
              </a:spcAft>
              <a:buNone/>
            </a:pPr>
            <a:r>
              <a:rPr lang="en-GB"/>
              <a:t>Finland (</a:t>
            </a:r>
            <a:r>
              <a:rPr lang="en-GB" u="sng">
                <a:solidFill>
                  <a:schemeClr val="hlink"/>
                </a:solidFill>
                <a:hlinkClick r:id="rId3"/>
              </a:rPr>
              <a:t>https://www.bbc.com/news/10461048</a:t>
            </a:r>
            <a:r>
              <a:rPr lang="en-GB"/>
              <a:t>)</a:t>
            </a:r>
            <a:endParaRPr/>
          </a:p>
          <a:p>
            <a:pPr indent="0" lvl="0" marL="0" rtl="0" algn="l">
              <a:spcBef>
                <a:spcPts val="0"/>
              </a:spcBef>
              <a:spcAft>
                <a:spcPts val="0"/>
              </a:spcAft>
              <a:buNone/>
            </a:pPr>
            <a:r>
              <a:rPr lang="en-GB"/>
              <a:t>Ecuador, Portugal, Greece (</a:t>
            </a:r>
            <a:r>
              <a:rPr lang="en-GB" u="sng">
                <a:solidFill>
                  <a:schemeClr val="hlink"/>
                </a:solidFill>
                <a:hlinkClick r:id="rId4"/>
              </a:rPr>
              <a:t>https://www.cambridge.org/core/books/cambridge-handbook-of-new-human-rights/right-to-internet-access/28533B0871DD91BC1C88F66C245A4DAE</a:t>
            </a:r>
            <a:r>
              <a:rPr lang="en-GB"/>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India (</a:t>
            </a:r>
            <a:r>
              <a:rPr lang="en-GB" u="sng">
                <a:solidFill>
                  <a:schemeClr val="hlink"/>
                </a:solidFill>
                <a:hlinkClick r:id="rId5"/>
              </a:rPr>
              <a:t>https://www.thehindu.com/news/national/kerala/189-tribal-colonies-in-kerala-still-have-no-access-to-internet-mobile-connection/article67220201.ece</a:t>
            </a:r>
            <a:r>
              <a:rPr lang="en-GB"/>
              <a: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909732380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909732380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8d0f2f9bc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8d0f2f9bc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Sources: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u="sng">
                <a:solidFill>
                  <a:schemeClr val="hlink"/>
                </a:solidFill>
                <a:hlinkClick r:id="rId2"/>
              </a:rPr>
              <a:t>https://www.bbc.com/news/technology-12306041</a:t>
            </a:r>
            <a:endParaRPr/>
          </a:p>
          <a:p>
            <a:pPr indent="0" lvl="0" marL="0" rtl="0" algn="l">
              <a:spcBef>
                <a:spcPts val="0"/>
              </a:spcBef>
              <a:spcAft>
                <a:spcPts val="0"/>
              </a:spcAft>
              <a:buNone/>
            </a:pPr>
            <a:r>
              <a:t/>
            </a:r>
            <a:endParaRPr/>
          </a:p>
          <a:p>
            <a:pPr indent="-266700" lvl="0" marL="266700" marR="190500" rtl="0" algn="l">
              <a:lnSpc>
                <a:spcPct val="150000"/>
              </a:lnSpc>
              <a:spcBef>
                <a:spcPts val="0"/>
              </a:spcBef>
              <a:spcAft>
                <a:spcPts val="0"/>
              </a:spcAft>
              <a:buClr>
                <a:schemeClr val="dk1"/>
              </a:buClr>
              <a:buSzPts val="1100"/>
              <a:buFont typeface="Arial"/>
              <a:buNone/>
            </a:pPr>
            <a:r>
              <a:rPr lang="en-GB" sz="1050">
                <a:solidFill>
                  <a:srgbClr val="333333"/>
                </a:solidFill>
                <a:highlight>
                  <a:srgbClr val="FFFFFF"/>
                </a:highlight>
              </a:rPr>
              <a:t>Cattle, Amy E. "Digital Tahrir Square: an analysis of human rights and the Internet examined through the lens of the Egyptian Arab Spring." </a:t>
            </a:r>
            <a:r>
              <a:rPr i="1" lang="en-GB" sz="1050">
                <a:solidFill>
                  <a:srgbClr val="333333"/>
                </a:solidFill>
                <a:highlight>
                  <a:srgbClr val="FFFFFF"/>
                </a:highlight>
              </a:rPr>
              <a:t>Duke Journal of Comparative &amp; International Law</a:t>
            </a:r>
            <a:r>
              <a:rPr lang="en-GB" sz="1050">
                <a:solidFill>
                  <a:srgbClr val="333333"/>
                </a:solidFill>
                <a:highlight>
                  <a:srgbClr val="FFFFFF"/>
                </a:highlight>
              </a:rPr>
              <a:t>, vol. 26, no. 2, winter 2016, pp. 417+. </a:t>
            </a:r>
            <a:r>
              <a:rPr i="1" lang="en-GB" sz="1050">
                <a:solidFill>
                  <a:srgbClr val="333333"/>
                </a:solidFill>
                <a:highlight>
                  <a:srgbClr val="FFFFFF"/>
                </a:highlight>
              </a:rPr>
              <a:t>Gale OneFile: LegalTrac</a:t>
            </a:r>
            <a:r>
              <a:rPr lang="en-GB" sz="1050">
                <a:solidFill>
                  <a:srgbClr val="333333"/>
                </a:solidFill>
                <a:highlight>
                  <a:srgbClr val="FFFFFF"/>
                </a:highlight>
              </a:rPr>
              <a:t>, link.gale.com/apps/doc/A460841266/LT?u=ubcolumbia&amp;sid=summon&amp;xid=759dd3b7. Accessed 19 Oct. 2023.</a:t>
            </a:r>
            <a:endParaRPr sz="1050">
              <a:solidFill>
                <a:srgbClr val="333333"/>
              </a:solidFill>
              <a:highlight>
                <a:srgbClr val="FFFFFF"/>
              </a:highlight>
            </a:endParaRPr>
          </a:p>
          <a:p>
            <a:pPr indent="-266700" lvl="0" marL="266700" marR="190500" rtl="0" algn="l">
              <a:lnSpc>
                <a:spcPct val="150000"/>
              </a:lnSpc>
              <a:spcBef>
                <a:spcPts val="1500"/>
              </a:spcBef>
              <a:spcAft>
                <a:spcPts val="0"/>
              </a:spcAft>
              <a:buClr>
                <a:schemeClr val="dk1"/>
              </a:buClr>
              <a:buSzPts val="1100"/>
              <a:buFont typeface="Arial"/>
              <a:buNone/>
            </a:pPr>
            <a:r>
              <a:t/>
            </a:r>
            <a:endParaRPr sz="1050">
              <a:solidFill>
                <a:srgbClr val="333333"/>
              </a:solidFill>
              <a:highlight>
                <a:srgbClr val="FFFFFF"/>
              </a:highlight>
            </a:endParaRPr>
          </a:p>
          <a:p>
            <a:pPr indent="0" lvl="0" marL="0" rtl="0" algn="l">
              <a:spcBef>
                <a:spcPts val="150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8d0f2f9bc1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8d0f2f9bc1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Iranian constitution grants right to peaceful and non-violent protest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Banihashemi, Pegah. "International Law and the Right to Global Internet Access: Exploring Internet Access as a Human Right through the Lens of Iran's Women-Life-Freedom Movement." Chicago Journal of International Law, vol. 24, no. 1, 2023, pp. 31-49. ProQuest, https://www.proquest.com/scholarly-journals/international-law-right-global-internet-access/docview/2841555377/se-2.</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8d0f2f9bc1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8d0f2f9bc1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med">
        <p14:prism dir="l"/>
      </p:transition>
    </mc:Choice>
    <mc:Fallback>
      <p:transition spd="med">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theverge.com/2016/7/4/12092740/un-resolution-condemns-disrupting-internet-access" TargetMode="External"/><Relationship Id="rId4" Type="http://schemas.openxmlformats.org/officeDocument/2006/relationships/hyperlink" Target="https://www.theverge.com/2016/7/4/12092740/un-resolution-condemns-disrupting-internet-access" TargetMode="External"/><Relationship Id="rId5" Type="http://schemas.openxmlformats.org/officeDocument/2006/relationships/hyperlink" Target="https://ifex.org/amid-rising-digital-repression-costa-rica-serves-as-a-model-for-central-america-and-the-world-at-large/#:~:text=The%20judiciary%20has%20further%20defended,government%20must%20guarantee%20and%20promot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bbc.com/news/10461048" TargetMode="External"/><Relationship Id="rId4" Type="http://schemas.openxmlformats.org/officeDocument/2006/relationships/hyperlink" Target="https://www.thehindu.com/news/national/kerala/189-tribal-colonies-in-kerala-still-have-no-access-to-internet-mobile-connection/article67220201.ece" TargetMode="External"/><Relationship Id="rId5" Type="http://schemas.openxmlformats.org/officeDocument/2006/relationships/hyperlink" Target="https://www.proquest.com/scholarly-journals/r-v-spencer-affirmation-internet-privacy-rights/docview/1678628658/se-2" TargetMode="External"/><Relationship Id="rId6" Type="http://schemas.openxmlformats.org/officeDocument/2006/relationships/hyperlink" Target="https://crtc.gc.ca/eng/internet/role.htm" TargetMode="External"/><Relationship Id="rId7" Type="http://schemas.openxmlformats.org/officeDocument/2006/relationships/hyperlink" Target="https://www.cnet.com/home/smart-home/vint-cerf-internet-access-isnt-a-human-righ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A Right to the Internet</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n-GB"/>
              <a:t>Molly Ware</a:t>
            </a:r>
            <a:endParaRPr/>
          </a:p>
          <a:p>
            <a:pPr indent="0" lvl="0" marL="0" rtl="0" algn="ctr">
              <a:spcBef>
                <a:spcPts val="0"/>
              </a:spcBef>
              <a:spcAft>
                <a:spcPts val="0"/>
              </a:spcAft>
              <a:buNone/>
            </a:pPr>
            <a:r>
              <a:rPr lang="en-GB"/>
              <a:t>Eleanor Aston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 </a:t>
            </a:r>
            <a:r>
              <a:rPr lang="en-GB"/>
              <a:t>Canadian Right to the Internet</a:t>
            </a:r>
            <a:endParaRPr/>
          </a:p>
        </p:txBody>
      </p:sp>
      <p:sp>
        <p:nvSpPr>
          <p:cNvPr id="113" name="Google Shape;113;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Section 2(b) of the Charter encompasses our right to freedom of thought, belief, opinion and expression, including freedom of the press and other media of communication.</a:t>
            </a:r>
            <a:endParaRPr/>
          </a:p>
          <a:p>
            <a:pPr indent="-342900" lvl="0" marL="457200" rtl="0" algn="l">
              <a:spcBef>
                <a:spcPts val="0"/>
              </a:spcBef>
              <a:spcAft>
                <a:spcPts val="0"/>
              </a:spcAft>
              <a:buSzPts val="1800"/>
              <a:buChar char="-"/>
            </a:pPr>
            <a:r>
              <a:rPr lang="en-GB"/>
              <a:t>The CRTC has set targets for standards of </a:t>
            </a:r>
            <a:r>
              <a:rPr lang="en-GB"/>
              <a:t>internet</a:t>
            </a:r>
            <a:r>
              <a:rPr lang="en-GB"/>
              <a:t> access to all Canadian homes/businesses and say they are working on closing the digital divide using a $750 million fund</a:t>
            </a:r>
            <a:endParaRPr/>
          </a:p>
          <a:p>
            <a:pPr indent="-342900" lvl="0" marL="457200" rtl="0" algn="l">
              <a:spcBef>
                <a:spcPts val="0"/>
              </a:spcBef>
              <a:spcAft>
                <a:spcPts val="0"/>
              </a:spcAft>
              <a:buSzPts val="1800"/>
              <a:buChar char="-"/>
            </a:pPr>
            <a:r>
              <a:rPr lang="en-GB"/>
              <a:t>Canadian jurisprudence thus far has focused on privacy </a:t>
            </a:r>
            <a:r>
              <a:rPr lang="en-GB"/>
              <a:t>rights</a:t>
            </a:r>
            <a:r>
              <a:rPr lang="en-GB"/>
              <a:t> with regards to </a:t>
            </a:r>
            <a:r>
              <a:rPr lang="en-GB"/>
              <a:t>the</a:t>
            </a:r>
            <a:r>
              <a:rPr lang="en-GB"/>
              <a:t> internet (R v. Spencer, 2014 SCC 43, Bill C-13 and S-4) and </a:t>
            </a:r>
            <a:r>
              <a:rPr lang="en-GB"/>
              <a:t>intellectual</a:t>
            </a:r>
            <a:r>
              <a:rPr lang="en-GB"/>
              <a:t> property </a:t>
            </a:r>
            <a:endParaRPr/>
          </a:p>
          <a:p>
            <a:pPr indent="-342900" lvl="0" marL="457200" rtl="0" algn="l">
              <a:spcBef>
                <a:spcPts val="0"/>
              </a:spcBef>
              <a:spcAft>
                <a:spcPts val="0"/>
              </a:spcAft>
              <a:buSzPts val="1800"/>
              <a:buChar char="-"/>
            </a:pPr>
            <a:r>
              <a:rPr lang="en-GB"/>
              <a:t>There is no positive </a:t>
            </a:r>
            <a:r>
              <a:rPr b="1" lang="en-GB"/>
              <a:t>right</a:t>
            </a:r>
            <a:r>
              <a:rPr lang="en-GB"/>
              <a:t> in </a:t>
            </a:r>
            <a:r>
              <a:rPr lang="en-GB"/>
              <a:t>Canadian law to access to the internet</a:t>
            </a:r>
            <a:r>
              <a:rPr lang="en-GB"/>
              <a:t> </a:t>
            </a:r>
            <a:endParaRPr/>
          </a:p>
          <a:p>
            <a:pPr indent="-342900" lvl="1" marL="914400" rtl="0" algn="l">
              <a:spcBef>
                <a:spcPts val="0"/>
              </a:spcBef>
              <a:spcAft>
                <a:spcPts val="0"/>
              </a:spcAft>
              <a:buSzPts val="1800"/>
              <a:buChar char="-"/>
            </a:pPr>
            <a:r>
              <a:rPr lang="en-GB" sz="1800"/>
              <a:t>Should there be and what issues and </a:t>
            </a:r>
            <a:r>
              <a:rPr lang="en-GB" sz="1800"/>
              <a:t>benefits</a:t>
            </a:r>
            <a:r>
              <a:rPr lang="en-GB" sz="1800"/>
              <a:t> might this pose?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Criticisms</a:t>
            </a:r>
            <a:r>
              <a:rPr lang="en-GB"/>
              <a:t> of Encoding a Right to the Internet  </a:t>
            </a:r>
            <a:endParaRPr/>
          </a:p>
        </p:txBody>
      </p:sp>
      <p:sp>
        <p:nvSpPr>
          <p:cNvPr id="119" name="Google Shape;119;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The internet is not a right in itself, but a means of accessing other fundamental rights. </a:t>
            </a:r>
            <a:endParaRPr/>
          </a:p>
          <a:p>
            <a:pPr indent="-342900" lvl="0" marL="457200" rtl="0" algn="l">
              <a:spcBef>
                <a:spcPts val="0"/>
              </a:spcBef>
              <a:spcAft>
                <a:spcPts val="0"/>
              </a:spcAft>
              <a:buSzPts val="1800"/>
              <a:buChar char="-"/>
            </a:pPr>
            <a:r>
              <a:rPr lang="en-GB"/>
              <a:t>The Internet is not a human right because we don’t ‘need’ it </a:t>
            </a:r>
            <a:endParaRPr/>
          </a:p>
          <a:p>
            <a:pPr indent="-342900" lvl="0" marL="457200" rtl="0" algn="l">
              <a:spcBef>
                <a:spcPts val="0"/>
              </a:spcBef>
              <a:spcAft>
                <a:spcPts val="0"/>
              </a:spcAft>
              <a:buSzPts val="1800"/>
              <a:buChar char="-"/>
            </a:pPr>
            <a:r>
              <a:rPr lang="en-GB"/>
              <a:t>It would be too onerous on </a:t>
            </a:r>
            <a:r>
              <a:rPr lang="en-GB"/>
              <a:t>governments</a:t>
            </a:r>
            <a:r>
              <a:rPr lang="en-GB"/>
              <a:t> to expect them to </a:t>
            </a:r>
            <a:r>
              <a:rPr lang="en-GB"/>
              <a:t>guarantee</a:t>
            </a:r>
            <a:r>
              <a:rPr lang="en-GB"/>
              <a:t> internet access to every citizen </a:t>
            </a:r>
            <a:endParaRPr/>
          </a:p>
          <a:p>
            <a:pPr indent="-342900" lvl="0" marL="457200" rtl="0" algn="l">
              <a:spcBef>
                <a:spcPts val="0"/>
              </a:spcBef>
              <a:spcAft>
                <a:spcPts val="0"/>
              </a:spcAft>
              <a:buSzPts val="1800"/>
              <a:buChar char="-"/>
            </a:pPr>
            <a:r>
              <a:rPr lang="en-GB"/>
              <a:t>Governments</a:t>
            </a:r>
            <a:r>
              <a:rPr lang="en-GB"/>
              <a:t> don’t </a:t>
            </a:r>
            <a:r>
              <a:rPr lang="en-GB"/>
              <a:t>guarantee</a:t>
            </a:r>
            <a:r>
              <a:rPr lang="en-GB"/>
              <a:t> access to other forms of communication ex. Telephones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Bill C-11 and the Right to </a:t>
            </a:r>
            <a:r>
              <a:rPr lang="en-GB"/>
              <a:t>Internet</a:t>
            </a:r>
            <a:r>
              <a:rPr lang="en-GB"/>
              <a:t> </a:t>
            </a:r>
            <a:endParaRPr/>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Would a positive right to the internet impact any potential regulation that will be born out of Bill C-11? </a:t>
            </a:r>
            <a:endParaRPr/>
          </a:p>
          <a:p>
            <a:pPr indent="-342900" lvl="0" marL="457200" rtl="0" algn="l">
              <a:spcBef>
                <a:spcPts val="0"/>
              </a:spcBef>
              <a:spcAft>
                <a:spcPts val="0"/>
              </a:spcAft>
              <a:buSzPts val="1800"/>
              <a:buChar char="-"/>
            </a:pPr>
            <a:r>
              <a:rPr lang="en-GB"/>
              <a:t>What about a negative one? Would a right to the </a:t>
            </a:r>
            <a:r>
              <a:rPr lang="en-GB"/>
              <a:t>internet</a:t>
            </a:r>
            <a:r>
              <a:rPr lang="en-GB"/>
              <a:t> encoded in the charter protect us from censorship in way </a:t>
            </a:r>
            <a:r>
              <a:rPr lang="en-GB"/>
              <a:t>that</a:t>
            </a:r>
            <a:r>
              <a:rPr lang="en-GB"/>
              <a:t> S.2(b) of the </a:t>
            </a:r>
            <a:r>
              <a:rPr lang="en-GB"/>
              <a:t>Charter</a:t>
            </a:r>
            <a:r>
              <a:rPr lang="en-GB"/>
              <a:t> will not? </a:t>
            </a:r>
            <a:endParaRPr/>
          </a:p>
          <a:p>
            <a:pPr indent="-342900" lvl="0" marL="457200" rtl="0" algn="l">
              <a:spcBef>
                <a:spcPts val="0"/>
              </a:spcBef>
              <a:spcAft>
                <a:spcPts val="0"/>
              </a:spcAft>
              <a:buSzPts val="1800"/>
              <a:buChar char="-"/>
            </a:pPr>
            <a:r>
              <a:rPr lang="en-GB"/>
              <a:t>Would a right to the internet create an individual cause of action for consumers to challenge regulation imposed by </a:t>
            </a:r>
            <a:r>
              <a:rPr lang="en-GB"/>
              <a:t>the</a:t>
            </a:r>
            <a:r>
              <a:rPr lang="en-GB"/>
              <a:t> CRTC post Bill C-11?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Discussion Questions </a:t>
            </a:r>
            <a:endParaRPr/>
          </a:p>
        </p:txBody>
      </p:sp>
      <p:sp>
        <p:nvSpPr>
          <p:cNvPr id="131" name="Google Shape;131;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GB"/>
              <a:t>What obstacles would be created by making this a human right?</a:t>
            </a:r>
            <a:endParaRPr/>
          </a:p>
          <a:p>
            <a:pPr indent="-342900" lvl="0" marL="457200" rtl="0" algn="l">
              <a:spcBef>
                <a:spcPts val="0"/>
              </a:spcBef>
              <a:spcAft>
                <a:spcPts val="0"/>
              </a:spcAft>
              <a:buSzPts val="1800"/>
              <a:buChar char="-"/>
            </a:pPr>
            <a:r>
              <a:rPr lang="en-GB"/>
              <a:t>Is internet access itself a human right or is it just a </a:t>
            </a:r>
            <a:r>
              <a:rPr lang="en-GB"/>
              <a:t>prerequisite</a:t>
            </a:r>
            <a:r>
              <a:rPr lang="en-GB"/>
              <a:t> to accessing other human rights?  </a:t>
            </a:r>
            <a:endParaRPr/>
          </a:p>
          <a:p>
            <a:pPr indent="-342900" lvl="0" marL="457200" rtl="0" algn="l">
              <a:spcBef>
                <a:spcPts val="0"/>
              </a:spcBef>
              <a:spcAft>
                <a:spcPts val="0"/>
              </a:spcAft>
              <a:buSzPts val="1800"/>
              <a:buChar char="-"/>
            </a:pPr>
            <a:r>
              <a:rPr lang="en-GB"/>
              <a:t>The </a:t>
            </a:r>
            <a:r>
              <a:rPr lang="en-GB"/>
              <a:t>cautionary</a:t>
            </a:r>
            <a:r>
              <a:rPr lang="en-GB"/>
              <a:t> tales presented earlier </a:t>
            </a:r>
            <a:r>
              <a:rPr lang="en-GB"/>
              <a:t>occurred</a:t>
            </a:r>
            <a:r>
              <a:rPr lang="en-GB"/>
              <a:t> in countries who were already </a:t>
            </a:r>
            <a:r>
              <a:rPr lang="en-GB"/>
              <a:t>violating fundamental human rights under international law. Would creating an explicit right to the internet in International law have any impact on autocratic countries who are already willing to violate other rights?</a:t>
            </a:r>
            <a:endParaRPr/>
          </a:p>
          <a:p>
            <a:pPr indent="-342900" lvl="0" marL="457200" rtl="0" algn="l">
              <a:spcBef>
                <a:spcPts val="0"/>
              </a:spcBef>
              <a:spcAft>
                <a:spcPts val="0"/>
              </a:spcAft>
              <a:buSzPts val="1800"/>
              <a:buChar char="-"/>
            </a:pPr>
            <a:r>
              <a:rPr lang="en-GB"/>
              <a:t>Would it be possible to implement a positive right to the internet in Canada without adopting anti-competitive policies?</a:t>
            </a:r>
            <a:endParaRPr/>
          </a:p>
          <a:p>
            <a:pPr indent="-317500" lvl="1" marL="914400" rtl="0" algn="l">
              <a:spcBef>
                <a:spcPts val="0"/>
              </a:spcBef>
              <a:spcAft>
                <a:spcPts val="0"/>
              </a:spcAft>
              <a:buSzPts val="1400"/>
              <a:buChar char="-"/>
            </a:pPr>
            <a:r>
              <a:rPr lang="en-GB"/>
              <a:t>Would it be good for Canada to implement a system like Spain - where a certain speed of internet for a certain price is guaranteed? </a:t>
            </a:r>
            <a:endParaRPr/>
          </a:p>
          <a:p>
            <a:pPr indent="-317500" lvl="1" marL="914400" rtl="0" algn="l">
              <a:spcBef>
                <a:spcPts val="0"/>
              </a:spcBef>
              <a:spcAft>
                <a:spcPts val="0"/>
              </a:spcAft>
              <a:buSzPts val="1400"/>
              <a:buChar char="-"/>
            </a:pPr>
            <a:r>
              <a:rPr lang="en-GB"/>
              <a:t>How do non-government actors factor into our considerations?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6"/>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GB"/>
              <a:t>Time to Vote!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Bibliography </a:t>
            </a:r>
            <a:endParaRPr/>
          </a:p>
        </p:txBody>
      </p:sp>
      <p:sp>
        <p:nvSpPr>
          <p:cNvPr id="142" name="Google Shape;142;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40000" lnSpcReduction="10000"/>
          </a:bodyPr>
          <a:lstStyle/>
          <a:p>
            <a:pPr indent="0" lvl="0" marL="0" rtl="0" algn="l">
              <a:spcBef>
                <a:spcPts val="0"/>
              </a:spcBef>
              <a:spcAft>
                <a:spcPts val="0"/>
              </a:spcAft>
              <a:buNone/>
            </a:pPr>
            <a:r>
              <a:rPr lang="en-GB" sz="2400"/>
              <a:t>Merten Reglitz, “The Human Right to Free Internet Access” (2020) 37:2 Journal of Applied Philosophy 314</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GB" sz="2400"/>
              <a:t>Anne Peacock, </a:t>
            </a:r>
            <a:r>
              <a:rPr i="1" lang="en-GB" sz="2400"/>
              <a:t>Human Rights and the Digital Divide</a:t>
            </a:r>
            <a:r>
              <a:rPr lang="en-GB" sz="2400"/>
              <a:t>, 1</a:t>
            </a:r>
            <a:r>
              <a:rPr baseline="30000" lang="en-GB" sz="2400"/>
              <a:t>st</a:t>
            </a:r>
            <a:r>
              <a:rPr lang="en-GB" sz="2400"/>
              <a:t> ed (London: Routledge 2019)</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GB" sz="2400"/>
              <a:t>James Vincent, “UN condemns internet access disruption as a human rights violation” (2016) The Verge, online:</a:t>
            </a:r>
            <a:r>
              <a:rPr lang="en-GB" sz="2400">
                <a:uFill>
                  <a:noFill/>
                </a:uFill>
                <a:hlinkClick r:id="rId3"/>
              </a:rPr>
              <a:t> </a:t>
            </a:r>
            <a:r>
              <a:rPr lang="en-GB" sz="2400" u="sng">
                <a:hlinkClick r:id="rId4"/>
              </a:rPr>
              <a:t>https://www.theverge.com/2016/7/4/12092740/un-resolution-condemns-disrupting-internet-access</a:t>
            </a:r>
            <a:endParaRPr sz="2400" u="sng"/>
          </a:p>
          <a:p>
            <a:pPr indent="0" lvl="0" marL="0" rtl="0" algn="l">
              <a:spcBef>
                <a:spcPts val="0"/>
              </a:spcBef>
              <a:spcAft>
                <a:spcPts val="0"/>
              </a:spcAft>
              <a:buNone/>
            </a:pPr>
            <a:r>
              <a:t/>
            </a:r>
            <a:endParaRPr sz="2400" u="sng"/>
          </a:p>
          <a:p>
            <a:pPr indent="0" lvl="0" marL="0" rtl="0" algn="l">
              <a:spcBef>
                <a:spcPts val="0"/>
              </a:spcBef>
              <a:spcAft>
                <a:spcPts val="0"/>
              </a:spcAft>
              <a:buNone/>
            </a:pPr>
            <a:r>
              <a:rPr lang="en-GB" sz="2400"/>
              <a:t>Oreste Pollicino, </a:t>
            </a:r>
            <a:r>
              <a:rPr i="1" lang="en-GB" sz="2400"/>
              <a:t>The Cambridge Handbook of New Human Rights</a:t>
            </a:r>
            <a:r>
              <a:rPr lang="en-GB" sz="2400"/>
              <a:t> (Cambridge: Cambridge University Press 2020) at 263</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GB" sz="2400"/>
              <a:t>Clara Luz Alvarez and Jose Maria Soberanes Diaz, “The Content of the Right to Internet Access” (2023) 15:1 Law, State and Telecommunications Review 31</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GB" sz="2400"/>
              <a:t>Human Rights Council Res. 32/13 The promotion, protection, and enjoyment of human rights on the Internet, 32</a:t>
            </a:r>
            <a:r>
              <a:rPr baseline="30000" lang="en-GB" sz="2400"/>
              <a:t>nd</a:t>
            </a:r>
            <a:r>
              <a:rPr lang="en-GB" sz="2400"/>
              <a:t> session, June 27 2016, A/HRC/32/L.20</a:t>
            </a:r>
            <a:endParaRPr sz="2400"/>
          </a:p>
          <a:p>
            <a:pPr indent="0" lvl="0" marL="0" rtl="0" algn="l">
              <a:spcBef>
                <a:spcPts val="0"/>
              </a:spcBef>
              <a:spcAft>
                <a:spcPts val="0"/>
              </a:spcAft>
              <a:buNone/>
            </a:pPr>
            <a:r>
              <a:t/>
            </a:r>
            <a:endParaRPr sz="2400"/>
          </a:p>
          <a:p>
            <a:pPr indent="0" lvl="0" marL="0" rtl="0" algn="l">
              <a:lnSpc>
                <a:spcPct val="55000"/>
              </a:lnSpc>
              <a:spcBef>
                <a:spcPts val="0"/>
              </a:spcBef>
              <a:spcAft>
                <a:spcPts val="0"/>
              </a:spcAft>
              <a:buNone/>
            </a:pPr>
            <a:r>
              <a:rPr lang="en-GB" sz="2400"/>
              <a:t>Pegah Banihashemi, “International Law and the Right to Global Internet Access: Exploring Internet Access as a Human Right Through the Lens of Iran's Women-Life-Freedom Movement” (2023) 24:1 Chicago J Int’l Law 31</a:t>
            </a:r>
            <a:endParaRPr sz="2400"/>
          </a:p>
          <a:p>
            <a:pPr indent="0" lvl="0" marL="0" rtl="0" algn="l">
              <a:lnSpc>
                <a:spcPct val="55000"/>
              </a:lnSpc>
              <a:spcBef>
                <a:spcPts val="0"/>
              </a:spcBef>
              <a:spcAft>
                <a:spcPts val="0"/>
              </a:spcAft>
              <a:buNone/>
            </a:pPr>
            <a:r>
              <a:t/>
            </a:r>
            <a:endParaRPr sz="2400"/>
          </a:p>
          <a:p>
            <a:pPr indent="0" lvl="0" marL="0" rtl="0" algn="l">
              <a:lnSpc>
                <a:spcPct val="55000"/>
              </a:lnSpc>
              <a:spcBef>
                <a:spcPts val="0"/>
              </a:spcBef>
              <a:spcAft>
                <a:spcPts val="0"/>
              </a:spcAft>
              <a:buNone/>
            </a:pPr>
            <a:r>
              <a:rPr lang="en-GB" sz="2400"/>
              <a:t>Tzabiras, M. (2023, January 5). Amid rising digital repression, Costa Rica serves as a model. IFEX. </a:t>
            </a:r>
            <a:r>
              <a:rPr lang="en-GB" sz="2400" u="sng">
                <a:solidFill>
                  <a:schemeClr val="hlink"/>
                </a:solidFill>
                <a:hlinkClick r:id="rId5"/>
              </a:rPr>
              <a:t>https://ifex.org/amid-rising-digital-repression-costa-rica-serves-as-a-model-for-central-america-and-the-world-at-large/#:~:text=The%20judiciary%20has%20further%20defended,government%20must%20guarantee%20and%20promote</a:t>
            </a:r>
            <a:endParaRPr sz="2400"/>
          </a:p>
          <a:p>
            <a:pPr indent="0" lvl="0" marL="0" rtl="0" algn="l">
              <a:lnSpc>
                <a:spcPct val="55000"/>
              </a:lnSpc>
              <a:spcBef>
                <a:spcPts val="0"/>
              </a:spcBef>
              <a:spcAft>
                <a:spcPts val="0"/>
              </a:spcAft>
              <a:buNone/>
            </a:pPr>
            <a:r>
              <a:t/>
            </a:r>
            <a:endParaRPr sz="2400"/>
          </a:p>
          <a:p>
            <a:pPr indent="0" lvl="0" marL="0" rtl="0" algn="l">
              <a:lnSpc>
                <a:spcPct val="55000"/>
              </a:lnSpc>
              <a:spcBef>
                <a:spcPts val="0"/>
              </a:spcBef>
              <a:spcAft>
                <a:spcPts val="0"/>
              </a:spcAft>
              <a:buNone/>
            </a:pPr>
            <a:r>
              <a:t/>
            </a:r>
            <a:endParaRPr sz="2400"/>
          </a:p>
          <a:p>
            <a:pPr indent="0" lvl="0" marL="0" rtl="0" algn="l">
              <a:spcBef>
                <a:spcPts val="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Bibliography cont. </a:t>
            </a:r>
            <a:endParaRPr/>
          </a:p>
        </p:txBody>
      </p:sp>
      <p:sp>
        <p:nvSpPr>
          <p:cNvPr id="148" name="Google Shape;148;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10000"/>
          </a:bodyPr>
          <a:lstStyle/>
          <a:p>
            <a:pPr indent="0" lvl="0" marL="0" rtl="0" algn="l">
              <a:lnSpc>
                <a:spcPct val="55000"/>
              </a:lnSpc>
              <a:spcBef>
                <a:spcPts val="0"/>
              </a:spcBef>
              <a:spcAft>
                <a:spcPts val="0"/>
              </a:spcAft>
              <a:buNone/>
            </a:pPr>
            <a:r>
              <a:rPr lang="en-GB" sz="3600"/>
              <a:t>BBC. (2010, July 1). Finland makes broadband a “legal right.” BBC News. </a:t>
            </a:r>
            <a:r>
              <a:rPr lang="en-GB" sz="3600" u="sng">
                <a:solidFill>
                  <a:schemeClr val="accent5"/>
                </a:solidFill>
                <a:hlinkClick r:id="rId3">
                  <a:extLst>
                    <a:ext uri="{A12FA001-AC4F-418D-AE19-62706E023703}">
                      <ahyp:hlinkClr val="tx"/>
                    </a:ext>
                  </a:extLst>
                </a:hlinkClick>
              </a:rPr>
              <a:t>https://www.bbc.com/news/10461048</a:t>
            </a:r>
            <a:endParaRPr sz="3600"/>
          </a:p>
          <a:p>
            <a:pPr indent="0" lvl="0" marL="0" rtl="0" algn="l">
              <a:lnSpc>
                <a:spcPct val="55000"/>
              </a:lnSpc>
              <a:spcBef>
                <a:spcPts val="0"/>
              </a:spcBef>
              <a:spcAft>
                <a:spcPts val="0"/>
              </a:spcAft>
              <a:buNone/>
            </a:pPr>
            <a:r>
              <a:t/>
            </a:r>
            <a:endParaRPr sz="3600"/>
          </a:p>
          <a:p>
            <a:pPr indent="0" lvl="0" marL="0" rtl="0" algn="l">
              <a:lnSpc>
                <a:spcPct val="55000"/>
              </a:lnSpc>
              <a:spcBef>
                <a:spcPts val="0"/>
              </a:spcBef>
              <a:spcAft>
                <a:spcPts val="0"/>
              </a:spcAft>
              <a:buNone/>
            </a:pPr>
            <a:r>
              <a:rPr lang="en-GB" sz="3600"/>
              <a:t>Kallungal, D. (2023, August 22). 189 tribal colonies in Kerala still have no access to internet, mobile connection. The Hindu. </a:t>
            </a:r>
            <a:r>
              <a:rPr lang="en-GB" sz="3600" u="sng">
                <a:solidFill>
                  <a:schemeClr val="accent5"/>
                </a:solidFill>
                <a:hlinkClick r:id="rId4">
                  <a:extLst>
                    <a:ext uri="{A12FA001-AC4F-418D-AE19-62706E023703}">
                      <ahyp:hlinkClr val="tx"/>
                    </a:ext>
                  </a:extLst>
                </a:hlinkClick>
              </a:rPr>
              <a:t>https://www.thehindu.com/news/national/kerala/189-tribal-colonies-in-kerala-still-have-no-access-to-internet-mobile-connection/article67220201.ece</a:t>
            </a:r>
            <a:endParaRPr sz="3600"/>
          </a:p>
          <a:p>
            <a:pPr indent="0" lvl="0" marL="0" rtl="0" algn="l">
              <a:lnSpc>
                <a:spcPct val="55000"/>
              </a:lnSpc>
              <a:spcBef>
                <a:spcPts val="0"/>
              </a:spcBef>
              <a:spcAft>
                <a:spcPts val="0"/>
              </a:spcAft>
              <a:buNone/>
            </a:pPr>
            <a:r>
              <a:t/>
            </a:r>
            <a:endParaRPr sz="3600"/>
          </a:p>
          <a:p>
            <a:pPr indent="0" lvl="0" marL="0" rtl="0" algn="l">
              <a:lnSpc>
                <a:spcPct val="55000"/>
              </a:lnSpc>
              <a:spcBef>
                <a:spcPts val="0"/>
              </a:spcBef>
              <a:spcAft>
                <a:spcPts val="0"/>
              </a:spcAft>
              <a:buNone/>
            </a:pPr>
            <a:r>
              <a:t/>
            </a:r>
            <a:endParaRPr sz="3600"/>
          </a:p>
          <a:p>
            <a:pPr indent="0" lvl="0" marL="0" rtl="0" algn="l">
              <a:lnSpc>
                <a:spcPct val="55000"/>
              </a:lnSpc>
              <a:spcBef>
                <a:spcPts val="0"/>
              </a:spcBef>
              <a:spcAft>
                <a:spcPts val="0"/>
              </a:spcAft>
              <a:buNone/>
            </a:pPr>
            <a:r>
              <a:rPr lang="en-GB" sz="3600"/>
              <a:t>Cornell, Christopher. "R. V. SPENCER AND THE AFFIRMATION OF INTERNET PRIVACY RIGHTS IN CANADA." Law and Business Review of the Americas, vol. 20, no. 4, 2014, pp. 649-659. ProQuest, </a:t>
            </a:r>
            <a:r>
              <a:rPr lang="en-GB" sz="3600" u="sng">
                <a:solidFill>
                  <a:schemeClr val="accent5"/>
                </a:solidFill>
                <a:hlinkClick r:id="rId5">
                  <a:extLst>
                    <a:ext uri="{A12FA001-AC4F-418D-AE19-62706E023703}">
                      <ahyp:hlinkClr val="tx"/>
                    </a:ext>
                  </a:extLst>
                </a:hlinkClick>
              </a:rPr>
              <a:t>https://www.proquest.com/scholarly-journals/r-v-spencer-affirmation-internet-privacy-rights/docview/1678628658/se-2</a:t>
            </a:r>
            <a:r>
              <a:rPr lang="en-GB" sz="3600"/>
              <a:t>.</a:t>
            </a:r>
            <a:endParaRPr sz="3600"/>
          </a:p>
          <a:p>
            <a:pPr indent="0" lvl="0" marL="0" rtl="0" algn="l">
              <a:lnSpc>
                <a:spcPct val="55000"/>
              </a:lnSpc>
              <a:spcBef>
                <a:spcPts val="0"/>
              </a:spcBef>
              <a:spcAft>
                <a:spcPts val="0"/>
              </a:spcAft>
              <a:buNone/>
            </a:pPr>
            <a:r>
              <a:t/>
            </a:r>
            <a:endParaRPr sz="3600"/>
          </a:p>
          <a:p>
            <a:pPr indent="0" lvl="0" marL="0" rtl="0" algn="l">
              <a:lnSpc>
                <a:spcPct val="55000"/>
              </a:lnSpc>
              <a:spcBef>
                <a:spcPts val="0"/>
              </a:spcBef>
              <a:spcAft>
                <a:spcPts val="0"/>
              </a:spcAft>
              <a:buNone/>
            </a:pPr>
            <a:r>
              <a:rPr lang="en-GB" sz="3600"/>
              <a:t>Canadian Charter of RIghts and Freedoms, Section 2(b) </a:t>
            </a:r>
            <a:endParaRPr sz="3600"/>
          </a:p>
          <a:p>
            <a:pPr indent="0" lvl="0" marL="0" rtl="0" algn="l">
              <a:lnSpc>
                <a:spcPct val="55000"/>
              </a:lnSpc>
              <a:spcBef>
                <a:spcPts val="0"/>
              </a:spcBef>
              <a:spcAft>
                <a:spcPts val="0"/>
              </a:spcAft>
              <a:buNone/>
            </a:pPr>
            <a:r>
              <a:t/>
            </a:r>
            <a:endParaRPr sz="3600"/>
          </a:p>
          <a:p>
            <a:pPr indent="0" lvl="0" marL="0" rtl="0" algn="l">
              <a:lnSpc>
                <a:spcPct val="55000"/>
              </a:lnSpc>
              <a:spcBef>
                <a:spcPts val="0"/>
              </a:spcBef>
              <a:spcAft>
                <a:spcPts val="0"/>
              </a:spcAft>
              <a:buNone/>
            </a:pPr>
            <a:r>
              <a:rPr lang="en-GB" sz="3600"/>
              <a:t>Cattle, Amy E. "Digital Tahrir Square: an analysis of human rights and the Internet examined through the lens of the Egyptian Arab Spring." Duke Journal of Comparative &amp; International Law, vol. 26, no. 2, winter 2016, pp. 417+. Gale OneFile: LegalTrac, link.gale.com/apps/doc/A460841266/LT?u=ubcolumbia&amp;sid=summon&amp;xid=759dd3b7. Accessed 19 Oct. 2023.</a:t>
            </a:r>
            <a:endParaRPr sz="3600"/>
          </a:p>
          <a:p>
            <a:pPr indent="0" lvl="0" marL="0" rtl="0" algn="l">
              <a:lnSpc>
                <a:spcPct val="55000"/>
              </a:lnSpc>
              <a:spcBef>
                <a:spcPts val="0"/>
              </a:spcBef>
              <a:spcAft>
                <a:spcPts val="0"/>
              </a:spcAft>
              <a:buNone/>
            </a:pPr>
            <a:r>
              <a:t/>
            </a:r>
            <a:endParaRPr sz="3600"/>
          </a:p>
          <a:p>
            <a:pPr indent="0" lvl="0" marL="0" rtl="0" algn="l">
              <a:spcBef>
                <a:spcPts val="0"/>
              </a:spcBef>
              <a:spcAft>
                <a:spcPts val="0"/>
              </a:spcAft>
              <a:buNone/>
            </a:pPr>
            <a:r>
              <a:rPr lang="en-GB" sz="3600"/>
              <a:t>Government of Canada, C. R. and T. C. (CRTC). (2023, June 22). Internet - our role. CRTC. </a:t>
            </a:r>
            <a:r>
              <a:rPr lang="en-GB" sz="3600" u="sng">
                <a:solidFill>
                  <a:schemeClr val="accent5"/>
                </a:solidFill>
                <a:hlinkClick r:id="rId6">
                  <a:extLst>
                    <a:ext uri="{A12FA001-AC4F-418D-AE19-62706E023703}">
                      <ahyp:hlinkClr val="tx"/>
                    </a:ext>
                  </a:extLst>
                </a:hlinkClick>
              </a:rPr>
              <a:t>https://crtc.gc.ca/eng/internet/role.htm</a:t>
            </a:r>
            <a:endParaRPr sz="3600"/>
          </a:p>
          <a:p>
            <a:pPr indent="0" lvl="0" marL="0" rtl="0" algn="l">
              <a:spcBef>
                <a:spcPts val="0"/>
              </a:spcBef>
              <a:spcAft>
                <a:spcPts val="0"/>
              </a:spcAft>
              <a:buNone/>
            </a:pPr>
            <a:r>
              <a:t/>
            </a:r>
            <a:endParaRPr sz="3600"/>
          </a:p>
          <a:p>
            <a:pPr indent="0" lvl="0" marL="0" rtl="0" algn="l">
              <a:spcBef>
                <a:spcPts val="0"/>
              </a:spcBef>
              <a:spcAft>
                <a:spcPts val="0"/>
              </a:spcAft>
              <a:buNone/>
            </a:pPr>
            <a:r>
              <a:rPr lang="en-GB" sz="3600"/>
              <a:t>Vint Cerf: Internet access isn’t a human right. CNET. (n.d.). </a:t>
            </a:r>
            <a:r>
              <a:rPr lang="en-GB" sz="3600" u="sng">
                <a:solidFill>
                  <a:schemeClr val="accent5"/>
                </a:solidFill>
                <a:hlinkClick r:id="rId7">
                  <a:extLst>
                    <a:ext uri="{A12FA001-AC4F-418D-AE19-62706E023703}">
                      <ahyp:hlinkClr val="tx"/>
                    </a:ext>
                  </a:extLst>
                </a:hlinkClick>
              </a:rPr>
              <a:t>https://www.cnet.com/home/smart-home/vint-cerf-internet-access-isnt-a-human-right/</a:t>
            </a:r>
            <a:endParaRPr sz="3600"/>
          </a:p>
          <a:p>
            <a:pPr indent="0" lvl="0" marL="0" rtl="0" algn="l">
              <a:spcBef>
                <a:spcPts val="0"/>
              </a:spcBef>
              <a:spcAft>
                <a:spcPts val="0"/>
              </a:spcAft>
              <a:buNone/>
            </a:pPr>
            <a:r>
              <a:t/>
            </a:r>
            <a:endParaRPr sz="3600"/>
          </a:p>
          <a:p>
            <a:pPr indent="0" lvl="0" marL="0" rtl="0" algn="l">
              <a:spcBef>
                <a:spcPts val="0"/>
              </a:spcBef>
              <a:spcAft>
                <a:spcPts val="0"/>
              </a:spcAft>
              <a:buNone/>
            </a:pPr>
            <a:r>
              <a:rPr lang="en-GB" sz="3600"/>
              <a:t>BBC. (2011, January 28). Egypt severs internet connection amid growing unrest. BBC News. https://www.bbc.com/news/technology-12306041</a:t>
            </a:r>
            <a:endParaRPr sz="3600"/>
          </a:p>
          <a:p>
            <a:pPr indent="0" lvl="0" marL="0" rtl="0" algn="l">
              <a:spcBef>
                <a:spcPts val="0"/>
              </a:spcBef>
              <a:spcAft>
                <a:spcPts val="0"/>
              </a:spcAft>
              <a:buNone/>
            </a:pPr>
            <a:r>
              <a:rPr lang="en-GB" sz="3600"/>
              <a:t>A/HRC/50/55: Internet shutdowns: trends, causes, legal implications and impacts on a range of human rights - Report of the Office of the United Nations High Commissioner for Human Rights</a:t>
            </a:r>
            <a:endParaRPr sz="3600"/>
          </a:p>
          <a:p>
            <a:pPr indent="0" lvl="0" marL="0" rtl="0" algn="l">
              <a:spcBef>
                <a:spcPts val="0"/>
              </a:spcBef>
              <a:spcAft>
                <a:spcPts val="0"/>
              </a:spcAft>
              <a:buNone/>
            </a:pPr>
            <a:r>
              <a:t/>
            </a:r>
            <a:endParaRPr sz="1400"/>
          </a:p>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The Internet as a Human Right</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GB"/>
              <a:t>The internet is a central part of the modern market economy, global political processes, and social life, a fact that was revealed starkly though the COVID-19 pandemic.</a:t>
            </a:r>
            <a:endParaRPr/>
          </a:p>
          <a:p>
            <a:pPr indent="-342900" lvl="0" marL="457200" rtl="0" algn="l">
              <a:spcBef>
                <a:spcPts val="0"/>
              </a:spcBef>
              <a:spcAft>
                <a:spcPts val="0"/>
              </a:spcAft>
              <a:buSzPts val="1800"/>
              <a:buChar char="-"/>
            </a:pPr>
            <a:r>
              <a:rPr lang="en-GB"/>
              <a:t>It has changed the way individuals access and exchange information. By allowing the near instantaneous sharing of ideas across a globalized world, it has made way for unprecedented access to information. </a:t>
            </a:r>
            <a:endParaRPr/>
          </a:p>
          <a:p>
            <a:pPr indent="-342900" lvl="0" marL="457200" rtl="0" algn="l">
              <a:spcBef>
                <a:spcPts val="0"/>
              </a:spcBef>
              <a:spcAft>
                <a:spcPts val="0"/>
              </a:spcAft>
              <a:buSzPts val="1800"/>
              <a:buChar char="-"/>
            </a:pPr>
            <a:r>
              <a:rPr lang="en-GB"/>
              <a:t>In the past couple decades, there has been a growing discourse among various actors in the international community about access to the internet as a human right, and how it fits in to the existing right to freedom of expression. </a:t>
            </a:r>
            <a:endParaRPr/>
          </a:p>
          <a:p>
            <a:pPr indent="-342900" lvl="0" marL="457200" rtl="0" algn="l">
              <a:spcBef>
                <a:spcPts val="0"/>
              </a:spcBef>
              <a:spcAft>
                <a:spcPts val="0"/>
              </a:spcAft>
              <a:buSzPts val="1800"/>
              <a:buChar char="-"/>
            </a:pPr>
            <a:r>
              <a:rPr lang="en-GB"/>
              <a:t>While several moves have been made towards codifying this right on an international scale, progress is slow moving.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Right to the </a:t>
            </a:r>
            <a:r>
              <a:rPr lang="en-GB"/>
              <a:t>Internet</a:t>
            </a:r>
            <a:r>
              <a:rPr lang="en-GB"/>
              <a:t> in the International Community </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GB"/>
              <a:t>2003 - Early discussions about access to the internet as a human right took place at the World Summit on the Information Society, the first of which took place in Geneva.</a:t>
            </a:r>
            <a:endParaRPr/>
          </a:p>
          <a:p>
            <a:pPr indent="-317500" lvl="1" marL="914400" rtl="0" algn="l">
              <a:spcBef>
                <a:spcPts val="0"/>
              </a:spcBef>
              <a:spcAft>
                <a:spcPts val="0"/>
              </a:spcAft>
              <a:buSzPts val="1400"/>
              <a:buChar char="-"/>
            </a:pPr>
            <a:r>
              <a:rPr lang="en-GB"/>
              <a:t>A major emphasis of the meeting was the importance of access to information, and the ability to share it, as a fundamental part of freedom of expression.</a:t>
            </a:r>
            <a:endParaRPr/>
          </a:p>
          <a:p>
            <a:pPr indent="-317500" lvl="1" marL="914400" rtl="0" algn="l">
              <a:spcBef>
                <a:spcPts val="0"/>
              </a:spcBef>
              <a:spcAft>
                <a:spcPts val="0"/>
              </a:spcAft>
              <a:buSzPts val="1400"/>
              <a:buChar char="-"/>
            </a:pPr>
            <a:r>
              <a:rPr lang="en-GB"/>
              <a:t>The Summit examine the right to internet access through a global development lens more than a human rights one. </a:t>
            </a:r>
            <a:endParaRPr/>
          </a:p>
          <a:p>
            <a:pPr indent="-317500" lvl="1" marL="914400" rtl="0" algn="l">
              <a:spcBef>
                <a:spcPts val="0"/>
              </a:spcBef>
              <a:spcAft>
                <a:spcPts val="0"/>
              </a:spcAft>
              <a:buSzPts val="1400"/>
              <a:buChar char="-"/>
            </a:pPr>
            <a:r>
              <a:rPr lang="en-GB"/>
              <a:t>At the 2005 Summit, the Internet Governance Forum (IGF) was created.</a:t>
            </a:r>
            <a:endParaRPr/>
          </a:p>
          <a:p>
            <a:pPr indent="-342900" lvl="0" marL="457200" rtl="0" algn="l">
              <a:spcBef>
                <a:spcPts val="0"/>
              </a:spcBef>
              <a:spcAft>
                <a:spcPts val="0"/>
              </a:spcAft>
              <a:buSzPts val="1800"/>
              <a:buChar char="-"/>
            </a:pPr>
            <a:r>
              <a:rPr lang="en-GB"/>
              <a:t>2011 - UN Special Rapporteur on the protection of the right to freedom of expression and opinion submitted report to the UN Human Rights Council. </a:t>
            </a:r>
            <a:endParaRPr/>
          </a:p>
          <a:p>
            <a:pPr indent="-317500" lvl="1" marL="914400" rtl="0" algn="l">
              <a:spcBef>
                <a:spcPts val="0"/>
              </a:spcBef>
              <a:spcAft>
                <a:spcPts val="0"/>
              </a:spcAft>
              <a:buSzPts val="1400"/>
              <a:buChar char="-"/>
            </a:pPr>
            <a:r>
              <a:rPr lang="en-GB"/>
              <a:t>Made strong recommendations to states to secure internet access for all, as both a means of protecting freedom of expression and furthering UN economic, political, and social development goals.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International Community cont. </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GB"/>
              <a:t>2016 - The UN passed a non-binding resolution condemning countries that intentionally disrupt citizens’ internet access as a violation of international human rights law. </a:t>
            </a:r>
            <a:endParaRPr/>
          </a:p>
          <a:p>
            <a:pPr indent="-317500" lvl="1" marL="914400" rtl="0" algn="l">
              <a:spcBef>
                <a:spcPts val="0"/>
              </a:spcBef>
              <a:spcAft>
                <a:spcPts val="0"/>
              </a:spcAft>
              <a:buSzPts val="1400"/>
              <a:buChar char="-"/>
            </a:pPr>
            <a:r>
              <a:rPr lang="en-GB"/>
              <a:t>The resolution emphasizes the need to utilize</a:t>
            </a:r>
            <a:r>
              <a:rPr lang="en-GB"/>
              <a:t> a </a:t>
            </a:r>
            <a:r>
              <a:rPr lang="en-GB"/>
              <a:t>“human rights-based approach when providing and expanding access to the Internet and for the Internet to be open, accessible and nurtured by multi-stakeholder participation,”</a:t>
            </a:r>
            <a:endParaRPr sz="1100">
              <a:solidFill>
                <a:srgbClr val="000000"/>
              </a:solidFill>
              <a:latin typeface="Arial"/>
              <a:ea typeface="Arial"/>
              <a:cs typeface="Arial"/>
              <a:sym typeface="Arial"/>
            </a:endParaRPr>
          </a:p>
          <a:p>
            <a:pPr indent="-317500" lvl="1" marL="914400" rtl="0" algn="l">
              <a:spcBef>
                <a:spcPts val="0"/>
              </a:spcBef>
              <a:spcAft>
                <a:spcPts val="0"/>
              </a:spcAft>
              <a:buSzPts val="1400"/>
              <a:buChar char="-"/>
            </a:pPr>
            <a:r>
              <a:rPr lang="en-GB"/>
              <a:t>The resolution is written from the belief that the same rights that people have offline must be protected online</a:t>
            </a:r>
            <a:endParaRPr/>
          </a:p>
          <a:p>
            <a:pPr indent="-317500" lvl="1" marL="914400" rtl="0" algn="l">
              <a:spcBef>
                <a:spcPts val="0"/>
              </a:spcBef>
              <a:spcAft>
                <a:spcPts val="0"/>
              </a:spcAft>
              <a:buSzPts val="1400"/>
              <a:buChar char="-"/>
            </a:pPr>
            <a:r>
              <a:rPr lang="en-GB"/>
              <a:t>Encourages states to consider formulating public policies that have the objective of universal internet access (though doesn’t get more specific). </a:t>
            </a:r>
            <a:r>
              <a:rPr lang="en-GB">
                <a:solidFill>
                  <a:srgbClr val="000000"/>
                </a:solidFill>
              </a:rPr>
              <a:t>	</a:t>
            </a:r>
            <a:r>
              <a:rPr lang="en-GB" sz="1100">
                <a:solidFill>
                  <a:srgbClr val="000000"/>
                </a:solidFill>
                <a:latin typeface="Arial"/>
                <a:ea typeface="Arial"/>
                <a:cs typeface="Arial"/>
                <a:sym typeface="Arial"/>
              </a:rPr>
              <a:t>				</a:t>
            </a:r>
            <a:endParaRPr sz="1100">
              <a:solidFill>
                <a:srgbClr val="000000"/>
              </a:solidFill>
              <a:latin typeface="Arial"/>
              <a:ea typeface="Arial"/>
              <a:cs typeface="Arial"/>
              <a:sym typeface="Arial"/>
            </a:endParaRPr>
          </a:p>
          <a:p>
            <a:pPr indent="-342900" lvl="0" marL="457200" rtl="0" algn="l">
              <a:spcBef>
                <a:spcPts val="0"/>
              </a:spcBef>
              <a:spcAft>
                <a:spcPts val="0"/>
              </a:spcAft>
              <a:buSzPts val="1800"/>
              <a:buChar char="-"/>
            </a:pPr>
            <a:r>
              <a:rPr lang="en-GB"/>
              <a:t>The UN has passed several of these resolutions since, most recently in 2021. </a:t>
            </a:r>
            <a:endParaRPr/>
          </a:p>
          <a:p>
            <a:pPr indent="-317500" lvl="1" marL="914400" rtl="0" algn="l">
              <a:spcBef>
                <a:spcPts val="0"/>
              </a:spcBef>
              <a:spcAft>
                <a:spcPts val="0"/>
              </a:spcAft>
              <a:buSzPts val="1400"/>
              <a:buChar char="-"/>
            </a:pPr>
            <a:r>
              <a:rPr lang="en-GB"/>
              <a:t>2021 resolution in particular emphasized the harms caused by the digital divide, especially impacting women and girls, which was exacerbated by the COVID pandemic.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The Beginnings of I</a:t>
            </a:r>
            <a:r>
              <a:rPr lang="en-GB"/>
              <a:t>mplementing</a:t>
            </a:r>
            <a:r>
              <a:rPr lang="en-GB"/>
              <a:t> a Right to </a:t>
            </a:r>
            <a:r>
              <a:rPr lang="en-GB"/>
              <a:t>the</a:t>
            </a:r>
            <a:r>
              <a:rPr lang="en-GB"/>
              <a:t> Internet </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325755" lvl="0" marL="457200" rtl="0" algn="l">
              <a:spcBef>
                <a:spcPts val="0"/>
              </a:spcBef>
              <a:spcAft>
                <a:spcPts val="0"/>
              </a:spcAft>
              <a:buSzPct val="100000"/>
              <a:buChar char="-"/>
            </a:pPr>
            <a:r>
              <a:rPr b="1" lang="en-GB"/>
              <a:t>Costa Rica</a:t>
            </a:r>
            <a:r>
              <a:rPr lang="en-GB"/>
              <a:t> - In 2010 the Supreme Court declared Access to the Internet a fundamental right </a:t>
            </a:r>
            <a:endParaRPr/>
          </a:p>
          <a:p>
            <a:pPr indent="-325755" lvl="0" marL="457200" rtl="0" algn="l">
              <a:spcBef>
                <a:spcPts val="0"/>
              </a:spcBef>
              <a:spcAft>
                <a:spcPts val="0"/>
              </a:spcAft>
              <a:buSzPct val="100000"/>
              <a:buChar char="-"/>
            </a:pPr>
            <a:r>
              <a:rPr b="1" lang="en-GB"/>
              <a:t>Finland </a:t>
            </a:r>
            <a:r>
              <a:rPr lang="en-GB"/>
              <a:t>- In 2010 Finland declared internet access a ‘legal right’ and </a:t>
            </a:r>
            <a:r>
              <a:rPr lang="en-GB"/>
              <a:t>guaranteed</a:t>
            </a:r>
            <a:r>
              <a:rPr lang="en-GB"/>
              <a:t> a certain speed of </a:t>
            </a:r>
            <a:r>
              <a:rPr lang="en-GB"/>
              <a:t>internet</a:t>
            </a:r>
            <a:r>
              <a:rPr lang="en-GB"/>
              <a:t> for every citizen</a:t>
            </a:r>
            <a:endParaRPr/>
          </a:p>
          <a:p>
            <a:pPr indent="-325755" lvl="0" marL="457200" rtl="0" algn="l">
              <a:spcBef>
                <a:spcPts val="0"/>
              </a:spcBef>
              <a:spcAft>
                <a:spcPts val="0"/>
              </a:spcAft>
              <a:buSzPct val="100000"/>
              <a:buChar char="-"/>
            </a:pPr>
            <a:r>
              <a:rPr b="1" lang="en-GB"/>
              <a:t>Greece, Portugal and Ecuador</a:t>
            </a:r>
            <a:r>
              <a:rPr lang="en-GB"/>
              <a:t> have all included the right to the internet encoded in their constitutions (though in </a:t>
            </a:r>
            <a:r>
              <a:rPr lang="en-GB"/>
              <a:t>different</a:t>
            </a:r>
            <a:r>
              <a:rPr lang="en-GB"/>
              <a:t> words) </a:t>
            </a:r>
            <a:endParaRPr/>
          </a:p>
          <a:p>
            <a:pPr indent="-325755" lvl="0" marL="457200" rtl="0" algn="l">
              <a:spcBef>
                <a:spcPts val="0"/>
              </a:spcBef>
              <a:spcAft>
                <a:spcPts val="0"/>
              </a:spcAft>
              <a:buSzPct val="100000"/>
              <a:buChar char="-"/>
            </a:pPr>
            <a:r>
              <a:rPr b="1" lang="en-GB"/>
              <a:t>India</a:t>
            </a:r>
            <a:r>
              <a:rPr lang="en-GB"/>
              <a:t> - In 2019, the </a:t>
            </a:r>
            <a:r>
              <a:rPr b="1" lang="en-GB"/>
              <a:t>Indian State of Kerala’s </a:t>
            </a:r>
            <a:r>
              <a:rPr lang="en-GB"/>
              <a:t>high court ruled that internet access was a </a:t>
            </a:r>
            <a:r>
              <a:rPr lang="en-GB"/>
              <a:t>fundamental</a:t>
            </a:r>
            <a:r>
              <a:rPr lang="en-GB"/>
              <a:t> right under </a:t>
            </a:r>
            <a:r>
              <a:rPr lang="en-GB"/>
              <a:t>the</a:t>
            </a:r>
            <a:r>
              <a:rPr lang="en-GB"/>
              <a:t> right to education and the right to privacy. Despite this, many colonies within the state still do not have </a:t>
            </a:r>
            <a:r>
              <a:rPr lang="en-GB"/>
              <a:t>internet</a:t>
            </a:r>
            <a:r>
              <a:rPr lang="en-GB"/>
              <a:t> access. The government has begun programs to try and redress this.</a:t>
            </a:r>
            <a:endParaRPr/>
          </a:p>
          <a:p>
            <a:pPr indent="-325755" lvl="0" marL="457200" rtl="0" algn="l">
              <a:spcBef>
                <a:spcPts val="0"/>
              </a:spcBef>
              <a:spcAft>
                <a:spcPts val="0"/>
              </a:spcAft>
              <a:buSzPct val="100000"/>
              <a:buChar char="-"/>
            </a:pPr>
            <a:r>
              <a:rPr b="1" lang="en-GB"/>
              <a:t>Spain </a:t>
            </a:r>
            <a:r>
              <a:rPr lang="en-GB"/>
              <a:t>- In 2011, the Spanish Telecom’s </a:t>
            </a:r>
            <a:r>
              <a:rPr lang="en-GB"/>
              <a:t>regulator demanded that the Telecom company with a state monopoly, holding the ‘universal service’ contract, had to guarantee consumers the right to buy broadband of a certain speed at a regulated price. </a:t>
            </a:r>
            <a:endParaRPr/>
          </a:p>
          <a:p>
            <a:pPr indent="-325755" lvl="0" marL="457200" rtl="0" algn="l">
              <a:spcBef>
                <a:spcPts val="0"/>
              </a:spcBef>
              <a:spcAft>
                <a:spcPts val="0"/>
              </a:spcAft>
              <a:buSzPct val="100000"/>
              <a:buChar char="-"/>
            </a:pPr>
            <a:r>
              <a:rPr b="1" lang="en-GB"/>
              <a:t>France - </a:t>
            </a:r>
            <a:r>
              <a:rPr lang="en-GB"/>
              <a:t>In 2009 the high court in France declared the internet a basic right (Piracy Case)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GB"/>
              <a:t>Cautionary Tales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Egypt</a:t>
            </a:r>
            <a:endParaRPr/>
          </a:p>
        </p:txBody>
      </p:sp>
      <p:sp>
        <p:nvSpPr>
          <p:cNvPr id="95" name="Google Shape;95;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The internet is </a:t>
            </a:r>
            <a:r>
              <a:rPr lang="en-GB"/>
              <a:t>widely</a:t>
            </a:r>
            <a:r>
              <a:rPr lang="en-GB"/>
              <a:t> cited as a major facilitating factor in the Arab Spring, a series of anti-</a:t>
            </a:r>
            <a:r>
              <a:rPr lang="en-GB"/>
              <a:t>government</a:t>
            </a:r>
            <a:r>
              <a:rPr lang="en-GB"/>
              <a:t> protests in 2010-2012.</a:t>
            </a:r>
            <a:endParaRPr/>
          </a:p>
          <a:p>
            <a:pPr indent="-342900" lvl="0" marL="457200" rtl="0" algn="l">
              <a:spcBef>
                <a:spcPts val="0"/>
              </a:spcBef>
              <a:spcAft>
                <a:spcPts val="0"/>
              </a:spcAft>
              <a:buSzPts val="1800"/>
              <a:buChar char="-"/>
            </a:pPr>
            <a:r>
              <a:rPr lang="en-GB"/>
              <a:t>Between January 27th 2011 and February 2nd, the </a:t>
            </a:r>
            <a:r>
              <a:rPr lang="en-GB"/>
              <a:t>Egyptian</a:t>
            </a:r>
            <a:r>
              <a:rPr lang="en-GB"/>
              <a:t> government </a:t>
            </a:r>
            <a:r>
              <a:rPr lang="en-GB"/>
              <a:t>shutdown</a:t>
            </a:r>
            <a:r>
              <a:rPr lang="en-GB"/>
              <a:t> access to the internet by blocking routes to </a:t>
            </a:r>
            <a:r>
              <a:rPr lang="en-GB"/>
              <a:t>Egyptian</a:t>
            </a:r>
            <a:r>
              <a:rPr lang="en-GB"/>
              <a:t> networks. This had </a:t>
            </a:r>
            <a:r>
              <a:rPr lang="en-GB"/>
              <a:t>the</a:t>
            </a:r>
            <a:r>
              <a:rPr lang="en-GB"/>
              <a:t> consequence of impacting emergency services </a:t>
            </a:r>
            <a:r>
              <a:rPr lang="en-GB"/>
              <a:t>response (Cattle, 426). </a:t>
            </a:r>
            <a:endParaRPr/>
          </a:p>
          <a:p>
            <a:pPr indent="-342900" lvl="0" marL="457200" rtl="0" algn="l">
              <a:spcBef>
                <a:spcPts val="0"/>
              </a:spcBef>
              <a:spcAft>
                <a:spcPts val="0"/>
              </a:spcAft>
              <a:buSzPts val="1800"/>
              <a:buChar char="-"/>
            </a:pPr>
            <a:r>
              <a:rPr lang="en-GB"/>
              <a:t>Some say this was a violation of its obligations under international treaties (ICCPR, freedom of expression) (Cattle, pg. 423) (However there are similar restrictions on the ICCPR article as S.1 of the Canadian Charter) </a:t>
            </a:r>
            <a:endParaRPr/>
          </a:p>
          <a:p>
            <a:pPr indent="-342900" lvl="0" marL="457200" rtl="0" algn="l">
              <a:spcBef>
                <a:spcPts val="0"/>
              </a:spcBef>
              <a:spcAft>
                <a:spcPts val="0"/>
              </a:spcAft>
              <a:buSzPts val="1800"/>
              <a:buChar char="-"/>
            </a:pPr>
            <a:r>
              <a:rPr lang="en-GB"/>
              <a:t>Off the back a of a history of state control of news sources. The </a:t>
            </a:r>
            <a:r>
              <a:rPr lang="en-GB"/>
              <a:t>internet</a:t>
            </a:r>
            <a:r>
              <a:rPr lang="en-GB"/>
              <a:t> had shattered </a:t>
            </a:r>
            <a:r>
              <a:rPr lang="en-GB"/>
              <a:t>that</a:t>
            </a:r>
            <a:r>
              <a:rPr lang="en-GB"/>
              <a:t> control of information.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Iran </a:t>
            </a:r>
            <a:endParaRPr/>
          </a:p>
        </p:txBody>
      </p:sp>
      <p:sp>
        <p:nvSpPr>
          <p:cNvPr id="101" name="Google Shape;101;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In 2022, protests broke out across Iran after </a:t>
            </a:r>
            <a:r>
              <a:rPr lang="en-GB"/>
              <a:t>the</a:t>
            </a:r>
            <a:r>
              <a:rPr lang="en-GB"/>
              <a:t> murder of Mahsa Amini by Tehran’s Morality Police. Protests were coordinated by young people through social media. </a:t>
            </a:r>
            <a:endParaRPr/>
          </a:p>
          <a:p>
            <a:pPr indent="-342900" lvl="0" marL="457200" rtl="0" algn="l">
              <a:spcBef>
                <a:spcPts val="0"/>
              </a:spcBef>
              <a:spcAft>
                <a:spcPts val="0"/>
              </a:spcAft>
              <a:buSzPts val="1800"/>
              <a:buChar char="-"/>
            </a:pPr>
            <a:r>
              <a:rPr lang="en-GB"/>
              <a:t>In response, Iran slowed internet speeds and filtered many applications including Instagram. Iran had already been filtering Twitter, Facebook and Google results. </a:t>
            </a:r>
            <a:endParaRPr/>
          </a:p>
          <a:p>
            <a:pPr indent="-342900" lvl="0" marL="457200" rtl="0" algn="l">
              <a:spcBef>
                <a:spcPts val="0"/>
              </a:spcBef>
              <a:spcAft>
                <a:spcPts val="0"/>
              </a:spcAft>
              <a:buSzPts val="1800"/>
              <a:buChar char="-"/>
            </a:pPr>
            <a:r>
              <a:rPr lang="en-GB"/>
              <a:t>Iranians were unable to access the </a:t>
            </a:r>
            <a:r>
              <a:rPr lang="en-GB"/>
              <a:t>internet, even through VPNs which were blocked by Iran. </a:t>
            </a:r>
            <a:endParaRPr/>
          </a:p>
          <a:p>
            <a:pPr indent="-342900" lvl="0" marL="457200" rtl="0" algn="l">
              <a:spcBef>
                <a:spcPts val="0"/>
              </a:spcBef>
              <a:spcAft>
                <a:spcPts val="0"/>
              </a:spcAft>
              <a:buSzPts val="1800"/>
              <a:buChar char="-"/>
            </a:pPr>
            <a:r>
              <a:rPr lang="en-GB"/>
              <a:t>Similar internet blockage happened during protests in 2019 </a:t>
            </a:r>
            <a:endParaRPr/>
          </a:p>
          <a:p>
            <a:pPr indent="-342900" lvl="0" marL="457200" rtl="0" algn="l">
              <a:spcBef>
                <a:spcPts val="0"/>
              </a:spcBef>
              <a:spcAft>
                <a:spcPts val="0"/>
              </a:spcAft>
              <a:buSzPts val="1800"/>
              <a:buChar char="-"/>
            </a:pPr>
            <a:r>
              <a:rPr lang="en-GB"/>
              <a:t>During both the 2022 and 2019 protests hundred of protestors were killed by the state while news from inside Iran was contained by the internet blockage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How has the US approached it?  </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Right to the internet in </a:t>
            </a:r>
            <a:r>
              <a:rPr lang="en-GB"/>
              <a:t>the</a:t>
            </a:r>
            <a:r>
              <a:rPr lang="en-GB"/>
              <a:t> US is not an independent right but general freedom of use of the internet has been protected by </a:t>
            </a:r>
            <a:r>
              <a:rPr lang="en-GB"/>
              <a:t>the</a:t>
            </a:r>
            <a:r>
              <a:rPr lang="en-GB"/>
              <a:t> US Supreme Court under </a:t>
            </a:r>
            <a:r>
              <a:rPr lang="en-GB"/>
              <a:t>the</a:t>
            </a:r>
            <a:r>
              <a:rPr lang="en-GB"/>
              <a:t> First </a:t>
            </a:r>
            <a:r>
              <a:rPr lang="en-GB"/>
              <a:t>amendment</a:t>
            </a:r>
            <a:r>
              <a:rPr lang="en-GB"/>
              <a:t> freedom of speech provision. </a:t>
            </a:r>
            <a:endParaRPr/>
          </a:p>
          <a:p>
            <a:pPr indent="-342900" lvl="0" marL="457200" rtl="0" algn="l">
              <a:spcBef>
                <a:spcPts val="0"/>
              </a:spcBef>
              <a:spcAft>
                <a:spcPts val="0"/>
              </a:spcAft>
              <a:buSzPts val="1800"/>
              <a:buChar char="-"/>
            </a:pPr>
            <a:r>
              <a:rPr lang="en-GB"/>
              <a:t>In </a:t>
            </a:r>
            <a:r>
              <a:rPr i="1" lang="en-GB"/>
              <a:t>Packingham v. North Carolina</a:t>
            </a:r>
            <a:r>
              <a:rPr lang="en-GB"/>
              <a:t>, 582 U.S. 98 (2017), the US Supreme Court held </a:t>
            </a:r>
            <a:r>
              <a:rPr lang="en-GB"/>
              <a:t>that</a:t>
            </a:r>
            <a:r>
              <a:rPr lang="en-GB"/>
              <a:t> it was unconstitutional to prohibit sex-offenders from using social media because it violated </a:t>
            </a:r>
            <a:r>
              <a:rPr lang="en-GB"/>
              <a:t>the</a:t>
            </a:r>
            <a:r>
              <a:rPr lang="en-GB"/>
              <a:t> first amendment</a:t>
            </a:r>
            <a:endParaRPr/>
          </a:p>
          <a:p>
            <a:pPr indent="-342900" lvl="0" marL="457200" rtl="0" algn="l">
              <a:spcBef>
                <a:spcPts val="0"/>
              </a:spcBef>
              <a:spcAft>
                <a:spcPts val="0"/>
              </a:spcAft>
              <a:buSzPts val="1800"/>
              <a:buChar char="-"/>
            </a:pPr>
            <a:r>
              <a:rPr lang="en-GB"/>
              <a:t>There is no positive right in US law to access to </a:t>
            </a:r>
            <a:r>
              <a:rPr lang="en-GB"/>
              <a:t>the</a:t>
            </a:r>
            <a:r>
              <a:rPr lang="en-GB"/>
              <a:t> internet </a:t>
            </a:r>
            <a:r>
              <a:rPr lang="en-GB"/>
              <a:t>independent</a:t>
            </a:r>
            <a:r>
              <a:rPr lang="en-GB"/>
              <a:t> of freedom of speech in contrast to countries like ex. Finland</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