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8" r:id="rId2"/>
    <p:sldId id="8382" r:id="rId3"/>
    <p:sldId id="6733" r:id="rId4"/>
    <p:sldId id="8716" r:id="rId5"/>
    <p:sldId id="8765" r:id="rId6"/>
    <p:sldId id="8762" r:id="rId7"/>
    <p:sldId id="8774" r:id="rId8"/>
    <p:sldId id="8775" r:id="rId9"/>
    <p:sldId id="8776" r:id="rId10"/>
    <p:sldId id="8383" r:id="rId11"/>
    <p:sldId id="8387" r:id="rId12"/>
    <p:sldId id="8772" r:id="rId13"/>
    <p:sldId id="8388" r:id="rId14"/>
    <p:sldId id="8389" r:id="rId15"/>
    <p:sldId id="8390" r:id="rId16"/>
    <p:sldId id="8391" r:id="rId17"/>
    <p:sldId id="8767" r:id="rId18"/>
    <p:sldId id="8766" r:id="rId19"/>
    <p:sldId id="8392" r:id="rId20"/>
    <p:sldId id="8393" r:id="rId21"/>
    <p:sldId id="8394" r:id="rId22"/>
    <p:sldId id="8395" r:id="rId23"/>
    <p:sldId id="8396" r:id="rId24"/>
    <p:sldId id="8397" r:id="rId25"/>
    <p:sldId id="8398" r:id="rId26"/>
    <p:sldId id="8399" r:id="rId27"/>
    <p:sldId id="8400" r:id="rId28"/>
    <p:sldId id="8401" r:id="rId29"/>
    <p:sldId id="7683" r:id="rId30"/>
    <p:sldId id="8769" r:id="rId31"/>
    <p:sldId id="8768" r:id="rId32"/>
    <p:sldId id="8405" r:id="rId33"/>
    <p:sldId id="8773" r:id="rId34"/>
    <p:sldId id="8697" r:id="rId35"/>
    <p:sldId id="8698" r:id="rId36"/>
    <p:sldId id="8699" r:id="rId37"/>
    <p:sldId id="8700" r:id="rId38"/>
    <p:sldId id="8701" r:id="rId39"/>
    <p:sldId id="8702" r:id="rId40"/>
    <p:sldId id="8703" r:id="rId41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188">
          <p15:clr>
            <a:srgbClr val="A4A3A4"/>
          </p15:clr>
        </p15:guide>
        <p15:guide id="3" orient="horz" pos="972">
          <p15:clr>
            <a:srgbClr val="A4A3A4"/>
          </p15:clr>
        </p15:guide>
        <p15:guide id="4" orient="horz" pos="756">
          <p15:clr>
            <a:srgbClr val="A4A3A4"/>
          </p15:clr>
        </p15:guide>
        <p15:guide id="5" orient="horz" pos="1080">
          <p15:clr>
            <a:srgbClr val="A4A3A4"/>
          </p15:clr>
        </p15:guide>
        <p15:guide id="6" orient="horz" pos="1404">
          <p15:clr>
            <a:srgbClr val="A4A3A4"/>
          </p15:clr>
        </p15:guide>
        <p15:guide id="7" orient="horz" pos="1296">
          <p15:clr>
            <a:srgbClr val="A4A3A4"/>
          </p15:clr>
        </p15:guide>
        <p15:guide id="8" orient="horz" pos="864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/>
    <p:restoredTop sz="94762"/>
  </p:normalViewPr>
  <p:slideViewPr>
    <p:cSldViewPr snapToObjects="1">
      <p:cViewPr varScale="1">
        <p:scale>
          <a:sx n="161" d="100"/>
          <a:sy n="161" d="100"/>
        </p:scale>
        <p:origin x="416" y="200"/>
      </p:cViewPr>
      <p:guideLst>
        <p:guide orient="horz" pos="1620"/>
        <p:guide orient="horz" pos="1188"/>
        <p:guide orient="horz" pos="972"/>
        <p:guide orient="horz" pos="756"/>
        <p:guide orient="horz" pos="1080"/>
        <p:guide orient="horz" pos="1404"/>
        <p:guide orient="horz" pos="1296"/>
        <p:guide orient="horz" pos="864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21" d="100"/>
          <a:sy n="121" d="100"/>
        </p:scale>
        <p:origin x="324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1572B0-E19B-6603-B0CD-F7288D0F32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CE5AE-E6BB-B8F4-DEF5-317DC00050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8F66C0-2433-F848-83B6-4981FD5696FC}" type="datetime1">
              <a:rPr lang="en-US" altLang="en-US"/>
              <a:pPr>
                <a:defRPr/>
              </a:pPr>
              <a:t>11/24/23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0F6A8-ECA1-5C61-2326-C49BA9E053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BD9B3-3770-23CC-3562-508584466C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93BCD9-5836-6346-B1E4-D730866DE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8:58:54.7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95 24575,'67'63'0,"0"0"0,0 0 0,0-1 0,0 1 0,0 0 0,0 0 0,-1 0 0,1 0 0,10-7 0,-10-13 0,11 12 0,-17-6 0,10 15 0,8 8 0,5 5 0,0 0 0,-3-6 0,-6-9 0,-9-15 0,-13-19 0,10-20 0,-9-13 0,-2 5 0,-2 0 0,39-5 0,-7-8 0,-9-10 0,-15-7 0,-16 2 0,-20 7 0,-11 10 0,0-1 0,21-17 0,32-29 0,-21 19 0,4-2 0,5-5 0,1 1 0,-3 3 0,-1 1 0,-6 5 0,0 1 0,-3 2 0,-1 1 0,33-28 0,-7 5 0,-1 4 0,-7 8 0,-1 7 0,1 2 0,-5 8 0,5-1 0,5-2 0,7-1 0,5-2 0,4-1 0,0 0 0,3 0 0,0 4 0,-7 4 0,-4 8 0,-10 6 0,-8 6 0,-7 4 0,2 5 0,14 5 0,25 11 0,-33-4 0,2 3 0,2 3 0,-2 4 0,-2 3 0,-3 3 0,-7 2 0,-3 2 0,-5 2 0,-2 0 0,1 3 0,1-1 0,4 1 0,5-2 0,10 1 0,5-2 0,12-1 0,3-2 0,4-2 0,0-3 0,-6-2 0,-2-3 0,-14-4 0,-4-2 0,18 5 0,-22-12 0,-15-15 0,-5-11 0,1-1 0,1 3 0,44 5 0,-3 7 0,11 0 0,-8-1 0,6-2 0,3-1 0,-10-2 0,3-1 0,1-1 0,-1-2 0,2-1 0,1-3 0,-1 0 0,-2-3 0,19-6 0,-2-3 0,-3-2 0,-9 2 0,-2-2 0,-3 1 0,-8 2 0,-3 1 0,-2 1 0,21-8 0,-3 2 0,-8 3 0,-1 3 0,-4 1 0,-1 3 0,-4 1 0,0 1 0,0 2 0,-1-1 0,1 0 0,0-1 0,3-1 0,1-1 0,1-3 0,1 1 0,0-2 0,1 1 0,-1 0 0,-2 2 0,-2 0 0,-2 1 0,-4 2 0,-1 0 0,-5 3 0,-3 0 0,39-9 0,-14 6 0,-17 3 0,-17 6 0,-14 4 0,-9 3 0,1 1 0,19 0 0,23 0 0,22 3 0,6 11 0,-41 4 0,0 8 0,5 10 0,0 6 0,5 9 0,1 2 0,4 2 0,2 0 0,3-3 0,2-3 0,-3-5 0,1-2 0,-4-4 0,-1 0 0,-4-2 0,-4 2 0,-4 9 0,-4 5 0,-2 5 0,-3 2 0,-9-7 0,-2-2 0,20 23 0,21-54 0,-11-21 0,9-5 0,-2 4 0,7-1 0,3 1 0,18 0 0,5 0 0,0 0 0,-4 2 0,1 0 0,0 2 0,2 0 0,0 2 0,-2 1 0,-9 0 0,-2 0 0,-3 1 0,-8 0 0,-3-1 0,0 1 0,-5-1 0,-1 0 0,-2-2 0,20-3 0,-4-3 0,-6-3 0,-3-2 0,-6-1 0,-1-1 0,-5 0 0,0 1 0,6 4 0,3 1 0,20 3 0,6 2 0,-20 1 0,3 2 0,2 0 0,5 1 0,1 0 0,1 1 0,-3 0 0,1 0 0,-3 0 0,-7 0 0,-1-1 0,-3-1 0,20-2 0,-4-3 0,-16-3 0,-6-4 0,21-18 0,-34-1 0,-25 9 0,-14 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9:05:46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554 183 24575,'-24'0'0,"-13"0"0,-14 0 0,-3 0 0,8 4 0,9 5 0,2 9 0,0 8 0,3 0 0,4 0 0,6-3 0,9 1 0,1 2 0,4 3 0,1 2 0,-1 7 0,-4 7 0,-4 7 0,-3 9 0,0 0 0,4 0 0,5-3 0,5-5 0,1 2 0,2-5 0,0-6 0,1-12 0,4-8 0,3-2 0,7 2 0,6 8 0,6 6 0,2 8 0,2 4 0,0-1 0,-1-2 0,0-4 0,3-2 0,4 2 0,-5-8 0,10-11 0,32-13 0,-10-9 0,9-1 0,-7 3 0,5 1 0,2 2 0,10 1 0,2 3 0,-1 0 0,-1 1 0,-1 2 0,-2 0 0,-8-1 0,-3 1 0,-2-1 0,13 2 0,-4-2 0,-14-2 0,-2 0 0,-6-2 0,-3 0 0,35 8 0,-15-3 0,-6-2 0,-9-2 0,-9-2 0,-7-2 0,18-7 0,44-2 0,-30 1 0,5 0 0,7 0 0,1 1 0,-2 0 0,-1 1 0,-7 0 0,-2 0 0,-6 0 0,-1 1 0,-1 0 0,-1 1 0,-3 0 0,0 0 0,1 0 0,0-1 0,3-2 0,0-1 0,-1-2 0,0-2 0,-5-2 0,-2 0 0,-3-2 0,-2 0 0,37-10 0,-10 3 0,-13 4 0,-4 4 0,-1 5 0,0 2 0,4 2 0,13-1 0,16-2 0,-37 1 0,1 0 0,1 1 0,-3-1 0,26 1 0,-8-1 0,8-5 0,-19 1 0,6-2 0,19-1 0,4 0 0,5 0 0,1 1 0,-6 2 0,-2 0 0,-12 1 0,-3 1 0,-8 0 0,-2-1 0,-9 1 0,-1 0 0,37-6 0,-15 0 0,-12-1 0,-6-1 0,-4-2 0,-6-2 0,-7 1 0,-8 2 0,-2 0 0,-2-1 0,2-1 0,0 1 0,-4-1 0,-4 3 0,-4 0 0,-4 1 0,-4 2 0,-4-1 0,-3-2 0,-3-5 0,0-8 0,0-11 0,-3-7 0,-7-5 0,-2 3 0,-3-2 0,2 1 0,4 2 0,0 0 0,5 6 0,1 4 0,3-1 0,0 2 0,0 0 0,0 2 0,-3 2 0,-3 0 0,-5 1 0,-5 1 0,-7 3 0,-12 2 0,-21 2 0,-27 0 0,23 11 0,-4 0 0,-15 0 0,-4 2 0,-9 0 0,-3 2 0,-1 1 0,-1 0 0,5-1 0,2 1 0,7-1 0,1 1 0,5 0 0,1-1 0,0 1 0,1 1 0,4 2 0,1 1 0,-1 0 0,1 0 0,-1 0 0,0 0 0,4 0 0,1 0 0,5 0 0,4 0 0,-30-1 0,38-1 0,28-1 0,14 1 0,-12-1 0,-49-11 0,3-2 0,-11-4 0,-1 1 0,-8-3 0,-4 0 0,11 3 0,-4-1 0,-2 0 0,0 1 0,-4 0 0,-1 2 0,-1 0 0,0 2 0,1 1 0,-1 1 0,1 1 0,3 2 0,-12 0 0,2 2 0,2 1 0,5 2 0,0 0 0,3 0 0,9 0 0,1 0 0,3 0 0,-23-2 0,4-1 0,11 1 0,4-1 0,15 2 0,2-1 0,7 1 0,2-1 0,-37-5 0,9-1 0,21 1 0,5 5 0,3 2 0,1 5 0,-4 3 0,-7 5 0,-4 2 0,4 0 0,6-4 0,8-4 0,4-1 0,1 3 0,1 3 0,5 4 0,5 3 0,5 0 0,5-4 0,7-3 0,4-5 0,5-2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9:05:53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655 74 24575,'-22'-10'0,"-10"-5"0,-10-4 0,-7 3 0,0 6 0,0 7 0,0 3 0,1 0 0,4 0 0,1 0 0,1 1 0,4 3 0,9 4 0,10 6 0,8 6 0,4 6 0,-1 10 0,-4 11 0,-3 9 0,-1 6 0,1 0 0,6-9 0,3 1 0,5 1 0,1 2 0,0-1 0,2-8 0,2-6 0,6-4 0,2 0 0,8-3 0,8-6 0,11-5 0,8-9 0,14-6 0,12-5 0,7-1 0,-1 0 0,-11-1 0,-11-1 0,-12-1 0,-9-3 0,-10-7 0,-5-5 0,-5-9 0,-3-6 0,-4-6 0,-2-7 0,-1-5 0,-1-2 0,0-6 0,-2 2 0,-2 6 0,-1 5 0,0 8 0,0 2 0,0 3 0,0 4 0,0 3 0,0 1 0,-1 0 0,-1-2 0,1 2 0,-2 1 0,2 2 0,-1 4 0,-1 5 0,0 3 0,-1 2 0,-1-1 0,-1-1 0,-3 0 0,0 1 0,-1 1 0,2 2 0,0 1 0,1 1 0,3 1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AAC916-079D-95EF-586A-FC59BBB5D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16AE7-151C-B2EF-0855-EDA944254F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81DAF1-1C23-0D44-B2A3-9C9F84DFC6DB}" type="datetime1">
              <a:rPr lang="en-US" altLang="en-US"/>
              <a:pPr>
                <a:defRPr/>
              </a:pPr>
              <a:t>11/24/23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22277C5-7F43-B955-9B7F-E2F21F9A7D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F849AA-6EAD-4675-3944-AD69A1A98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C257F-3FF6-FE16-41FE-8E29E479FD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6B12D-D63C-EB1B-F436-AD84BCF8E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313D05-B4E5-344B-893C-112B97ACE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13612046-39EF-D26F-CDCD-29450904C0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F9CDFFB7-2240-9DE4-7204-32622BF25E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3512D9C6-945D-17F9-F1D0-8B67B0501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C64E89-A62F-9640-AF62-46EC06CC172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86897AE3-AEFB-05A2-F665-07CB63A2EB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D518A6B3-CDFF-E0D8-9490-74CDEC1AC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020AECF2-7226-0582-2817-18EA89854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D2C8B8-F200-5D4E-878B-3C1C994EEC54}" type="slidenum">
              <a:rPr lang="en-US" altLang="en-US" sz="1200" smtClean="0">
                <a:latin typeface="Calibri" panose="020F0502020204030204" pitchFamily="34" charset="0"/>
              </a:rPr>
              <a:pPr/>
              <a:t>27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_logo_only_reverse.png">
            <a:extLst>
              <a:ext uri="{FF2B5EF4-FFF2-40B4-BE49-F238E27FC236}">
                <a16:creationId xmlns:a16="http://schemas.microsoft.com/office/drawing/2014/main" id="{EBB94CA7-A82A-ADE0-DE65-5C8B64B3F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1C9E25-1F54-456F-EB39-150508A054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4156075"/>
            <a:ext cx="247808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9646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27153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219412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74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A4ABD7-E66E-D564-C053-29D34FDB02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1439863"/>
            <a:ext cx="3048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27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C17A27-3BFD-5F66-91C2-8BBBFE1B55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303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84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AE0F67-5E1A-3A27-2651-28B174EB0B6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8CC327B2-BD0A-BBC7-5F3E-CE4EB2644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921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C49536-D688-66CD-C8CA-080AA4BCDA2F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3" descr="s4b282c2015.png">
            <a:extLst>
              <a:ext uri="{FF2B5EF4-FFF2-40B4-BE49-F238E27FC236}">
                <a16:creationId xmlns:a16="http://schemas.microsoft.com/office/drawing/2014/main" id="{052F9CAD-3FAA-736D-A053-AAAD1C10F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356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84D50972-B725-336C-7C22-0AB61F695AD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7E50813-0878-5E42-903A-7BBD9736B236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617910-F4E0-5577-06A1-9A43DB12212C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2" descr="2014_logo_only_reverse.png">
            <a:extLst>
              <a:ext uri="{FF2B5EF4-FFF2-40B4-BE49-F238E27FC236}">
                <a16:creationId xmlns:a16="http://schemas.microsoft.com/office/drawing/2014/main" id="{3CA62A27-D1D4-FF9C-EAD8-A4BFB8688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9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48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1612E5F5-4915-5964-ED44-6200E69800DB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FE3BBEFA-2E51-9744-8CA2-14CE3400C975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234C7C-C426-FD46-FA8E-337BF64D092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s4b282c2015.png">
            <a:extLst>
              <a:ext uri="{FF2B5EF4-FFF2-40B4-BE49-F238E27FC236}">
                <a16:creationId xmlns:a16="http://schemas.microsoft.com/office/drawing/2014/main" id="{3FD281AE-3645-C8A2-3294-A780AEC48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9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12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4b282c2015.png">
            <a:extLst>
              <a:ext uri="{FF2B5EF4-FFF2-40B4-BE49-F238E27FC236}">
                <a16:creationId xmlns:a16="http://schemas.microsoft.com/office/drawing/2014/main" id="{F732E42E-66A4-87C8-C17C-D0BE5290E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6CBDB817-8289-0905-978C-FE775EEB8E4F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C9E83083-06ED-7240-8A1A-DB624DEFD240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_logo_only_reverse.png">
            <a:extLst>
              <a:ext uri="{FF2B5EF4-FFF2-40B4-BE49-F238E27FC236}">
                <a16:creationId xmlns:a16="http://schemas.microsoft.com/office/drawing/2014/main" id="{3A57CD94-3A60-30FD-6353-EE90076E1A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144DC3C6-881B-311C-C715-5E8EFA16343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F79303D-399B-4C40-8DE1-AFE308520700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82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8CB774AA-C7C2-D985-4EC4-218FF5128A38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240B7AC1-ED92-D243-A741-5416E28654BF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pic>
        <p:nvPicPr>
          <p:cNvPr id="3" name="Picture 3" descr="s4b282c2015.png">
            <a:extLst>
              <a:ext uri="{FF2B5EF4-FFF2-40B4-BE49-F238E27FC236}">
                <a16:creationId xmlns:a16="http://schemas.microsoft.com/office/drawing/2014/main" id="{53A67678-2C8E-7D48-A875-37B696E97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3" y="422275"/>
            <a:ext cx="3635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22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D0B168AC-15DB-2278-1C05-4779EA7E10F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EBFE5A8-9B38-7843-A0FD-0106A5EA9E5C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3C5A1A7D-D699-0D48-11A2-5DA297122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8" y="47307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B6B25-2C87-D4C4-EA74-5B62CB7FF5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4164013"/>
            <a:ext cx="24780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762" y="9646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937" y="271546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937" y="321952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935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BC_2016_Signature_Wide_282.png">
            <a:extLst>
              <a:ext uri="{FF2B5EF4-FFF2-40B4-BE49-F238E27FC236}">
                <a16:creationId xmlns:a16="http://schemas.microsoft.com/office/drawing/2014/main" id="{95FE2B42-E036-9B1C-6E3C-B3B6F8B93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47704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386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2016_UBCStandard_Signature_ReverseRGB72.png">
            <a:extLst>
              <a:ext uri="{FF2B5EF4-FFF2-40B4-BE49-F238E27FC236}">
                <a16:creationId xmlns:a16="http://schemas.microsoft.com/office/drawing/2014/main" id="{92139526-1331-68A1-FAA2-CCF38B5A2A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47704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874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-Copy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413007" y="844551"/>
            <a:ext cx="7314109" cy="40730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413689" y="1959769"/>
            <a:ext cx="7308850" cy="2003822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50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350" baseline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sz="1350">
                <a:latin typeface="Verdana"/>
                <a:cs typeface="Verdana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413689" y="1394222"/>
            <a:ext cx="7308850" cy="56554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50" b="1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350"/>
            </a:lvl2pPr>
            <a:lvl3pPr>
              <a:buNone/>
              <a:defRPr sz="1350"/>
            </a:lvl3pPr>
            <a:lvl4pPr>
              <a:buNone/>
              <a:defRPr sz="1350"/>
            </a:lvl4pPr>
            <a:lvl5pPr>
              <a:buNone/>
              <a:defRPr sz="13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933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945"/>
            <a:ext cx="8229600" cy="762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06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4945"/>
            <a:ext cx="8229600" cy="762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056101"/>
            <a:ext cx="8229600" cy="32385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96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4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uildin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B9A7B0-C1DC-56EA-1FE2-733D74F87026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A7EF1407-DE55-03E5-2842-F3778D7BB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kstreel\Desktop\Pro Shots Allard Hall\Aerial Photo Shop Allard Hall\S07_1758_adj.jpg">
            <a:extLst>
              <a:ext uri="{FF2B5EF4-FFF2-40B4-BE49-F238E27FC236}">
                <a16:creationId xmlns:a16="http://schemas.microsoft.com/office/drawing/2014/main" id="{3D2D01E9-4BB1-7B74-377D-FBC97311F5B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3"/>
          <a:stretch/>
        </p:blipFill>
        <p:spPr bwMode="auto">
          <a:xfrm>
            <a:off x="-14288" y="915988"/>
            <a:ext cx="9170988" cy="42275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09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49496B-788A-A926-26F8-AB48C1413369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3C55E64B-5967-1DB9-A1E9-FECE8B0C51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8309510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7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87132D-E5A8-5D95-BC2F-A983CF733F20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74A43BF0-98FB-45AC-84ED-C2E50EF28B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8802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6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02AA73-FC4B-F5FB-2E24-143140875E32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0A88C0CF-7CFF-1C3A-9618-AFD31894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87900" y="1203598"/>
            <a:ext cx="3916363" cy="362557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225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DD88B3-3F83-14B9-0841-B9D3B5CBF5E7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A1F93318-68AB-00F4-11C1-84824DC113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8309510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1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854221-5791-9E46-3CE7-0F99CCC911F9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E172FD98-AE0F-C91D-CAD7-F9F3A2C9B9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8802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1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8736C0-9B78-0839-6294-8B7C0B55F90B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607EEE18-DDC5-6D2F-920E-31A491880F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87900" y="1203598"/>
            <a:ext cx="3916363" cy="362557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146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961" r:id="rId1"/>
    <p:sldLayoutId id="2147486962" r:id="rId2"/>
    <p:sldLayoutId id="2147486963" r:id="rId3"/>
    <p:sldLayoutId id="2147486964" r:id="rId4"/>
    <p:sldLayoutId id="2147486965" r:id="rId5"/>
    <p:sldLayoutId id="2147486966" r:id="rId6"/>
    <p:sldLayoutId id="2147486967" r:id="rId7"/>
    <p:sldLayoutId id="2147486968" r:id="rId8"/>
    <p:sldLayoutId id="2147486969" r:id="rId9"/>
    <p:sldLayoutId id="2147486970" r:id="rId10"/>
    <p:sldLayoutId id="2147486971" r:id="rId11"/>
    <p:sldLayoutId id="2147486972" r:id="rId12"/>
    <p:sldLayoutId id="2147486973" r:id="rId13"/>
    <p:sldLayoutId id="2147486974" r:id="rId14"/>
    <p:sldLayoutId id="2147486975" r:id="rId15"/>
    <p:sldLayoutId id="2147486976" r:id="rId16"/>
    <p:sldLayoutId id="2147486977" r:id="rId17"/>
    <p:sldLayoutId id="2147486978" r:id="rId18"/>
    <p:sldLayoutId id="2147486979" r:id="rId19"/>
    <p:sldLayoutId id="2147486980" r:id="rId20"/>
    <p:sldLayoutId id="2147486981" r:id="rId21"/>
    <p:sldLayoutId id="2147486956" r:id="rId22"/>
    <p:sldLayoutId id="2147486957" r:id="rId23"/>
    <p:sldLayoutId id="2147486958" r:id="rId24"/>
    <p:sldLayoutId id="2147486959" r:id="rId2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law.allard.ubc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commlaw.allard.ubc.ca/" TargetMode="Externa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://cms.ubc.ca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8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3.xml"/><Relationship Id="rId5" Type="http://schemas.openxmlformats.org/officeDocument/2006/relationships/image" Target="../media/image2710.png"/><Relationship Id="rId4" Type="http://schemas.openxmlformats.org/officeDocument/2006/relationships/customXml" Target="../ink/ink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on.Festinger@ub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eg"/><Relationship Id="rId4" Type="http://schemas.openxmlformats.org/officeDocument/2006/relationships/hyperlink" Target="mailto:jfestinger@telus.net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Placeholder 3">
            <a:extLst>
              <a:ext uri="{FF2B5EF4-FFF2-40B4-BE49-F238E27FC236}">
                <a16:creationId xmlns:a16="http://schemas.microsoft.com/office/drawing/2014/main" id="{6AB382D9-7635-2429-2F83-CD11BAB8E8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79512" y="0"/>
            <a:ext cx="8785101" cy="102619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en-US" sz="4000" spc="100" dirty="0">
              <a:solidFill>
                <a:srgbClr val="FFFF00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4000" spc="10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Presentations </a:t>
            </a:r>
            <a:r>
              <a:rPr lang="en-US" sz="4000" spc="1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+ </a:t>
            </a:r>
            <a:r>
              <a:rPr lang="en-US" sz="4000" spc="10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Prof</a:t>
            </a:r>
            <a:r>
              <a:rPr lang="en-US" sz="4000" spc="1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</a:t>
            </a:r>
            <a:r>
              <a:rPr lang="en-US" sz="4000" spc="10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US" sz="4000" spc="100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Bakan</a:t>
            </a:r>
            <a:endParaRPr lang="en-US" sz="4000" spc="100" dirty="0">
              <a:solidFill>
                <a:schemeClr val="bg1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6386" name="Text Placeholder 2">
            <a:extLst>
              <a:ext uri="{FF2B5EF4-FFF2-40B4-BE49-F238E27FC236}">
                <a16:creationId xmlns:a16="http://schemas.microsoft.com/office/drawing/2014/main" id="{C61FCE91-4269-A889-155B-0A0EA686C6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331788" y="1347788"/>
            <a:ext cx="5224463" cy="15684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000" b="1" dirty="0">
                <a:ea typeface="ＭＳ Ｐゴシック" charset="-128"/>
              </a:rPr>
              <a:t>Talk 10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>
                <a:ea typeface="ＭＳ Ｐゴシック" charset="-128"/>
              </a:rPr>
              <a:t>Communications Law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>
                <a:ea typeface="ＭＳ Ｐゴシック" charset="-128"/>
              </a:rPr>
              <a:t>Allard School of Law, UBC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>
                <a:ea typeface="ＭＳ Ｐゴシック" charset="-128"/>
              </a:rPr>
              <a:t>Fall 2023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BB91CB-3F78-841A-DAAE-72E9CFE7A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600" y="3036888"/>
            <a:ext cx="5224463" cy="974725"/>
          </a:xfrm>
        </p:spPr>
        <p:txBody>
          <a:bodyPr/>
          <a:lstStyle/>
          <a:p>
            <a:pPr>
              <a:defRPr/>
            </a:pPr>
            <a:r>
              <a:rPr lang="en-US" dirty="0"/>
              <a:t>Jon Festinger K.C.</a:t>
            </a:r>
          </a:p>
          <a:p>
            <a:pPr>
              <a:defRPr/>
            </a:pPr>
            <a:r>
              <a:rPr lang="en-US" dirty="0"/>
              <a:t>Allard Law of Law, UBC</a:t>
            </a:r>
          </a:p>
          <a:p>
            <a:pPr>
              <a:defRPr/>
            </a:pPr>
            <a:r>
              <a:rPr lang="en-US" dirty="0"/>
              <a:t>QMUL School of Law (CCLS)</a:t>
            </a:r>
          </a:p>
          <a:p>
            <a:pPr>
              <a:defRPr/>
            </a:pPr>
            <a:r>
              <a:rPr lang="en-US" dirty="0"/>
              <a:t>Of Counsel, Chandler, </a:t>
            </a:r>
            <a:r>
              <a:rPr lang="en-US" dirty="0" err="1"/>
              <a:t>Fogden</a:t>
            </a:r>
            <a:r>
              <a:rPr lang="en-US" dirty="0"/>
              <a:t>, Lyman</a:t>
            </a:r>
          </a:p>
          <a:p>
            <a:pPr>
              <a:defRPr/>
            </a:pPr>
            <a:r>
              <a:rPr lang="en-US" dirty="0">
                <a:hlinkClick r:id="rId3"/>
              </a:rPr>
              <a:t>https://commlaw.allard.ubc.ca</a:t>
            </a:r>
            <a:r>
              <a:rPr lang="en-US">
                <a:hlinkClick r:id="rId3"/>
              </a:rPr>
              <a:t>/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2560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9EE263-FDAA-05CA-39F2-5B0D7B24B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635125"/>
            <a:ext cx="28082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>
            <a:extLst>
              <a:ext uri="{FF2B5EF4-FFF2-40B4-BE49-F238E27FC236}">
                <a16:creationId xmlns:a16="http://schemas.microsoft.com/office/drawing/2014/main" id="{F1F2BA86-BE1D-EB73-CA38-F78EB72EE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00088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CA" altLang="en-US">
                <a:solidFill>
                  <a:schemeClr val="bg1"/>
                </a:solidFill>
                <a:latin typeface="Whitney SSm A"/>
              </a:rPr>
              <a:t>I would like to acknowledge that we are situated on the </a:t>
            </a:r>
          </a:p>
          <a:p>
            <a:pPr algn="ctr"/>
            <a:r>
              <a:rPr lang="en-CA" altLang="en-US">
                <a:solidFill>
                  <a:schemeClr val="bg1"/>
                </a:solidFill>
                <a:latin typeface="Whitney SSm A"/>
              </a:rPr>
              <a:t>traditional, ancestral, unceded territory of the Musqueam people.                      </a:t>
            </a:r>
          </a:p>
        </p:txBody>
      </p:sp>
      <p:pic>
        <p:nvPicPr>
          <p:cNvPr id="28674" name="Picture 3" descr="A screenshot of a news&#10;&#10;Description automatically generated">
            <a:extLst>
              <a:ext uri="{FF2B5EF4-FFF2-40B4-BE49-F238E27FC236}">
                <a16:creationId xmlns:a16="http://schemas.microsoft.com/office/drawing/2014/main" id="{D9ABCDD2-E1B4-FA6D-9500-F01F83068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638" y="1851025"/>
            <a:ext cx="280193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A black carpet with blue and red gloves&#10;&#10;Description automatically generated">
            <a:extLst>
              <a:ext uri="{FF2B5EF4-FFF2-40B4-BE49-F238E27FC236}">
                <a16:creationId xmlns:a16="http://schemas.microsoft.com/office/drawing/2014/main" id="{B7E9D0D6-1A2D-6BA7-1342-75CD335FE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25" y="1995488"/>
            <a:ext cx="33686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>
            <a:extLst>
              <a:ext uri="{FF2B5EF4-FFF2-40B4-BE49-F238E27FC236}">
                <a16:creationId xmlns:a16="http://schemas.microsoft.com/office/drawing/2014/main" id="{F7EADAE4-AEDF-9113-21E4-33921893A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1787525"/>
            <a:ext cx="4806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60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Logistics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C4C6A4-70A7-6253-7D87-EC9C5A38E394}"/>
              </a:ext>
            </a:extLst>
          </p:cNvPr>
          <p:cNvSpPr txBox="1"/>
          <p:nvPr/>
        </p:nvSpPr>
        <p:spPr>
          <a:xfrm>
            <a:off x="311923" y="1694587"/>
            <a:ext cx="85201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NO CLASS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Friday</a:t>
            </a:r>
            <a:r>
              <a:rPr lang="en-US" sz="5400" dirty="0">
                <a:solidFill>
                  <a:srgbClr val="FF0000"/>
                </a:solidFill>
              </a:rPr>
              <a:t>,</a:t>
            </a:r>
            <a:r>
              <a:rPr lang="en-US" sz="5400" dirty="0">
                <a:solidFill>
                  <a:schemeClr val="bg1"/>
                </a:solidFill>
              </a:rPr>
              <a:t> November 17</a:t>
            </a:r>
            <a:r>
              <a:rPr lang="en-US" sz="5400" dirty="0">
                <a:solidFill>
                  <a:srgbClr val="FF0000"/>
                </a:solidFill>
              </a:rPr>
              <a:t>,</a:t>
            </a:r>
            <a:r>
              <a:rPr lang="en-US" sz="5400" dirty="0">
                <a:solidFill>
                  <a:schemeClr val="bg1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61238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>
            <a:extLst>
              <a:ext uri="{FF2B5EF4-FFF2-40B4-BE49-F238E27FC236}">
                <a16:creationId xmlns:a16="http://schemas.microsoft.com/office/drawing/2014/main" id="{5A7D7339-9F1F-E686-ED88-C4BFEF8C8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4084638"/>
            <a:ext cx="861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800">
                <a:hlinkClick r:id="rId2"/>
              </a:rPr>
              <a:t>https://commlaw.allard.ubc.ca/</a:t>
            </a:r>
            <a:r>
              <a:rPr lang="en-US" altLang="en-US" sz="4800"/>
              <a:t> </a:t>
            </a:r>
          </a:p>
        </p:txBody>
      </p:sp>
      <p:pic>
        <p:nvPicPr>
          <p:cNvPr id="31746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2EAB1367-9DE5-F4CE-5E08-61D55E578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201613"/>
            <a:ext cx="58816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A screenshot of a video presentation&#10;&#10;Description automatically generated">
            <a:extLst>
              <a:ext uri="{FF2B5EF4-FFF2-40B4-BE49-F238E27FC236}">
                <a16:creationId xmlns:a16="http://schemas.microsoft.com/office/drawing/2014/main" id="{1B4A368A-D94F-752B-B65B-41B075CC0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963" y="98425"/>
            <a:ext cx="3648075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26CF-316E-8F2F-6B69-2E845E8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355600"/>
            <a:ext cx="6515100" cy="627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For </a:t>
            </a:r>
            <a:r>
              <a:rPr lang="en-CA" b="1" dirty="0">
                <a:solidFill>
                  <a:srgbClr val="FFFF00"/>
                </a:solidFill>
                <a:latin typeface="+mn-lt"/>
              </a:rPr>
              <a:t>full privileges on the website </a:t>
            </a:r>
            <a:br>
              <a:rPr lang="en-CA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6912-E37D-FC53-1A21-97A03768A5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2888" y="1276350"/>
            <a:ext cx="6515100" cy="35385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1. Please create an account at </a:t>
            </a:r>
            <a:r>
              <a:rPr lang="en-CA" sz="2400" dirty="0">
                <a:solidFill>
                  <a:schemeClr val="bg1"/>
                </a:solidFill>
                <a:hlinkClick r:id="rId2"/>
              </a:rPr>
              <a:t>http://cms.ubc.ca/</a:t>
            </a:r>
            <a:r>
              <a:rPr lang="en-CA" sz="2400" dirty="0">
                <a:solidFill>
                  <a:schemeClr val="bg1"/>
                </a:solidFill>
              </a:rPr>
              <a:t> using your CWL.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2. Once you create an account and sign in at </a:t>
            </a:r>
            <a:r>
              <a:rPr lang="en-CA" sz="2400" dirty="0">
                <a:solidFill>
                  <a:schemeClr val="bg1"/>
                </a:solidFill>
                <a:hlinkClick r:id="rId2"/>
              </a:rPr>
              <a:t>http://cms.ubc.ca/</a:t>
            </a:r>
            <a:r>
              <a:rPr lang="en-CA" sz="2400" dirty="0">
                <a:solidFill>
                  <a:schemeClr val="bg1"/>
                </a:solidFill>
              </a:rPr>
              <a:t> you can click your name in the top right. Half-way down the following page will be your WordPress email address.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3. Send me your WordPress email address at </a:t>
            </a:r>
            <a:r>
              <a:rPr lang="en-CA" sz="2400" dirty="0" err="1">
                <a:solidFill>
                  <a:schemeClr val="bg1"/>
                </a:solidFill>
              </a:rPr>
              <a:t>jfestinger@telus.net</a:t>
            </a:r>
            <a:r>
              <a:rPr lang="en-CA" sz="2400" dirty="0">
                <a:solidFill>
                  <a:schemeClr val="bg1"/>
                </a:solidFill>
              </a:rPr>
              <a:t> or at </a:t>
            </a:r>
            <a:r>
              <a:rPr lang="en-CA" sz="2400" dirty="0" err="1">
                <a:solidFill>
                  <a:schemeClr val="bg1"/>
                </a:solidFill>
              </a:rPr>
              <a:t>jon.Festinger@ubc.ca</a:t>
            </a:r>
            <a:endParaRPr lang="en-CA" sz="24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4. Then, I will invite you to participate with authoring privileges via your </a:t>
            </a:r>
            <a:r>
              <a:rPr lang="en-CA" sz="2400" dirty="0" err="1">
                <a:solidFill>
                  <a:schemeClr val="bg1"/>
                </a:solidFill>
              </a:rPr>
              <a:t>WordPress</a:t>
            </a:r>
            <a:r>
              <a:rPr lang="en-CA" sz="2400" dirty="0">
                <a:solidFill>
                  <a:schemeClr val="bg1"/>
                </a:solidFill>
              </a:rPr>
              <a:t> email address.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03488D-E55B-48B4-CBD0-282695FCC9AB}"/>
                  </a:ext>
                </a:extLst>
              </p14:cNvPr>
              <p14:cNvContentPartPr/>
              <p14:nvPr/>
            </p14:nvContentPartPr>
            <p14:xfrm>
              <a:off x="1610412" y="3741277"/>
              <a:ext cx="5529600" cy="49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03488D-E55B-48B4-CBD0-282695FCC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4412" y="3705251"/>
                <a:ext cx="5601240" cy="5652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FAA7-91F0-EA73-D8E3-DD1CAC19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338" y="14288"/>
            <a:ext cx="5846762" cy="7207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  <a:latin typeface="+mn-lt"/>
              </a:rPr>
              <a:t>Why post</a:t>
            </a:r>
            <a:r>
              <a:rPr lang="en-US" sz="54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39786B8B-BC4E-3486-CA29-DB90FAA9F791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84213" y="1131888"/>
            <a:ext cx="7920037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Engaging and engaging others is the key</a:t>
            </a:r>
            <a:r>
              <a:rPr lang="en-US" altLang="en-US" sz="3000">
                <a:solidFill>
                  <a:srgbClr val="FF00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Because you don</a:t>
            </a:r>
            <a:r>
              <a:rPr lang="en-US" altLang="en-US" sz="3000">
                <a:solidFill>
                  <a:srgbClr val="FF0000"/>
                </a:solidFill>
              </a:rPr>
              <a:t>’</a:t>
            </a:r>
            <a:r>
              <a:rPr lang="en-US" altLang="en-US" sz="3000">
                <a:solidFill>
                  <a:schemeClr val="bg1"/>
                </a:solidFill>
              </a:rPr>
              <a:t>t love speaking up in class.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Because you just saw something</a:t>
            </a:r>
            <a:r>
              <a:rPr lang="en-US" altLang="en-US" sz="3000">
                <a:solidFill>
                  <a:srgbClr val="FF0000"/>
                </a:solidFill>
              </a:rPr>
              <a:t>,</a:t>
            </a:r>
            <a:r>
              <a:rPr lang="en-US" altLang="en-US" sz="3000">
                <a:solidFill>
                  <a:schemeClr val="bg1"/>
                </a:solidFill>
              </a:rPr>
              <a:t> and you</a:t>
            </a:r>
            <a:r>
              <a:rPr lang="en-US" altLang="en-US" sz="3000">
                <a:solidFill>
                  <a:srgbClr val="FF0000"/>
                </a:solidFill>
              </a:rPr>
              <a:t>’</a:t>
            </a:r>
            <a:r>
              <a:rPr lang="en-US" altLang="en-US" sz="3000">
                <a:solidFill>
                  <a:schemeClr val="bg1"/>
                </a:solidFill>
              </a:rPr>
              <a:t>ll never remember it unless you post it now</a:t>
            </a:r>
            <a:r>
              <a:rPr lang="en-US" altLang="en-US" sz="3000">
                <a:solidFill>
                  <a:srgbClr val="FF00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rgbClr val="FF0000"/>
                </a:solidFill>
              </a:rPr>
              <a:t>Please sign your name to your post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per with text on it&#10;&#10;Description automatically generated">
            <a:extLst>
              <a:ext uri="{FF2B5EF4-FFF2-40B4-BE49-F238E27FC236}">
                <a16:creationId xmlns:a16="http://schemas.microsoft.com/office/drawing/2014/main" id="{E89B06E3-E112-3882-E06B-E787A772F7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373" y="272317"/>
            <a:ext cx="3267254" cy="459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3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143156-36A7-1F3A-AD59-E3B2CDBBCDCE}"/>
              </a:ext>
            </a:extLst>
          </p:cNvPr>
          <p:cNvSpPr txBox="1"/>
          <p:nvPr/>
        </p:nvSpPr>
        <p:spPr>
          <a:xfrm>
            <a:off x="2158519" y="2248584"/>
            <a:ext cx="482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Please sign your posts</a:t>
            </a:r>
          </a:p>
        </p:txBody>
      </p:sp>
    </p:spTree>
    <p:extLst>
      <p:ext uri="{BB962C8B-B14F-4D97-AF65-F5344CB8AC3E}">
        <p14:creationId xmlns:p14="http://schemas.microsoft.com/office/powerpoint/2010/main" val="52017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43719-B9CD-C1A6-FFE5-22F874A5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816100"/>
            <a:ext cx="6858000" cy="1511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n-US" sz="6000" dirty="0">
                <a:solidFill>
                  <a:srgbClr val="FFFF00"/>
                </a:solidFill>
                <a:latin typeface="+mn-lt"/>
              </a:rPr>
              <a:t>Living</a:t>
            </a:r>
            <a:r>
              <a:rPr lang="en-US" sz="600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n-US" sz="6000" dirty="0">
                <a:solidFill>
                  <a:srgbClr val="FFFF00"/>
                </a:solidFill>
                <a:latin typeface="+mn-lt"/>
              </a:rPr>
              <a:t> Syllabus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DAAF46FC-55CE-F91E-6910-24197A31AE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600"/>
            <a:ext cx="822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Permission to Record</a:t>
            </a:r>
            <a:r>
              <a:rPr lang="en-US" altLang="en-US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058C08D1-F725-413C-F66D-6BDFFF4B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088" y="1398588"/>
            <a:ext cx="36798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C7B0BA6-2144-2F01-6B0F-B7A77CE6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613" y="387350"/>
            <a:ext cx="2819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211F25-513A-CF93-D49F-71F65C7D0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842963"/>
            <a:ext cx="2819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59C108-BC02-2043-960A-65EE3E10D961}"/>
                  </a:ext>
                </a:extLst>
              </p14:cNvPr>
              <p14:cNvContentPartPr/>
              <p14:nvPr/>
            </p14:nvContentPartPr>
            <p14:xfrm>
              <a:off x="1109265" y="453806"/>
              <a:ext cx="2416680" cy="658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59C108-BC02-2043-960A-65EE3E10D9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0265" y="444806"/>
                <a:ext cx="243432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8FC515F-DB94-FA41-188C-8A987CD7A646}"/>
                  </a:ext>
                </a:extLst>
              </p14:cNvPr>
              <p14:cNvContentPartPr/>
              <p14:nvPr/>
            </p14:nvContentPartPr>
            <p14:xfrm>
              <a:off x="7914648" y="1036217"/>
              <a:ext cx="278280" cy="325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8FC515F-DB94-FA41-188C-8A987CD7A6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05660" y="1027217"/>
                <a:ext cx="295897" cy="342720"/>
              </a:xfrm>
              <a:prstGeom prst="rect">
                <a:avLst/>
              </a:prstGeom>
            </p:spPr>
          </p:pic>
        </mc:Fallback>
      </mc:AlternateContent>
      <p:pic>
        <p:nvPicPr>
          <p:cNvPr id="36869" name="Picture 10" descr="A screenshot of a legal document&#10;&#10;Description automatically generated">
            <a:extLst>
              <a:ext uri="{FF2B5EF4-FFF2-40B4-BE49-F238E27FC236}">
                <a16:creationId xmlns:a16="http://schemas.microsoft.com/office/drawing/2014/main" id="{790ACB08-A816-2872-3CBA-B545878A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1169988"/>
            <a:ext cx="314166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14375-DBB6-12C7-8A96-74A2D814537B}"/>
              </a:ext>
            </a:extLst>
          </p:cNvPr>
          <p:cNvSpPr txBox="1"/>
          <p:nvPr/>
        </p:nvSpPr>
        <p:spPr>
          <a:xfrm>
            <a:off x="2586038" y="268288"/>
            <a:ext cx="39719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+mn-lt"/>
              </a:rPr>
              <a:t>Website issues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…</a:t>
            </a:r>
            <a:endParaRPr lang="en-US" sz="3600" dirty="0"/>
          </a:p>
        </p:txBody>
      </p:sp>
      <p:pic>
        <p:nvPicPr>
          <p:cNvPr id="37890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45076C3-75D9-AD6A-BC8F-5C2C6AA2E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088" y="1203325"/>
            <a:ext cx="69818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>
            <a:extLst>
              <a:ext uri="{FF2B5EF4-FFF2-40B4-BE49-F238E27FC236}">
                <a16:creationId xmlns:a16="http://schemas.microsoft.com/office/drawing/2014/main" id="{2E06735E-824F-E50F-F0BA-E537AEC25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5" y="123825"/>
            <a:ext cx="6826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rgbClr val="FFFF00"/>
                </a:solidFill>
              </a:rPr>
              <a:t>Anything </a:t>
            </a:r>
            <a:r>
              <a:rPr lang="en-US" altLang="en-US" sz="3600" b="1">
                <a:solidFill>
                  <a:schemeClr val="bg1"/>
                </a:solidFill>
              </a:rPr>
              <a:t>&amp;</a:t>
            </a:r>
            <a:r>
              <a:rPr lang="en-US" altLang="en-US" sz="3600" b="1">
                <a:solidFill>
                  <a:srgbClr val="FFFF00"/>
                </a:solidFill>
              </a:rPr>
              <a:t> everything </a:t>
            </a:r>
            <a:r>
              <a:rPr lang="en-US" altLang="en-US" sz="3600" b="1">
                <a:solidFill>
                  <a:srgbClr val="92D050"/>
                </a:solidFill>
              </a:rPr>
              <a:t>can be </a:t>
            </a:r>
          </a:p>
          <a:p>
            <a:pPr algn="ctr"/>
            <a:r>
              <a:rPr lang="en-US" altLang="en-US" sz="3600" b="1">
                <a:solidFill>
                  <a:srgbClr val="92D050"/>
                </a:solidFill>
              </a:rPr>
              <a:t>done via email</a:t>
            </a:r>
            <a:r>
              <a:rPr lang="en-US" altLang="en-US" sz="3600" b="1">
                <a:solidFill>
                  <a:srgbClr val="FFFF00"/>
                </a:solidFill>
              </a:rPr>
              <a:t> if you prefer</a:t>
            </a:r>
            <a:endParaRPr lang="en-US" altLang="en-US" sz="3600"/>
          </a:p>
        </p:txBody>
      </p:sp>
      <p:pic>
        <p:nvPicPr>
          <p:cNvPr id="38914" name="Content Placeholder 5">
            <a:extLst>
              <a:ext uri="{FF2B5EF4-FFF2-40B4-BE49-F238E27FC236}">
                <a16:creationId xmlns:a16="http://schemas.microsoft.com/office/drawing/2014/main" id="{39C84339-965C-0921-2CDD-3A51B0BF9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725" y="1492250"/>
            <a:ext cx="5416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857F1359-A6A7-C914-CF3A-B09712616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87313"/>
            <a:ext cx="6172200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Notes on Grades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613860D8-C5A1-3DA3-C229-5BEBB81CF996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485900" y="915988"/>
            <a:ext cx="6392863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rgbClr val="FFFF00"/>
                </a:solidFill>
              </a:rPr>
              <a:t>Scale</a:t>
            </a:r>
            <a:r>
              <a:rPr lang="en-US" altLang="en-US" sz="2400">
                <a:solidFill>
                  <a:srgbClr val="FF0000"/>
                </a:solidFill>
              </a:rPr>
              <a:t>-</a:t>
            </a:r>
            <a:r>
              <a:rPr lang="en-US" altLang="en-US" sz="2400">
                <a:solidFill>
                  <a:srgbClr val="FFFF00"/>
                </a:solidFill>
              </a:rPr>
              <a:t>down tendency 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>
                <a:solidFill>
                  <a:schemeClr val="bg1"/>
                </a:solidFill>
              </a:rPr>
              <a:t>ok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after 30 years it’s more than a tendency</a:t>
            </a:r>
            <a:r>
              <a:rPr lang="en-US" altLang="en-US" sz="2400">
                <a:solidFill>
                  <a:srgbClr val="FFFF00"/>
                </a:solidFill>
              </a:rPr>
              <a:t>…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rgbClr val="FFFF00"/>
                </a:solidFill>
              </a:rPr>
              <a:t>Paper is 60%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  <a:r>
              <a:rPr lang="en-US" altLang="en-US" sz="2400">
                <a:solidFill>
                  <a:srgbClr val="FFFF00"/>
                </a:solidFill>
              </a:rPr>
              <a:t> Participation is 40%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In-class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website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email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presentations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anything you want to do 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>
                <a:solidFill>
                  <a:schemeClr val="bg1"/>
                </a:solidFill>
              </a:rPr>
              <a:t>within reason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  <a:r>
              <a:rPr lang="en-US" altLang="en-US" sz="2400">
                <a:solidFill>
                  <a:srgbClr val="FFFF00"/>
                </a:solidFill>
              </a:rPr>
              <a:t>…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rgbClr val="FFFF00"/>
                </a:solidFill>
              </a:rPr>
              <a:t>Presentations</a:t>
            </a:r>
            <a:r>
              <a:rPr lang="en-US" altLang="en-US" sz="2400">
                <a:solidFill>
                  <a:srgbClr val="FF0000"/>
                </a:solidFill>
              </a:rPr>
              <a:t>:</a:t>
            </a:r>
            <a:r>
              <a:rPr lang="en-US" altLang="en-US" sz="2400">
                <a:solidFill>
                  <a:schemeClr val="bg1"/>
                </a:solidFill>
              </a:rPr>
              <a:t> Group or Individual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  <a:r>
              <a:rPr lang="en-US" altLang="en-US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rgbClr val="00B0F0"/>
                </a:solidFill>
              </a:rPr>
              <a:t>Engaging your classmates</a:t>
            </a:r>
            <a:r>
              <a:rPr lang="en-US" altLang="en-US" sz="2400">
                <a:solidFill>
                  <a:schemeClr val="bg1"/>
                </a:solidFill>
              </a:rPr>
              <a:t> is the key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  <a:r>
              <a:rPr lang="en-US" altLang="en-US" sz="240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rgbClr val="FF0000"/>
                </a:solidFill>
              </a:rPr>
              <a:t>Presentation and paper can be related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05AA-3855-AFE2-ADEB-71909A6C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1006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Paper Confessional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2700" b="1" dirty="0">
                <a:solidFill>
                  <a:srgbClr val="FF0000"/>
                </a:solidFill>
              </a:rPr>
              <a:t>(</a:t>
            </a:r>
            <a:r>
              <a:rPr lang="en-US" sz="2700" b="1" dirty="0">
                <a:solidFill>
                  <a:schemeClr val="bg1"/>
                </a:solidFill>
              </a:rPr>
              <a:t>or what I learned one winter holiday</a:t>
            </a:r>
            <a:r>
              <a:rPr lang="en-US" sz="27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3D484-3100-1E00-D7C4-2C24651874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7088" y="1055688"/>
            <a:ext cx="7416800" cy="38925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3000" dirty="0">
                <a:solidFill>
                  <a:schemeClr val="bg1"/>
                </a:solidFill>
              </a:rPr>
              <a:t>Legal/normative reasoning/argument including footnote/bibliography support &amp; Contribution/Move forward </a:t>
            </a:r>
            <a:r>
              <a:rPr lang="en-US" sz="30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30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3000" dirty="0">
                <a:solidFill>
                  <a:srgbClr val="FFFF00"/>
                </a:solidFill>
              </a:rPr>
              <a:t>60</a:t>
            </a:r>
            <a:r>
              <a:rPr lang="en-US" sz="3000" dirty="0">
                <a:solidFill>
                  <a:schemeClr val="accent5"/>
                </a:solidFill>
              </a:rPr>
              <a:t>%</a:t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3000" dirty="0">
                <a:solidFill>
                  <a:schemeClr val="bg1"/>
                </a:solidFill>
              </a:rPr>
              <a:t>Presentation including layout, headings, grammar, language/writing skills, “tightness” </a:t>
            </a:r>
            <a:r>
              <a:rPr lang="en-US" sz="30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30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3000" dirty="0">
                <a:solidFill>
                  <a:srgbClr val="FFFF00"/>
                </a:solidFill>
              </a:rPr>
              <a:t>25</a:t>
            </a:r>
            <a:r>
              <a:rPr lang="en-US" sz="3000" dirty="0">
                <a:solidFill>
                  <a:schemeClr val="accent5"/>
                </a:solidFill>
              </a:rPr>
              <a:t>%</a:t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3000" dirty="0">
                <a:solidFill>
                  <a:schemeClr val="bg1"/>
                </a:solidFill>
              </a:rPr>
              <a:t>Topic/Originality/Degree of Difficultly </a:t>
            </a:r>
            <a:r>
              <a:rPr lang="en-US" sz="30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3000" dirty="0">
                <a:solidFill>
                  <a:schemeClr val="bg1"/>
                </a:solidFill>
                <a:sym typeface="Wingdings"/>
              </a:rPr>
              <a:t>  </a:t>
            </a:r>
            <a:r>
              <a:rPr lang="en-US" sz="3000" dirty="0">
                <a:solidFill>
                  <a:srgbClr val="FFFF00"/>
                </a:solidFill>
              </a:rPr>
              <a:t>15</a:t>
            </a:r>
            <a:r>
              <a:rPr lang="en-US" sz="3000" dirty="0">
                <a:solidFill>
                  <a:schemeClr val="accent5"/>
                </a:solidFill>
              </a:rPr>
              <a:t>%</a:t>
            </a:r>
          </a:p>
          <a:p>
            <a:pPr>
              <a:lnSpc>
                <a:spcPct val="110000"/>
              </a:lnSpc>
              <a:defRPr/>
            </a:pPr>
            <a:endParaRPr lang="en-US" sz="3000" dirty="0">
              <a:solidFill>
                <a:schemeClr val="accent5"/>
              </a:solidFill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sz="1950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THIS IS NOT A RUBRIC. IT IS A  SELF ASSESSMENT.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>
            <a:extLst>
              <a:ext uri="{FF2B5EF4-FFF2-40B4-BE49-F238E27FC236}">
                <a16:creationId xmlns:a16="http://schemas.microsoft.com/office/drawing/2014/main" id="{32032340-ED93-9C59-C4B9-AF6811EEC15E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84213" y="627063"/>
            <a:ext cx="77755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Will read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: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 drafts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outlines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synopsis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……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abstracts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etc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.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As late as I can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Due last day of exams by 4</a:t>
            </a: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: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00 PM</a:t>
            </a: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Send in 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papers by email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. </a:t>
            </a: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Make sure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 you get acknowledgment of receipt</a:t>
            </a:r>
            <a:r>
              <a:rPr lang="en-US" altLang="en-US" sz="33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0DAC6AFE-4A0A-9002-8586-BD5F9E7AB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0"/>
            <a:ext cx="6172200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5100" b="1">
                <a:solidFill>
                  <a:srgbClr val="FFFF00"/>
                </a:solidFill>
                <a:cs typeface="Arial" panose="020B0604020202020204" pitchFamily="34" charset="0"/>
              </a:rPr>
              <a:t>Grades</a:t>
            </a:r>
            <a:r>
              <a:rPr lang="en-US" altLang="en-US" sz="5100" b="1">
                <a:solidFill>
                  <a:srgbClr val="FF0000"/>
                </a:solidFill>
                <a:cs typeface="Arial" panose="020B0604020202020204" pitchFamily="34" charset="0"/>
              </a:rPr>
              <a:t> (</a:t>
            </a:r>
            <a:r>
              <a:rPr lang="en-US" altLang="en-US" sz="5100" b="1">
                <a:solidFill>
                  <a:schemeClr val="bg1"/>
                </a:solidFill>
                <a:cs typeface="Arial" panose="020B0604020202020204" pitchFamily="34" charset="0"/>
              </a:rPr>
              <a:t>primarily</a:t>
            </a:r>
            <a:r>
              <a:rPr lang="en-US" altLang="en-US" sz="5100" b="1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F09FB7E9-DED7-55E4-1EBF-7BA1722E5C8B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485900" y="1736725"/>
            <a:ext cx="6172200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500">
                <a:solidFill>
                  <a:schemeClr val="bg1"/>
                </a:solidFill>
                <a:cs typeface="Arial" panose="020B0604020202020204" pitchFamily="34" charset="0"/>
              </a:rPr>
              <a:t>Paper </a:t>
            </a:r>
            <a:r>
              <a:rPr lang="en-US" altLang="en-US" sz="450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4500">
                <a:solidFill>
                  <a:schemeClr val="bg1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sz="4500">
                <a:solidFill>
                  <a:srgbClr val="CCFFCC"/>
                </a:solidFill>
                <a:cs typeface="Arial" panose="020B0604020202020204" pitchFamily="34" charset="0"/>
                <a:sym typeface="Wingdings" pitchFamily="2" charset="2"/>
              </a:rPr>
              <a:t>Quality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4500">
              <a:solidFill>
                <a:schemeClr val="bg1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500">
                <a:solidFill>
                  <a:schemeClr val="bg1"/>
                </a:solidFill>
                <a:cs typeface="Arial" panose="020B0604020202020204" pitchFamily="34" charset="0"/>
                <a:sym typeface="Wingdings" pitchFamily="2" charset="2"/>
              </a:rPr>
              <a:t>Participation </a:t>
            </a:r>
            <a:r>
              <a:rPr lang="en-US" altLang="en-US" sz="450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4500">
                <a:solidFill>
                  <a:schemeClr val="bg1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sz="4500">
                <a:solidFill>
                  <a:srgbClr val="CCFFCC"/>
                </a:solidFill>
                <a:cs typeface="Arial" panose="020B0604020202020204" pitchFamily="34" charset="0"/>
                <a:sym typeface="Wingdings" pitchFamily="2" charset="2"/>
              </a:rPr>
              <a:t>Effort</a:t>
            </a:r>
            <a:endParaRPr lang="en-US" altLang="en-US" sz="4500">
              <a:solidFill>
                <a:srgbClr val="CCFFC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CBB61957-1213-B2E0-232A-BB051A365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07950"/>
            <a:ext cx="8569325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400" b="1">
                <a:solidFill>
                  <a:srgbClr val="FFFF00"/>
                </a:solidFill>
              </a:rPr>
              <a:t>Office </a:t>
            </a:r>
            <a:r>
              <a:rPr lang="en-US" altLang="en-US" sz="4400" b="1">
                <a:solidFill>
                  <a:schemeClr val="bg1"/>
                </a:solidFill>
              </a:rPr>
              <a:t>“</a:t>
            </a:r>
            <a:r>
              <a:rPr lang="en-US" altLang="en-US" sz="4400" b="1">
                <a:solidFill>
                  <a:srgbClr val="FFFF00"/>
                </a:solidFill>
              </a:rPr>
              <a:t>Hours</a:t>
            </a:r>
            <a:r>
              <a:rPr lang="en-US" altLang="en-US" sz="4400" b="1">
                <a:solidFill>
                  <a:schemeClr val="bg1"/>
                </a:solidFill>
              </a:rPr>
              <a:t>”</a:t>
            </a:r>
            <a:r>
              <a:rPr lang="en-US" altLang="en-US" sz="4400" b="1">
                <a:solidFill>
                  <a:srgbClr val="FF0000"/>
                </a:solidFill>
              </a:rPr>
              <a:t>:</a:t>
            </a:r>
            <a:r>
              <a:rPr lang="en-US" altLang="en-US" sz="4400" b="1">
                <a:solidFill>
                  <a:schemeClr val="bg1"/>
                </a:solidFill>
              </a:rPr>
              <a:t> You Tell me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1FE31C5A-7534-D14E-C8B6-2B2A59341235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320800" y="1147763"/>
            <a:ext cx="6554788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CCFFCC"/>
                </a:solidFill>
              </a:rPr>
              <a:t>Room </a:t>
            </a:r>
            <a:r>
              <a:rPr lang="en-US" altLang="en-US" sz="3000">
                <a:solidFill>
                  <a:srgbClr val="FFFF00"/>
                </a:solidFill>
              </a:rPr>
              <a:t>449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CCFFCC"/>
                </a:solidFill>
              </a:rPr>
              <a:t>Email</a:t>
            </a:r>
            <a:r>
              <a:rPr lang="en-US" altLang="en-US" sz="3000">
                <a:solidFill>
                  <a:schemeClr val="bg1"/>
                </a:solidFill>
              </a:rPr>
              <a:t> me </a:t>
            </a:r>
            <a:r>
              <a:rPr lang="en-US" altLang="en-US" sz="3000">
                <a:solidFill>
                  <a:schemeClr val="bg1"/>
                </a:solidFill>
                <a:hlinkClick r:id="rId3"/>
              </a:rPr>
              <a:t>jon.Festinger@ubc.ca</a:t>
            </a:r>
            <a:r>
              <a:rPr lang="en-US" altLang="en-US" sz="3000">
                <a:solidFill>
                  <a:schemeClr val="bg1"/>
                </a:solidFill>
              </a:rPr>
              <a:t> </a:t>
            </a:r>
            <a:r>
              <a:rPr lang="en-US" altLang="en-US" sz="3000">
                <a:solidFill>
                  <a:schemeClr val="bg1"/>
                </a:solidFill>
                <a:hlinkClick r:id="rId4"/>
              </a:rPr>
              <a:t>jfestinger@telus.net</a:t>
            </a:r>
            <a:r>
              <a:rPr lang="en-US" altLang="en-US" sz="3000">
                <a:solidFill>
                  <a:schemeClr val="bg1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CCFFCC"/>
                </a:solidFill>
              </a:rPr>
              <a:t>Text</a:t>
            </a:r>
            <a:r>
              <a:rPr lang="en-US" altLang="en-US" sz="3000">
                <a:solidFill>
                  <a:schemeClr val="bg1"/>
                </a:solidFill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chemeClr val="bg1"/>
                </a:solidFill>
              </a:rPr>
              <a:t>c. 604-837-6426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000">
              <a:solidFill>
                <a:schemeClr val="bg1"/>
              </a:solidFill>
            </a:endParaRPr>
          </a:p>
        </p:txBody>
      </p:sp>
      <p:pic>
        <p:nvPicPr>
          <p:cNvPr id="44035" name="Picture 5">
            <a:extLst>
              <a:ext uri="{FF2B5EF4-FFF2-40B4-BE49-F238E27FC236}">
                <a16:creationId xmlns:a16="http://schemas.microsoft.com/office/drawing/2014/main" id="{B9B3041C-A6A4-1B50-4C23-860BA6F3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850" y="3214688"/>
            <a:ext cx="301625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CDBA2-060E-2913-841F-41BEFDBF73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5900" y="838200"/>
            <a:ext cx="6172200" cy="345598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92D050"/>
                </a:solidFill>
              </a:rPr>
              <a:t>QUESTIONS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00"/>
                </a:solidFill>
              </a:rPr>
              <a:t>THOUGHTS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FF"/>
                </a:solidFill>
              </a:rPr>
              <a:t> DISCUSSION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9683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243806" y="1154906"/>
            <a:ext cx="6656388" cy="283368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10875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Group</a:t>
            </a:r>
          </a:p>
          <a:p>
            <a:pPr marL="0" indent="0" algn="ctr">
              <a:buNone/>
            </a:pPr>
            <a:r>
              <a:rPr lang="en-US" sz="10875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Presentations</a:t>
            </a:r>
          </a:p>
        </p:txBody>
      </p:sp>
    </p:spTree>
    <p:extLst>
      <p:ext uri="{BB962C8B-B14F-4D97-AF65-F5344CB8AC3E}">
        <p14:creationId xmlns:p14="http://schemas.microsoft.com/office/powerpoint/2010/main" val="268669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A720D290-03DB-93D4-30FF-7115FABA2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103188"/>
            <a:ext cx="6172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FFFF00"/>
                </a:solidFill>
              </a:rPr>
              <a:t>Special Guest Speaker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84994" name="Picture 2">
            <a:extLst>
              <a:ext uri="{FF2B5EF4-FFF2-40B4-BE49-F238E27FC236}">
                <a16:creationId xmlns:a16="http://schemas.microsoft.com/office/drawing/2014/main" id="{BFF5D190-11BE-A5DB-768C-027FA8382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867" y="1059582"/>
            <a:ext cx="5252265" cy="359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DF94C-D6BB-DFC9-7CA4-6B0379CD020D}"/>
              </a:ext>
            </a:extLst>
          </p:cNvPr>
          <p:cNvSpPr txBox="1"/>
          <p:nvPr/>
        </p:nvSpPr>
        <p:spPr>
          <a:xfrm>
            <a:off x="2275538" y="1602254"/>
            <a:ext cx="45929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Laura Burke</a:t>
            </a:r>
          </a:p>
          <a:p>
            <a:pPr algn="ctr"/>
            <a:r>
              <a:rPr lang="en-US" sz="6000" dirty="0" err="1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Alirod</a:t>
            </a:r>
            <a:r>
              <a:rPr lang="en-US" sz="6000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Ameri</a:t>
            </a:r>
          </a:p>
        </p:txBody>
      </p:sp>
    </p:spTree>
    <p:extLst>
      <p:ext uri="{BB962C8B-B14F-4D97-AF65-F5344CB8AC3E}">
        <p14:creationId xmlns:p14="http://schemas.microsoft.com/office/powerpoint/2010/main" val="361198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DDD3E9-0E7B-0647-84EA-5DC586A4D807}"/>
              </a:ext>
            </a:extLst>
          </p:cNvPr>
          <p:cNvSpPr txBox="1"/>
          <p:nvPr/>
        </p:nvSpPr>
        <p:spPr>
          <a:xfrm>
            <a:off x="3020132" y="2063918"/>
            <a:ext cx="3103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Jay Kim</a:t>
            </a:r>
          </a:p>
        </p:txBody>
      </p:sp>
    </p:spTree>
    <p:extLst>
      <p:ext uri="{BB962C8B-B14F-4D97-AF65-F5344CB8AC3E}">
        <p14:creationId xmlns:p14="http://schemas.microsoft.com/office/powerpoint/2010/main" val="808679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47967-E748-67BE-A62E-EF68698971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5900" y="838200"/>
            <a:ext cx="6172200" cy="345598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92D050"/>
                </a:solidFill>
              </a:rPr>
              <a:t>QUESTIONS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00"/>
                </a:solidFill>
              </a:rPr>
              <a:t>THOUGHTS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FF"/>
                </a:solidFill>
              </a:rPr>
              <a:t> DISCUSSION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3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1">
            <a:extLst>
              <a:ext uri="{FF2B5EF4-FFF2-40B4-BE49-F238E27FC236}">
                <a16:creationId xmlns:a16="http://schemas.microsoft.com/office/drawing/2014/main" id="{CF85379C-A3C5-0C8E-3D77-64D7892B8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676275"/>
            <a:ext cx="67405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881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Title 1">
            <a:extLst>
              <a:ext uri="{FF2B5EF4-FFF2-40B4-BE49-F238E27FC236}">
                <a16:creationId xmlns:a16="http://schemas.microsoft.com/office/drawing/2014/main" id="{37EC6276-2D98-4FEC-4236-98DA5DAE860B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050" y="133350"/>
            <a:ext cx="4533900" cy="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0" name="TextBox 1">
            <a:extLst>
              <a:ext uri="{FF2B5EF4-FFF2-40B4-BE49-F238E27FC236}">
                <a16:creationId xmlns:a16="http://schemas.microsoft.com/office/drawing/2014/main" id="{F607BEEC-514B-1C52-1BC9-728C25DAF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228725"/>
            <a:ext cx="7991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Canadian Content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&amp;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The Law</a:t>
            </a:r>
          </a:p>
        </p:txBody>
      </p:sp>
      <p:pic>
        <p:nvPicPr>
          <p:cNvPr id="191491" name="Picture 2">
            <a:extLst>
              <a:ext uri="{FF2B5EF4-FFF2-40B4-BE49-F238E27FC236}">
                <a16:creationId xmlns:a16="http://schemas.microsoft.com/office/drawing/2014/main" id="{CD260FC8-7854-34FB-ACFB-66262960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900" y="2244725"/>
            <a:ext cx="23622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005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Content Placeholder 3" descr="800px-Smarties-UK-Candies.jpg">
            <a:extLst>
              <a:ext uri="{FF2B5EF4-FFF2-40B4-BE49-F238E27FC236}">
                <a16:creationId xmlns:a16="http://schemas.microsoft.com/office/drawing/2014/main" id="{51204570-E3F9-D519-3E0A-F6E5A082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2173288"/>
            <a:ext cx="410051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4" name="Content Placeholder 3" descr="691px-M&amp;M's_Plain.jpg">
            <a:extLst>
              <a:ext uri="{FF2B5EF4-FFF2-40B4-BE49-F238E27FC236}">
                <a16:creationId xmlns:a16="http://schemas.microsoft.com/office/drawing/2014/main" id="{397DBF42-8253-FB02-74FF-1DC84D066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1" r="-745"/>
          <a:stretch>
            <a:fillRect/>
          </a:stretch>
        </p:blipFill>
        <p:spPr bwMode="auto">
          <a:xfrm>
            <a:off x="4932363" y="1419225"/>
            <a:ext cx="367665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EC0161-8E68-DDBB-9A4C-6743DC2062A6}"/>
              </a:ext>
            </a:extLst>
          </p:cNvPr>
          <p:cNvSpPr txBox="1"/>
          <p:nvPr/>
        </p:nvSpPr>
        <p:spPr>
          <a:xfrm>
            <a:off x="809625" y="268288"/>
            <a:ext cx="7500938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A MATTER OF PERSPECTIVE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4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611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>
            <a:extLst>
              <a:ext uri="{FF2B5EF4-FFF2-40B4-BE49-F238E27FC236}">
                <a16:creationId xmlns:a16="http://schemas.microsoft.com/office/drawing/2014/main" id="{4F81965D-546A-6AD2-EB24-0C99DAC0A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0"/>
            <a:ext cx="6172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300" b="1">
                <a:solidFill>
                  <a:schemeClr val="bg1"/>
                </a:solidFill>
              </a:rPr>
              <a:t>Perspective</a:t>
            </a:r>
          </a:p>
        </p:txBody>
      </p:sp>
      <p:pic>
        <p:nvPicPr>
          <p:cNvPr id="193538" name="Content Placeholder 3">
            <a:extLst>
              <a:ext uri="{FF2B5EF4-FFF2-40B4-BE49-F238E27FC236}">
                <a16:creationId xmlns:a16="http://schemas.microsoft.com/office/drawing/2014/main" id="{0B5749DD-BECE-8AF1-062C-5B0F9EC6A35F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854075"/>
            <a:ext cx="6172200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64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Content Placeholder 3" descr="Thank-you-word-cloud.jpg">
            <a:extLst>
              <a:ext uri="{FF2B5EF4-FFF2-40B4-BE49-F238E27FC236}">
                <a16:creationId xmlns:a16="http://schemas.microsoft.com/office/drawing/2014/main" id="{7DA8707A-A7D9-8555-BB13-9DD5DB53E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1"/>
          <a:stretch>
            <a:fillRect/>
          </a:stretch>
        </p:blipFill>
        <p:spPr bwMode="auto">
          <a:xfrm>
            <a:off x="1054100" y="749300"/>
            <a:ext cx="70358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9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09E9-E0F1-9BDB-F493-25BEF161C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763"/>
            <a:ext cx="6858000" cy="9382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+mn-lt"/>
                <a:cs typeface="Times New Roman"/>
              </a:rPr>
              <a:t>  Always include a cat picture</a:t>
            </a:r>
          </a:p>
        </p:txBody>
      </p:sp>
      <p:sp>
        <p:nvSpPr>
          <p:cNvPr id="195586" name="Content Placeholder 2">
            <a:extLst>
              <a:ext uri="{FF2B5EF4-FFF2-40B4-BE49-F238E27FC236}">
                <a16:creationId xmlns:a16="http://schemas.microsoft.com/office/drawing/2014/main" id="{39AB2247-242A-B210-DFBA-2DFB57DDE661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485900" y="942975"/>
            <a:ext cx="6172200" cy="33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          </a:t>
            </a:r>
            <a:endParaRPr lang="en-US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 </a:t>
            </a:r>
          </a:p>
        </p:txBody>
      </p:sp>
      <p:pic>
        <p:nvPicPr>
          <p:cNvPr id="195587" name="Content Placeholder 3" descr="cat-1382015906Wuw.jpg">
            <a:extLst>
              <a:ext uri="{FF2B5EF4-FFF2-40B4-BE49-F238E27FC236}">
                <a16:creationId xmlns:a16="http://schemas.microsoft.com/office/drawing/2014/main" id="{F7A3CCDA-2168-BE15-DC72-4CEE5887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" r="-270"/>
          <a:stretch>
            <a:fillRect/>
          </a:stretch>
        </p:blipFill>
        <p:spPr bwMode="auto">
          <a:xfrm>
            <a:off x="2120900" y="1055688"/>
            <a:ext cx="49117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32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D5EFD-BC99-77A3-213D-0B7C80CFB1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5900" y="1651000"/>
            <a:ext cx="6172200" cy="264318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i="1" dirty="0">
                <a:solidFill>
                  <a:schemeClr val="bg1"/>
                </a:solidFill>
              </a:rPr>
              <a:t>In learning you will teach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i="1" dirty="0">
                <a:solidFill>
                  <a:schemeClr val="bg1"/>
                </a:solidFill>
              </a:rPr>
              <a:t>And in teaching you will learn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Phil Collins' </a:t>
            </a:r>
            <a:r>
              <a:rPr lang="en-CA" i="1" dirty="0">
                <a:solidFill>
                  <a:schemeClr val="bg1">
                    <a:lumMod val="65000"/>
                  </a:schemeClr>
                </a:solidFill>
              </a:rPr>
              <a:t>Son of Man  </a:t>
            </a: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(1999)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8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C792981-8307-7124-B6DF-B53C86AF67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275" y="510527"/>
            <a:ext cx="4211449" cy="41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79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38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086CF5BC-AFFB-C2DA-C219-A929E794E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413" y="433704"/>
            <a:ext cx="6403173" cy="42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2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2A4D1DB0-AEAC-62C2-0509-06FF6657E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50" y="209550"/>
            <a:ext cx="38227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0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58C456F-FFA7-1EA3-0350-D3B68B8D49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069" y="0"/>
            <a:ext cx="4539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3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064B5880-DF58-636F-7CED-89D52DFCA1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-12424"/>
            <a:ext cx="1937438" cy="5143500"/>
          </a:xfrm>
          <a:prstGeom prst="rect">
            <a:avLst/>
          </a:prstGeom>
        </p:spPr>
      </p:pic>
      <p:pic>
        <p:nvPicPr>
          <p:cNvPr id="5" name="Picture 4" descr="A screenshot of a document&#10;&#10;Description automatically generated">
            <a:extLst>
              <a:ext uri="{FF2B5EF4-FFF2-40B4-BE49-F238E27FC236}">
                <a16:creationId xmlns:a16="http://schemas.microsoft.com/office/drawing/2014/main" id="{A98FBD95-B86F-C347-BF6E-FD8FD19C13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996" y="6957"/>
            <a:ext cx="20303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9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80E85C55-156D-C6D3-3A3E-EF44C1C0D4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548" y="0"/>
            <a:ext cx="31989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7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6730</TotalTime>
  <Words>549</Words>
  <Application>Microsoft Macintosh PowerPoint</Application>
  <PresentationFormat>On-screen Show (16:9)</PresentationFormat>
  <Paragraphs>81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Apple Chancery</vt:lpstr>
      <vt:lpstr>Arial</vt:lpstr>
      <vt:lpstr>Arial Hebrew Scholar</vt:lpstr>
      <vt:lpstr>Calibri</vt:lpstr>
      <vt:lpstr>Times</vt:lpstr>
      <vt:lpstr>Times New Roman</vt:lpstr>
      <vt:lpstr>Verdana</vt:lpstr>
      <vt:lpstr>Whitney Book</vt:lpstr>
      <vt:lpstr>Whitney SSm A</vt:lpstr>
      <vt:lpstr>WhitneyHTF-Bold</vt:lpstr>
      <vt:lpstr>Office Theme</vt:lpstr>
      <vt:lpstr>PowerPoint Presentation</vt:lpstr>
      <vt:lpstr>Permission to Record?</vt:lpstr>
      <vt:lpstr>Special Guest Speaker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full privileges on the website  </vt:lpstr>
      <vt:lpstr>Why post?</vt:lpstr>
      <vt:lpstr>PowerPoint Presentation</vt:lpstr>
      <vt:lpstr>PowerPoint Presentation</vt:lpstr>
      <vt:lpstr>“Living” Syllabus</vt:lpstr>
      <vt:lpstr>PowerPoint Presentation</vt:lpstr>
      <vt:lpstr>PowerPoint Presentation</vt:lpstr>
      <vt:lpstr>PowerPoint Presentation</vt:lpstr>
      <vt:lpstr>Notes on Grades</vt:lpstr>
      <vt:lpstr>Paper Confessional  (or what I learned one winter holiday)</vt:lpstr>
      <vt:lpstr>PowerPoint Presentation</vt:lpstr>
      <vt:lpstr>Grades (primarily)</vt:lpstr>
      <vt:lpstr>Office “Hours”: You Tell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Perspective</vt:lpstr>
      <vt:lpstr>PowerPoint Presentation</vt:lpstr>
      <vt:lpstr>  Always include a cat picture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Goncalves</dc:creator>
  <cp:lastModifiedBy>Jon Festinger</cp:lastModifiedBy>
  <cp:revision>455</cp:revision>
  <cp:lastPrinted>2016-07-11T18:15:24Z</cp:lastPrinted>
  <dcterms:created xsi:type="dcterms:W3CDTF">2010-06-15T20:07:28Z</dcterms:created>
  <dcterms:modified xsi:type="dcterms:W3CDTF">2023-11-24T17:59:13Z</dcterms:modified>
</cp:coreProperties>
</file>