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Lst>
  <p:notesMasterIdLst>
    <p:notesMasterId r:id="rId23"/>
  </p:notesMasterIdLst>
  <p:sldIdLst>
    <p:sldId id="256" r:id="rId4"/>
    <p:sldId id="261" r:id="rId5"/>
    <p:sldId id="291" r:id="rId6"/>
    <p:sldId id="290" r:id="rId7"/>
    <p:sldId id="293" r:id="rId8"/>
    <p:sldId id="325" r:id="rId9"/>
    <p:sldId id="264" r:id="rId10"/>
    <p:sldId id="306" r:id="rId11"/>
    <p:sldId id="326" r:id="rId12"/>
    <p:sldId id="321" r:id="rId13"/>
    <p:sldId id="322" r:id="rId14"/>
    <p:sldId id="319" r:id="rId15"/>
    <p:sldId id="303" r:id="rId16"/>
    <p:sldId id="305" r:id="rId17"/>
    <p:sldId id="272" r:id="rId18"/>
    <p:sldId id="311" r:id="rId19"/>
    <p:sldId id="309" r:id="rId20"/>
    <p:sldId id="323" r:id="rId21"/>
    <p:sldId id="324" r:id="rId22"/>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4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p:restoredTop sz="73265"/>
  </p:normalViewPr>
  <p:slideViewPr>
    <p:cSldViewPr>
      <p:cViewPr varScale="1">
        <p:scale>
          <a:sx n="122" d="100"/>
          <a:sy n="122" d="100"/>
        </p:scale>
        <p:origin x="1336" y="200"/>
      </p:cViewPr>
      <p:guideLst>
        <p:guide orient="horz" pos="1847"/>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132B6-B935-7146-BEE2-958FCB3F8CF6}" type="datetimeFigureOut">
              <a:rPr lang="en-CA" smtClean="0"/>
              <a:t>2023-11-10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4B356-3C04-F343-901D-10A5A857E617}" type="slidenum">
              <a:rPr lang="en-CA" smtClean="0"/>
              <a:t>‹#›</a:t>
            </a:fld>
            <a:endParaRPr lang="en-CA"/>
          </a:p>
        </p:txBody>
      </p:sp>
    </p:spTree>
    <p:extLst>
      <p:ext uri="{BB962C8B-B14F-4D97-AF65-F5344CB8AC3E}">
        <p14:creationId xmlns:p14="http://schemas.microsoft.com/office/powerpoint/2010/main" val="139631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We will focus on data collection by private non-democratically accountable institutions, using cookies as an example.</a:t>
            </a:r>
          </a:p>
          <a:p>
            <a:endParaRPr lang="en-CA" dirty="0"/>
          </a:p>
        </p:txBody>
      </p:sp>
      <p:sp>
        <p:nvSpPr>
          <p:cNvPr id="4" name="Slide Number Placeholder 3"/>
          <p:cNvSpPr>
            <a:spLocks noGrp="1"/>
          </p:cNvSpPr>
          <p:nvPr>
            <p:ph type="sldNum" sz="quarter" idx="5"/>
          </p:nvPr>
        </p:nvSpPr>
        <p:spPr/>
        <p:txBody>
          <a:bodyPr/>
          <a:lstStyle/>
          <a:p>
            <a:fld id="{7FD4B356-3C04-F343-901D-10A5A857E617}" type="slidenum">
              <a:rPr lang="en-CA" smtClean="0"/>
              <a:t>3</a:t>
            </a:fld>
            <a:endParaRPr lang="en-CA"/>
          </a:p>
        </p:txBody>
      </p:sp>
    </p:spTree>
    <p:extLst>
      <p:ext uri="{BB962C8B-B14F-4D97-AF65-F5344CB8AC3E}">
        <p14:creationId xmlns:p14="http://schemas.microsoft.com/office/powerpoint/2010/main" val="105644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Cookies are </a:t>
            </a:r>
            <a:r>
              <a:rPr lang="en-GB" dirty="0"/>
              <a:t>placed on a user’s technological device by a web browser. </a:t>
            </a:r>
            <a:r>
              <a:rPr lang="en-GB" b="0" dirty="0"/>
              <a:t>Cookies are text files containing small pieces of user data sent to your browser by any website you visit. These work on tracking your activities and preferences, aiming to make the whole experience more fulfilling for both the site and the user.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pPr lvl="1"/>
            <a:r>
              <a:rPr lang="en-GB" dirty="0">
                <a:latin typeface="Helvetica Neue" panose="02000503000000020004" pitchFamily="2" charset="0"/>
                <a:ea typeface="Helvetica Neue" panose="02000503000000020004" pitchFamily="2" charset="0"/>
                <a:cs typeface="Helvetica Neue" panose="02000503000000020004" pitchFamily="2" charset="0"/>
              </a:rPr>
              <a:t>Session: expire when a browsing session ends, i.e. web page is closed.  </a:t>
            </a:r>
          </a:p>
          <a:p>
            <a:pPr lvl="1"/>
            <a:r>
              <a:rPr lang="en-GB" dirty="0">
                <a:latin typeface="Helvetica Neue" panose="02000503000000020004" pitchFamily="2" charset="0"/>
                <a:ea typeface="Helvetica Neue" panose="02000503000000020004" pitchFamily="2" charset="0"/>
                <a:cs typeface="Helvetica Neue" panose="02000503000000020004" pitchFamily="2" charset="0"/>
              </a:rPr>
              <a:t>‘Permanent cookies’ are deleted per a specific expiration date or after a specific period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Neue" panose="02000503000000020004" pitchFamily="2" charset="0"/>
              </a:rPr>
              <a:t>Give examples of diff types on a website – functional, strictly necessary – functional ones may benefit users.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latin typeface="Helvetica Neue" panose="02000503000000020004" pitchFamily="2"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7FD4B356-3C04-F343-901D-10A5A857E617}" type="slidenum">
              <a:rPr lang="en-CA" smtClean="0"/>
              <a:t>4</a:t>
            </a:fld>
            <a:endParaRPr lang="en-CA"/>
          </a:p>
        </p:txBody>
      </p:sp>
    </p:spTree>
    <p:extLst>
      <p:ext uri="{BB962C8B-B14F-4D97-AF65-F5344CB8AC3E}">
        <p14:creationId xmlns:p14="http://schemas.microsoft.com/office/powerpoint/2010/main" val="242785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b="0" dirty="0"/>
              <a:t>Any website that uses cookies to track or collect personal data must comply with all the cookie laws that are relevant in the jurisdiction the website operates within. A cookie law compels websites to inform any visitor of the usage of cookies and grant their consent to use cookies before browsing the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00000"/>
                </a:solidFill>
                <a:effectLst/>
                <a:latin typeface="Roboto" panose="02000000000000000000" pitchFamily="2" charset="0"/>
              </a:rPr>
              <a:t>PIPEDA</a:t>
            </a:r>
            <a:r>
              <a:rPr lang="en-GB" b="0" i="0" dirty="0">
                <a:solidFill>
                  <a:srgbClr val="000000"/>
                </a:solidFill>
                <a:effectLst/>
                <a:latin typeface="Roboto" panose="02000000000000000000" pitchFamily="2" charset="0"/>
              </a:rPr>
              <a:t> = Personal Information Protection and Electronic Documents Act </a:t>
            </a:r>
            <a:r>
              <a:rPr lang="en-GB" b="0" i="0" dirty="0">
                <a:solidFill>
                  <a:srgbClr val="000000"/>
                </a:solidFill>
                <a:effectLst/>
                <a:latin typeface="Roboto" panose="02000000000000000000" pitchFamily="2" charset="0"/>
                <a:sym typeface="Wingdings" pitchFamily="2" charset="2"/>
              </a:rPr>
              <a:t></a:t>
            </a:r>
            <a:r>
              <a:rPr lang="en-GB" b="0" i="0" dirty="0">
                <a:solidFill>
                  <a:srgbClr val="000000"/>
                </a:solidFill>
                <a:effectLst/>
                <a:latin typeface="Roboto" panose="02000000000000000000" pitchFamily="2" charset="0"/>
              </a:rPr>
              <a:t> federal privacy law for private-sector organizations. It sets out the ground rules for how businesses must handle personal information in the course of their commercial activity.</a:t>
            </a:r>
            <a:endParaRPr lang="en-GB" dirty="0">
              <a:effectLst/>
              <a:latin typeface="Helvetica Neue" panose="02000503000000020004" pitchFamily="2" charset="0"/>
            </a:endParaRPr>
          </a:p>
          <a:p>
            <a:endParaRPr lang="en-US" dirty="0"/>
          </a:p>
          <a:p>
            <a:r>
              <a:rPr lang="en-US" b="1" dirty="0"/>
              <a:t>PIPA</a:t>
            </a:r>
            <a:r>
              <a:rPr lang="en-US" dirty="0"/>
              <a:t> </a:t>
            </a:r>
            <a:r>
              <a:rPr lang="en-GB" b="0" i="0" dirty="0">
                <a:solidFill>
                  <a:srgbClr val="000000"/>
                </a:solidFill>
                <a:effectLst/>
                <a:latin typeface="Roboto" panose="02000000000000000000" pitchFamily="2" charset="0"/>
              </a:rPr>
              <a:t> = </a:t>
            </a:r>
            <a:r>
              <a:rPr lang="en-US" dirty="0"/>
              <a:t>Personal Information Protection Act.</a:t>
            </a:r>
          </a:p>
          <a:p>
            <a:endParaRPr lang="en-US" dirty="0"/>
          </a:p>
          <a:p>
            <a:r>
              <a:rPr lang="en-GB" b="1" i="0" dirty="0">
                <a:solidFill>
                  <a:srgbClr val="43505A"/>
                </a:solidFill>
                <a:effectLst/>
                <a:latin typeface="open sans" panose="020B0606030504020204" pitchFamily="34" charset="0"/>
              </a:rPr>
              <a:t>Data retention </a:t>
            </a:r>
            <a:r>
              <a:rPr lang="en-GB" b="0" i="0" dirty="0">
                <a:solidFill>
                  <a:srgbClr val="43505A"/>
                </a:solidFill>
                <a:effectLst/>
                <a:latin typeface="open sans" panose="020B0606030504020204" pitchFamily="34" charset="0"/>
              </a:rPr>
              <a:t>under PIPEDA, organizations must retain personal information that has been used to make a decision about an </a:t>
            </a:r>
            <a:r>
              <a:rPr lang="en-GB" b="0" i="0" u="sng" dirty="0">
                <a:solidFill>
                  <a:srgbClr val="43505A"/>
                </a:solidFill>
                <a:effectLst/>
                <a:latin typeface="open sans" panose="020B0606030504020204" pitchFamily="34" charset="0"/>
              </a:rPr>
              <a:t>individual long enough to allow the individual access to the information </a:t>
            </a:r>
            <a:r>
              <a:rPr lang="en-GB" b="0" i="0" dirty="0">
                <a:solidFill>
                  <a:srgbClr val="43505A"/>
                </a:solidFill>
                <a:effectLst/>
                <a:latin typeface="open sans" panose="020B0606030504020204" pitchFamily="34" charset="0"/>
              </a:rPr>
              <a:t>after the decision has been made. </a:t>
            </a:r>
          </a:p>
          <a:p>
            <a:endParaRPr lang="en-GB" b="0" i="0" dirty="0">
              <a:solidFill>
                <a:srgbClr val="43505A"/>
              </a:solidFill>
              <a:effectLst/>
              <a:latin typeface="open sans" panose="020B0606030504020204" pitchFamily="34" charset="0"/>
            </a:endParaRPr>
          </a:p>
          <a:p>
            <a:r>
              <a:rPr lang="en-GB" b="0" i="0" dirty="0">
                <a:solidFill>
                  <a:srgbClr val="43505A"/>
                </a:solidFill>
                <a:effectLst/>
                <a:latin typeface="open sans" panose="020B0606030504020204" pitchFamily="34" charset="0"/>
              </a:rPr>
              <a:t>PIPA and PIPEDA </a:t>
            </a:r>
            <a:r>
              <a:rPr lang="en-GB" b="1" i="0" dirty="0">
                <a:solidFill>
                  <a:srgbClr val="43505A"/>
                </a:solidFill>
                <a:effectLst/>
                <a:latin typeface="open sans" panose="020B0606030504020204" pitchFamily="34" charset="0"/>
              </a:rPr>
              <a:t>do not define 'child' or 'children'</a:t>
            </a:r>
            <a:r>
              <a:rPr lang="en-GB" b="0" i="0" dirty="0">
                <a:solidFill>
                  <a:srgbClr val="43505A"/>
                </a:solidFill>
                <a:effectLst/>
                <a:latin typeface="open sans" panose="020B0606030504020204" pitchFamily="34" charset="0"/>
              </a:rPr>
              <a:t> or require organizations or public bodies to make efforts to verify that parents or guardians have provided consent on behalf of children. </a:t>
            </a: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D4B356-3C04-F343-901D-10A5A857E617}" type="slidenum">
              <a:rPr lang="en-CA" smtClean="0"/>
              <a:t>5</a:t>
            </a:fld>
            <a:endParaRPr lang="en-CA"/>
          </a:p>
        </p:txBody>
      </p:sp>
    </p:spTree>
    <p:extLst>
      <p:ext uri="{BB962C8B-B14F-4D97-AF65-F5344CB8AC3E}">
        <p14:creationId xmlns:p14="http://schemas.microsoft.com/office/powerpoint/2010/main" val="129242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on their sites/interactions with them, and your activity outside of Indigo. </a:t>
            </a:r>
          </a:p>
          <a:p>
            <a:r>
              <a:rPr lang="en-US" dirty="0"/>
              <a:t>Consent based. </a:t>
            </a:r>
          </a:p>
        </p:txBody>
      </p:sp>
      <p:sp>
        <p:nvSpPr>
          <p:cNvPr id="4" name="Slide Number Placeholder 3"/>
          <p:cNvSpPr>
            <a:spLocks noGrp="1"/>
          </p:cNvSpPr>
          <p:nvPr>
            <p:ph type="sldNum" sz="quarter" idx="5"/>
          </p:nvPr>
        </p:nvSpPr>
        <p:spPr/>
        <p:txBody>
          <a:bodyPr/>
          <a:lstStyle/>
          <a:p>
            <a:fld id="{7FD4B356-3C04-F343-901D-10A5A857E617}" type="slidenum">
              <a:rPr lang="en-CA" smtClean="0"/>
              <a:t>10</a:t>
            </a:fld>
            <a:endParaRPr lang="en-CA"/>
          </a:p>
        </p:txBody>
      </p:sp>
    </p:spTree>
    <p:extLst>
      <p:ext uri="{BB962C8B-B14F-4D97-AF65-F5344CB8AC3E}">
        <p14:creationId xmlns:p14="http://schemas.microsoft.com/office/powerpoint/2010/main" val="347740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Legitimate interest, as Jas mentioned, per PIPEDA. Genuine commercial aims. </a:t>
            </a:r>
          </a:p>
          <a:p>
            <a:r>
              <a:rPr lang="en-US" dirty="0"/>
              <a:t>Also, targeted advertising</a:t>
            </a:r>
          </a:p>
          <a:p>
            <a:endParaRPr lang="en-US" dirty="0"/>
          </a:p>
        </p:txBody>
      </p:sp>
      <p:sp>
        <p:nvSpPr>
          <p:cNvPr id="4" name="Slide Number Placeholder 3"/>
          <p:cNvSpPr>
            <a:spLocks noGrp="1"/>
          </p:cNvSpPr>
          <p:nvPr>
            <p:ph type="sldNum" sz="quarter" idx="5"/>
          </p:nvPr>
        </p:nvSpPr>
        <p:spPr/>
        <p:txBody>
          <a:bodyPr/>
          <a:lstStyle/>
          <a:p>
            <a:fld id="{7FD4B356-3C04-F343-901D-10A5A857E617}" type="slidenum">
              <a:rPr lang="en-CA" smtClean="0"/>
              <a:t>11</a:t>
            </a:fld>
            <a:endParaRPr lang="en-CA"/>
          </a:p>
        </p:txBody>
      </p:sp>
    </p:spTree>
    <p:extLst>
      <p:ext uri="{BB962C8B-B14F-4D97-AF65-F5344CB8AC3E}">
        <p14:creationId xmlns:p14="http://schemas.microsoft.com/office/powerpoint/2010/main" val="399924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4B356-3C04-F343-901D-10A5A857E617}" type="slidenum">
              <a:rPr lang="en-CA" smtClean="0"/>
              <a:t>12</a:t>
            </a:fld>
            <a:endParaRPr lang="en-CA"/>
          </a:p>
        </p:txBody>
      </p:sp>
    </p:spTree>
    <p:extLst>
      <p:ext uri="{BB962C8B-B14F-4D97-AF65-F5344CB8AC3E}">
        <p14:creationId xmlns:p14="http://schemas.microsoft.com/office/powerpoint/2010/main" val="51841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Roboto" panose="02000000000000000000" pitchFamily="2" charset="0"/>
              </a:rPr>
              <a:t>Office of the Privacy Commissioner of Canada underscored how easily people can be identified by their movements.</a:t>
            </a:r>
          </a:p>
          <a:p>
            <a:endParaRPr lang="en-GB" b="0" i="0" dirty="0">
              <a:solidFill>
                <a:srgbClr val="000000"/>
              </a:solidFill>
              <a:effectLst/>
              <a:latin typeface="Roboto" panose="02000000000000000000" pitchFamily="2" charset="0"/>
            </a:endParaRPr>
          </a:p>
          <a:p>
            <a:r>
              <a:rPr lang="en-GB" b="0" i="0" dirty="0">
                <a:solidFill>
                  <a:srgbClr val="000000"/>
                </a:solidFill>
                <a:effectLst/>
                <a:latin typeface="Roboto" panose="02000000000000000000" pitchFamily="2" charset="0"/>
              </a:rPr>
              <a:t>Location data is highly sensitive because it can be used to infer where people live and work, reveal trips to medical clinics. It can be used to make deductions about religious beliefs, sexual preferences, social political affiliations and more.</a:t>
            </a:r>
            <a:endParaRPr lang="en-CA" dirty="0"/>
          </a:p>
        </p:txBody>
      </p:sp>
      <p:sp>
        <p:nvSpPr>
          <p:cNvPr id="4" name="Slide Number Placeholder 3"/>
          <p:cNvSpPr>
            <a:spLocks noGrp="1"/>
          </p:cNvSpPr>
          <p:nvPr>
            <p:ph type="sldNum" sz="quarter" idx="5"/>
          </p:nvPr>
        </p:nvSpPr>
        <p:spPr/>
        <p:txBody>
          <a:bodyPr/>
          <a:lstStyle/>
          <a:p>
            <a:fld id="{7FD4B356-3C04-F343-901D-10A5A857E617}" type="slidenum">
              <a:rPr lang="en-CA" smtClean="0"/>
              <a:t>14</a:t>
            </a:fld>
            <a:endParaRPr lang="en-CA"/>
          </a:p>
        </p:txBody>
      </p:sp>
    </p:spTree>
    <p:extLst>
      <p:ext uri="{BB962C8B-B14F-4D97-AF65-F5344CB8AC3E}">
        <p14:creationId xmlns:p14="http://schemas.microsoft.com/office/powerpoint/2010/main" val="260705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Data harvesting company that worked with Facebook, 2016 Trump Campaign, 2016 Leave EU Brexit Campaign</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Harvested data of Facebook users and their networks to create a psychological profile of the user</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Over 90 million profiles, but very few people had consented and each person who consented was told they were consenting to ‘academic use’ of their data</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Used user profiles to deliver targeted political ads </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Mass data collection and highly personalized psychological profiles enabled the spread of highly effective targeting of political ads, which may have swayed voters. </a:t>
            </a:r>
          </a:p>
          <a:p>
            <a:pPr rtl="0" fontAlgn="base">
              <a:spcBef>
                <a:spcPts val="0"/>
              </a:spcBef>
              <a:spcAft>
                <a:spcPts val="0"/>
              </a:spcAft>
              <a:buFont typeface="Arial" panose="020B0604020202020204" pitchFamily="34" charset="0"/>
              <a:buChar char="•"/>
            </a:pPr>
            <a:r>
              <a:rPr lang="en-GB" sz="1800" b="0" i="0" u="none" strike="noStrike" dirty="0">
                <a:solidFill>
                  <a:srgbClr val="595959"/>
                </a:solidFill>
                <a:effectLst/>
                <a:latin typeface="Arial" panose="020B0604020202020204" pitchFamily="34" charset="0"/>
              </a:rPr>
              <a:t>The campaigns may have changed the results of the Brexit referendum and the 2016 US Presidential Election</a:t>
            </a:r>
          </a:p>
          <a:p>
            <a:endParaRPr lang="en-CA" dirty="0"/>
          </a:p>
        </p:txBody>
      </p:sp>
      <p:sp>
        <p:nvSpPr>
          <p:cNvPr id="4" name="Slide Number Placeholder 3"/>
          <p:cNvSpPr>
            <a:spLocks noGrp="1"/>
          </p:cNvSpPr>
          <p:nvPr>
            <p:ph type="sldNum" sz="quarter" idx="5"/>
          </p:nvPr>
        </p:nvSpPr>
        <p:spPr/>
        <p:txBody>
          <a:bodyPr/>
          <a:lstStyle/>
          <a:p>
            <a:fld id="{7FD4B356-3C04-F343-901D-10A5A857E617}" type="slidenum">
              <a:rPr lang="en-CA" smtClean="0"/>
              <a:t>15</a:t>
            </a:fld>
            <a:endParaRPr lang="en-CA"/>
          </a:p>
        </p:txBody>
      </p:sp>
    </p:spTree>
    <p:extLst>
      <p:ext uri="{BB962C8B-B14F-4D97-AF65-F5344CB8AC3E}">
        <p14:creationId xmlns:p14="http://schemas.microsoft.com/office/powerpoint/2010/main" val="2293836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control - consent</a:t>
            </a:r>
          </a:p>
        </p:txBody>
      </p:sp>
      <p:sp>
        <p:nvSpPr>
          <p:cNvPr id="4" name="Slide Number Placeholder 3"/>
          <p:cNvSpPr>
            <a:spLocks noGrp="1"/>
          </p:cNvSpPr>
          <p:nvPr>
            <p:ph type="sldNum" sz="quarter" idx="5"/>
          </p:nvPr>
        </p:nvSpPr>
        <p:spPr/>
        <p:txBody>
          <a:bodyPr/>
          <a:lstStyle/>
          <a:p>
            <a:fld id="{7FD4B356-3C04-F343-901D-10A5A857E617}" type="slidenum">
              <a:rPr lang="en-CA" smtClean="0"/>
              <a:t>16</a:t>
            </a:fld>
            <a:endParaRPr lang="en-CA"/>
          </a:p>
        </p:txBody>
      </p:sp>
    </p:spTree>
    <p:extLst>
      <p:ext uri="{BB962C8B-B14F-4D97-AF65-F5344CB8AC3E}">
        <p14:creationId xmlns:p14="http://schemas.microsoft.com/office/powerpoint/2010/main" val="3697396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004048" y="3003798"/>
            <a:ext cx="3888432" cy="1152129"/>
          </a:xfrm>
          <a:prstGeom prst="rect">
            <a:avLst/>
          </a:prstGeom>
        </p:spPr>
        <p:txBody>
          <a:bodyPr anchor="ctr"/>
          <a:lstStyle>
            <a:lvl1pPr marL="0" indent="0" algn="r">
              <a:lnSpc>
                <a:spcPct val="100000"/>
              </a:lnSpc>
              <a:buNone/>
              <a:defRPr sz="3600" b="1" baseline="0">
                <a:solidFill>
                  <a:schemeClr val="accent2"/>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5003900" y="4155926"/>
            <a:ext cx="3888432" cy="504056"/>
          </a:xfrm>
          <a:prstGeom prst="rect">
            <a:avLst/>
          </a:prstGeom>
        </p:spPr>
        <p:txBody>
          <a:bodyPr anchor="ctr"/>
          <a:lstStyle>
            <a:lvl1pPr marL="0" indent="0" algn="r">
              <a:lnSpc>
                <a:spcPct val="100000"/>
              </a:lnSpc>
              <a:buNone/>
              <a:defRPr sz="1200" b="0" baseline="0">
                <a:solidFill>
                  <a:schemeClr val="accent2"/>
                </a:solidFill>
                <a:latin typeface="+mn-lt"/>
                <a:cs typeface="Arial" pitchFamily="34" charset="0"/>
              </a:defRPr>
            </a:lvl1pPr>
          </a:lstStyle>
          <a:p>
            <a:pPr>
              <a:spcBef>
                <a:spcPts val="0"/>
              </a:spcBef>
              <a:defRPr/>
            </a:pPr>
            <a:r>
              <a:rPr lang="en-US" altLang="ko-KR" sz="1200" b="1" dirty="0"/>
              <a:t>INSERT THE TITLE </a:t>
            </a:r>
          </a:p>
          <a:p>
            <a:pPr>
              <a:spcBef>
                <a:spcPts val="0"/>
              </a:spcBef>
              <a:defRPr/>
            </a:pPr>
            <a:r>
              <a:rPr lang="en-US" altLang="ko-KR" sz="1200" b="1" dirty="0"/>
              <a:t>OF YOUR PRESENTATION HERE</a:t>
            </a:r>
            <a:endParaRPr lang="en-US" altLang="ko-KR" sz="1200" dirty="0"/>
          </a:p>
        </p:txBody>
      </p:sp>
    </p:spTree>
    <p:extLst>
      <p:ext uri="{BB962C8B-B14F-4D97-AF65-F5344CB8AC3E}">
        <p14:creationId xmlns:p14="http://schemas.microsoft.com/office/powerpoint/2010/main" val="416273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2919522"/>
            <a:ext cx="9144000" cy="576064"/>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3501681"/>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3887924" y="1089585"/>
            <a:ext cx="1368152" cy="148216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4900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53958"/>
            <a:ext cx="9144000" cy="576064"/>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323528" y="1341082"/>
            <a:ext cx="1440160" cy="1252711"/>
          </a:xfrm>
          <a:prstGeom prst="rect">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1907704" y="1341082"/>
            <a:ext cx="1440160" cy="1252711"/>
          </a:xfrm>
          <a:prstGeom prst="rect">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491880" y="1341082"/>
            <a:ext cx="1440160" cy="1252711"/>
          </a:xfrm>
          <a:prstGeom prst="rect">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5076056" y="1341082"/>
            <a:ext cx="1440160" cy="1252711"/>
          </a:xfrm>
          <a:prstGeom prst="rect">
            <a:avLst/>
          </a:prstGeom>
          <a:solidFill>
            <a:schemeClr val="bg1">
              <a:lumMod val="95000"/>
            </a:schemeClr>
          </a:solidFill>
          <a:ln w="3810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2599209" y="3147814"/>
            <a:ext cx="1440160" cy="1252711"/>
          </a:xfrm>
          <a:prstGeom prst="rect">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4183385" y="3147814"/>
            <a:ext cx="1440160" cy="1252711"/>
          </a:xfrm>
          <a:prstGeom prst="rect">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7" hasCustomPrompt="1"/>
          </p:nvPr>
        </p:nvSpPr>
        <p:spPr>
          <a:xfrm>
            <a:off x="5767561" y="3147814"/>
            <a:ext cx="1440160" cy="1252711"/>
          </a:xfrm>
          <a:prstGeom prst="rect">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8" hasCustomPrompt="1"/>
          </p:nvPr>
        </p:nvSpPr>
        <p:spPr>
          <a:xfrm>
            <a:off x="7351737" y="3147814"/>
            <a:ext cx="1440160" cy="1252711"/>
          </a:xfrm>
          <a:prstGeom prst="rect">
            <a:avLst/>
          </a:prstGeom>
          <a:solidFill>
            <a:schemeClr val="bg1">
              <a:lumMod val="95000"/>
            </a:schemeClr>
          </a:solidFill>
          <a:ln w="381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7250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5357557" y="286543"/>
            <a:ext cx="2196000" cy="2196000"/>
          </a:xfrm>
          <a:prstGeom prst="diamond">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4172774" y="1476771"/>
            <a:ext cx="2196000" cy="2196000"/>
          </a:xfrm>
          <a:prstGeom prst="diamond">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57557" y="2662807"/>
            <a:ext cx="2196000" cy="2196000"/>
          </a:xfrm>
          <a:prstGeom prst="diamond">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6542340" y="1476771"/>
            <a:ext cx="2196000" cy="2196000"/>
          </a:xfrm>
          <a:prstGeom prst="diamond">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1596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56295" y="195486"/>
            <a:ext cx="1944216" cy="468052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1" hasCustomPrompt="1"/>
          </p:nvPr>
        </p:nvSpPr>
        <p:spPr>
          <a:xfrm>
            <a:off x="4676775" y="195486"/>
            <a:ext cx="1944216" cy="468052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33784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467544" y="360041"/>
            <a:ext cx="3168352" cy="314781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3779912" y="360041"/>
            <a:ext cx="4752528" cy="17220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3779912" y="2211711"/>
            <a:ext cx="1476000" cy="12961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5418176" y="2211711"/>
            <a:ext cx="1476000" cy="12961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7" hasCustomPrompt="1"/>
          </p:nvPr>
        </p:nvSpPr>
        <p:spPr>
          <a:xfrm>
            <a:off x="7056440" y="2211711"/>
            <a:ext cx="1476000" cy="12961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540110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5" name="Picture Placeholder 2"/>
          <p:cNvSpPr>
            <a:spLocks noGrp="1"/>
          </p:cNvSpPr>
          <p:nvPr>
            <p:ph type="pic" idx="13" hasCustomPrompt="1"/>
          </p:nvPr>
        </p:nvSpPr>
        <p:spPr>
          <a:xfrm>
            <a:off x="3779912" y="920899"/>
            <a:ext cx="4752528" cy="17220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3779912" y="3147814"/>
            <a:ext cx="4752528" cy="17220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590550" y="915566"/>
            <a:ext cx="3117354" cy="3960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281121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Images and Contents Layout">
    <p:bg>
      <p:bgPr>
        <a:solidFill>
          <a:srgbClr val="444342"/>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3" hasCustomPrompt="1"/>
          </p:nvPr>
        </p:nvSpPr>
        <p:spPr>
          <a:xfrm>
            <a:off x="0" y="339502"/>
            <a:ext cx="6084168" cy="2160240"/>
          </a:xfrm>
          <a:prstGeom prst="rect">
            <a:avLst/>
          </a:prstGeom>
          <a:solidFill>
            <a:schemeClr val="bg1">
              <a:lumMod val="95000"/>
            </a:schemeClr>
          </a:solidFill>
        </p:spPr>
        <p:txBody>
          <a:bodyPr anchor="ct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3059832" y="2624708"/>
            <a:ext cx="6084168" cy="2160240"/>
          </a:xfrm>
          <a:prstGeom prst="rect">
            <a:avLst/>
          </a:prstGeom>
          <a:solidFill>
            <a:schemeClr val="bg1">
              <a:lumMod val="95000"/>
            </a:schemeClr>
          </a:solidFill>
        </p:spPr>
        <p:txBody>
          <a:bodyPr anchor="ct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4316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2" hasCustomPrompt="1"/>
          </p:nvPr>
        </p:nvSpPr>
        <p:spPr>
          <a:xfrm>
            <a:off x="539552" y="1131590"/>
            <a:ext cx="4032448" cy="216024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539552" y="3291830"/>
            <a:ext cx="1656184" cy="144016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2267744" y="3377692"/>
            <a:ext cx="2304256" cy="13542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92864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3" hasCustomPrompt="1"/>
          </p:nvPr>
        </p:nvSpPr>
        <p:spPr>
          <a:xfrm>
            <a:off x="429444" y="1203598"/>
            <a:ext cx="4104456" cy="172851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5" hasCustomPrompt="1"/>
          </p:nvPr>
        </p:nvSpPr>
        <p:spPr>
          <a:xfrm>
            <a:off x="4644008" y="1203598"/>
            <a:ext cx="4104456" cy="172851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6" hasCustomPrompt="1"/>
          </p:nvPr>
        </p:nvSpPr>
        <p:spPr>
          <a:xfrm>
            <a:off x="4644008" y="3060973"/>
            <a:ext cx="4104456" cy="172851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429900" y="3061296"/>
            <a:ext cx="4104000" cy="17281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1968303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40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9526" y="1183060"/>
            <a:ext cx="9153525" cy="3960440"/>
          </a:xfrm>
          <a:custGeom>
            <a:avLst/>
            <a:gdLst>
              <a:gd name="connsiteX0" fmla="*/ 0 w 9144000"/>
              <a:gd name="connsiteY0" fmla="*/ 0 h 3960440"/>
              <a:gd name="connsiteX1" fmla="*/ 9144000 w 9144000"/>
              <a:gd name="connsiteY1" fmla="*/ 0 h 3960440"/>
              <a:gd name="connsiteX2" fmla="*/ 9144000 w 9144000"/>
              <a:gd name="connsiteY2" fmla="*/ 3960440 h 3960440"/>
              <a:gd name="connsiteX3" fmla="*/ 0 w 9144000"/>
              <a:gd name="connsiteY3" fmla="*/ 3960440 h 3960440"/>
              <a:gd name="connsiteX4" fmla="*/ 0 w 9144000"/>
              <a:gd name="connsiteY4" fmla="*/ 0 h 3960440"/>
              <a:gd name="connsiteX0" fmla="*/ 0 w 9153525"/>
              <a:gd name="connsiteY0" fmla="*/ 3276600 h 3960440"/>
              <a:gd name="connsiteX1" fmla="*/ 9153525 w 9153525"/>
              <a:gd name="connsiteY1" fmla="*/ 0 h 3960440"/>
              <a:gd name="connsiteX2" fmla="*/ 9153525 w 9153525"/>
              <a:gd name="connsiteY2" fmla="*/ 3960440 h 3960440"/>
              <a:gd name="connsiteX3" fmla="*/ 9525 w 9153525"/>
              <a:gd name="connsiteY3" fmla="*/ 3960440 h 3960440"/>
              <a:gd name="connsiteX4" fmla="*/ 0 w 9153525"/>
              <a:gd name="connsiteY4" fmla="*/ 3276600 h 396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525" h="3960440">
                <a:moveTo>
                  <a:pt x="0" y="3276600"/>
                </a:moveTo>
                <a:lnTo>
                  <a:pt x="9153525" y="0"/>
                </a:lnTo>
                <a:lnTo>
                  <a:pt x="9153525" y="3960440"/>
                </a:lnTo>
                <a:lnTo>
                  <a:pt x="9525" y="3960440"/>
                </a:lnTo>
                <a:lnTo>
                  <a:pt x="0" y="32766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7798" y="777418"/>
            <a:ext cx="3373328" cy="4085033"/>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6516216" y="915566"/>
            <a:ext cx="1945465" cy="300514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5151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3363838"/>
            <a:ext cx="9144000" cy="144016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3587482"/>
            <a:ext cx="9144000" cy="576063"/>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4235554"/>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Images and Contents Layout">
    <p:bg>
      <p:bgPr>
        <a:solidFill>
          <a:schemeClr val="accent1"/>
        </a:solidFill>
        <a:effectLst/>
      </p:bgPr>
    </p:bg>
    <p:spTree>
      <p:nvGrpSpPr>
        <p:cNvPr id="1" name=""/>
        <p:cNvGrpSpPr/>
        <p:nvPr/>
      </p:nvGrpSpPr>
      <p:grpSpPr>
        <a:xfrm>
          <a:off x="0" y="0"/>
          <a:ext cx="0" cy="0"/>
          <a:chOff x="0" y="0"/>
          <a:chExt cx="0" cy="0"/>
        </a:xfrm>
      </p:grpSpPr>
      <p:pic>
        <p:nvPicPr>
          <p:cNvPr id="7" name="Picture 2"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03312" y="2730636"/>
            <a:ext cx="2040674" cy="20347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75342" y="2730636"/>
            <a:ext cx="2040674" cy="2034703"/>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4" hasCustomPrompt="1"/>
          </p:nvPr>
        </p:nvSpPr>
        <p:spPr>
          <a:xfrm>
            <a:off x="2752750" y="2812503"/>
            <a:ext cx="1874748" cy="127322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6881512" y="2812503"/>
            <a:ext cx="1874748" cy="127322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4576763" y="2331939"/>
            <a:ext cx="2346784" cy="160579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17112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9552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userDrawn="1"/>
        </p:nvSpPr>
        <p:spPr>
          <a:xfrm>
            <a:off x="4860032" y="987574"/>
            <a:ext cx="3168352" cy="3168352"/>
          </a:xfrm>
          <a:prstGeom prst="ellipse">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4860032" y="1851670"/>
            <a:ext cx="3168352" cy="1008112"/>
          </a:xfrm>
          <a:prstGeom prst="rect">
            <a:avLst/>
          </a:prstGeom>
        </p:spPr>
        <p:txBody>
          <a:bodyPr anchor="ctr"/>
          <a:lstStyle>
            <a:lvl1pPr marL="0" indent="0" algn="ctr">
              <a:lnSpc>
                <a:spcPct val="100000"/>
              </a:lnSpc>
              <a:buNone/>
              <a:defRPr sz="3600" b="0" baseline="0">
                <a:solidFill>
                  <a:schemeClr val="accent2"/>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4860032" y="2859782"/>
            <a:ext cx="3168352" cy="504056"/>
          </a:xfrm>
          <a:prstGeom prst="rect">
            <a:avLst/>
          </a:prstGeom>
        </p:spPr>
        <p:txBody>
          <a:bodyPr anchor="ctr"/>
          <a:lstStyle>
            <a:lvl1pPr marL="0" indent="0" algn="ctr">
              <a:lnSpc>
                <a:spcPct val="100000"/>
              </a:lnSpc>
              <a:buNone/>
              <a:defRPr sz="1400" b="0" baseline="0">
                <a:solidFill>
                  <a:schemeClr val="accent2"/>
                </a:solidFill>
                <a:latin typeface="+mn-lt"/>
                <a:cs typeface="Arial" pitchFamily="34" charset="0"/>
              </a:defRPr>
            </a:lvl1pPr>
          </a:lstStyle>
          <a:p>
            <a:pPr lvl="0"/>
            <a:r>
              <a:rPr lang="en-US" altLang="ko-KR" dirty="0"/>
              <a:t>Insert the title</a:t>
            </a:r>
          </a:p>
          <a:p>
            <a:pPr lvl="0"/>
            <a:r>
              <a:rPr lang="en-US" altLang="ko-KR" dirty="0"/>
              <a:t>of your subtitle Here</a:t>
            </a:r>
          </a:p>
        </p:txBody>
      </p:sp>
    </p:spTree>
    <p:extLst>
      <p:ext uri="{BB962C8B-B14F-4D97-AF65-F5344CB8AC3E}">
        <p14:creationId xmlns:p14="http://schemas.microsoft.com/office/powerpoint/2010/main" val="173823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p:bg>
      <p:bgPr>
        <a:solidFill>
          <a:srgbClr val="44434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059"/>
            <a:ext cx="3856106" cy="513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12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3528" y="153958"/>
            <a:ext cx="6408712" cy="576064"/>
          </a:xfrm>
          <a:prstGeom prst="rect">
            <a:avLst/>
          </a:prstGeom>
        </p:spPr>
        <p:txBody>
          <a:bodyPr anchor="ctr"/>
          <a:lstStyle>
            <a:lvl1pPr marL="0" indent="0" algn="l">
              <a:buNone/>
              <a:defRPr sz="3600" b="0" baseline="0">
                <a:solidFill>
                  <a:schemeClr val="accent2"/>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979712" y="153958"/>
            <a:ext cx="6984776" cy="576064"/>
          </a:xfrm>
          <a:prstGeom prst="rect">
            <a:avLst/>
          </a:prstGeom>
        </p:spPr>
        <p:txBody>
          <a:bodyPr anchor="ctr"/>
          <a:lstStyle>
            <a:lvl1pPr marL="0" indent="0" algn="l">
              <a:buNone/>
              <a:defRPr sz="3600" b="0" baseline="0">
                <a:solidFill>
                  <a:schemeClr val="accent2"/>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0292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53958"/>
            <a:ext cx="9144000" cy="576064"/>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0341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53958"/>
            <a:ext cx="9144000" cy="576064"/>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82058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53958"/>
            <a:ext cx="9144000" cy="576064"/>
          </a:xfrm>
          <a:prstGeom prst="rect">
            <a:avLst/>
          </a:prstGeom>
        </p:spPr>
        <p:txBody>
          <a:bodyPr anchor="ctr"/>
          <a:lstStyle>
            <a:lvl1pPr marL="0" indent="0" algn="ctr">
              <a:buNone/>
              <a:defRPr sz="3600" b="0" baseline="0">
                <a:solidFill>
                  <a:schemeClr val="accent2"/>
                </a:solidFill>
                <a:latin typeface="+mj-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3764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53958"/>
            <a:ext cx="9144000" cy="576064"/>
          </a:xfrm>
          <a:prstGeom prst="rect">
            <a:avLst/>
          </a:prstGeom>
        </p:spPr>
        <p:txBody>
          <a:bodyPr anchor="ctr"/>
          <a:lstStyle>
            <a:lvl1pPr marL="0" indent="0" algn="ctr">
              <a:buNone/>
              <a:defRPr sz="3600" b="0" baseline="0">
                <a:solidFill>
                  <a:schemeClr val="tx1">
                    <a:lumMod val="75000"/>
                    <a:lumOff val="25000"/>
                  </a:schemeClr>
                </a:solidFill>
                <a:latin typeface="+mn-lt"/>
                <a:cs typeface="Arial" pitchFamily="34" charset="0"/>
              </a:defRPr>
            </a:lvl1pPr>
          </a:lstStyle>
          <a:p>
            <a:pPr lvl="0"/>
            <a:r>
              <a:rPr lang="en-US" altLang="ko-KR" dirty="0"/>
              <a:t>BASIC LAYOUT</a:t>
            </a:r>
          </a:p>
        </p:txBody>
      </p:sp>
      <p:sp>
        <p:nvSpPr>
          <p:cNvPr id="3"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38364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0" r:id="rId3"/>
    <p:sldLayoutId id="2147483661" r:id="rId4"/>
    <p:sldLayoutId id="2147483662" r:id="rId5"/>
    <p:sldLayoutId id="2147483663" r:id="rId6"/>
    <p:sldLayoutId id="2147483664" r:id="rId7"/>
    <p:sldLayoutId id="2147483672" r:id="rId8"/>
    <p:sldLayoutId id="2147483676" r:id="rId9"/>
    <p:sldLayoutId id="2147483655" r:id="rId10"/>
    <p:sldLayoutId id="2147483665" r:id="rId11"/>
    <p:sldLayoutId id="2147483666" r:id="rId12"/>
    <p:sldLayoutId id="2147483667" r:id="rId13"/>
    <p:sldLayoutId id="2147483668" r:id="rId14"/>
    <p:sldLayoutId id="2147483670" r:id="rId15"/>
    <p:sldLayoutId id="2147483671" r:id="rId16"/>
    <p:sldLayoutId id="2147483669" r:id="rId17"/>
    <p:sldLayoutId id="2147483675" r:id="rId18"/>
    <p:sldLayoutId id="2147483677" r:id="rId19"/>
    <p:sldLayoutId id="2147483656" r:id="rId20"/>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free-powerpoint-templates-design.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hyperlink" Target="https://www.theguardian.com/news/2018/may/06/cambridge-analytica-how-turn-clicks-into-votes-christopher-wylie" TargetMode="External"/><Relationship Id="rId2" Type="http://schemas.openxmlformats.org/officeDocument/2006/relationships/hyperlink" Target="https://doi.org/10.1145/2623330.2623633"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guardian.com/news/2018/may/06/cambridge-analytica-how-turn-clicks-into-votes-christopher-wylie" TargetMode="External"/><Relationship Id="rId2" Type="http://schemas.openxmlformats.org/officeDocument/2006/relationships/hyperlink" Target="https://www.theguardian.com/news/2018/may/06/cambridge-analytica-how-turn-clicks-into-votes-christopher-wylies" TargetMode="External"/><Relationship Id="rId1" Type="http://schemas.openxmlformats.org/officeDocument/2006/relationships/slideLayout" Target="../slideLayouts/slideLayout5.xml"/><Relationship Id="rId5" Type="http://schemas.openxmlformats.org/officeDocument/2006/relationships/hyperlink" Target="https://blog.google/products/ads-commerce/more-effective-media-buying-on-apps/" TargetMode="External"/><Relationship Id="rId4" Type="http://schemas.openxmlformats.org/officeDocument/2006/relationships/hyperlink" Target="https://abc.xyz/assets/investor/static/pdf/2022Q3_alphabet_earnings_release.pdf?cache=4156e7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04048" y="1995685"/>
            <a:ext cx="3888432" cy="1152129"/>
          </a:xfrm>
        </p:spPr>
        <p:txBody>
          <a:bodyPr/>
          <a:lstStyle/>
          <a:p>
            <a:r>
              <a:rPr lang="en-US" altLang="ko-KR" sz="4000" dirty="0">
                <a:ea typeface="맑은 고딕" pitchFamily="50" charset="-127"/>
              </a:rPr>
              <a:t>Data tracking </a:t>
            </a:r>
            <a:r>
              <a:rPr lang="en-US" altLang="ko-KR" sz="4000" dirty="0">
                <a:solidFill>
                  <a:schemeClr val="bg1"/>
                </a:solidFill>
                <a:ea typeface="맑은 고딕" pitchFamily="50" charset="-127"/>
              </a:rPr>
              <a:t>by private companies</a:t>
            </a:r>
            <a:endParaRPr lang="en-US" altLang="ko-KR" sz="4000" dirty="0">
              <a:solidFill>
                <a:schemeClr val="bg1"/>
              </a:solidFill>
            </a:endParaRPr>
          </a:p>
        </p:txBody>
      </p:sp>
      <p:sp>
        <p:nvSpPr>
          <p:cNvPr id="4" name="Text Placeholder 3"/>
          <p:cNvSpPr>
            <a:spLocks noGrp="1"/>
          </p:cNvSpPr>
          <p:nvPr>
            <p:ph type="body" sz="quarter" idx="11"/>
          </p:nvPr>
        </p:nvSpPr>
        <p:spPr>
          <a:xfrm>
            <a:off x="5004048" y="4182949"/>
            <a:ext cx="3888432" cy="504056"/>
          </a:xfrm>
        </p:spPr>
        <p:txBody>
          <a:bodyPr/>
          <a:lstStyle/>
          <a:p>
            <a:pPr>
              <a:spcBef>
                <a:spcPts val="0"/>
              </a:spcBef>
              <a:defRPr/>
            </a:pPr>
            <a:r>
              <a:rPr lang="en-US" altLang="ko-KR" dirty="0">
                <a:solidFill>
                  <a:srgbClr val="FFC000"/>
                </a:solidFill>
              </a:rPr>
              <a:t>Jas Sahota &amp; Claire </a:t>
            </a:r>
            <a:r>
              <a:rPr lang="en-US" altLang="ko-KR" dirty="0" err="1">
                <a:solidFill>
                  <a:srgbClr val="FFC000"/>
                </a:solidFill>
              </a:rPr>
              <a:t>Guatto</a:t>
            </a:r>
            <a:endParaRPr lang="en-US" altLang="ko-KR" dirty="0">
              <a:solidFill>
                <a:srgbClr val="FFC000"/>
              </a:solidFill>
            </a:endParaRPr>
          </a:p>
        </p:txBody>
      </p:sp>
      <p:sp>
        <p:nvSpPr>
          <p:cNvPr id="6" name="TextBox 5">
            <a:hlinkClick r:id="rId2"/>
          </p:cNvPr>
          <p:cNvSpPr txBox="1"/>
          <p:nvPr/>
        </p:nvSpPr>
        <p:spPr>
          <a:xfrm>
            <a:off x="-27456" y="4710595"/>
            <a:ext cx="8928992" cy="261610"/>
          </a:xfrm>
          <a:prstGeom prst="rect">
            <a:avLst/>
          </a:prstGeom>
          <a:noFill/>
        </p:spPr>
        <p:txBody>
          <a:bodyPr wrap="square" rtlCol="0">
            <a:spAutoFit/>
          </a:bodyPr>
          <a:lstStyle/>
          <a:p>
            <a:pPr algn="r"/>
            <a:r>
              <a:rPr lang="en-US" altLang="ko-KR" sz="1100" dirty="0">
                <a:solidFill>
                  <a:schemeClr val="bg1"/>
                </a:solidFill>
                <a:cs typeface="Arial" pitchFamily="34" charset="0"/>
              </a:rPr>
              <a:t>Communications Law – November 3, 2023</a:t>
            </a:r>
            <a:endParaRPr lang="ko-KR" altLang="en-US" sz="1100" dirty="0">
              <a:solidFill>
                <a:schemeClr val="bg1"/>
              </a:solidFill>
              <a:cs typeface="Arial" pitchFamily="34" charset="0"/>
            </a:endParaRPr>
          </a:p>
        </p:txBody>
      </p:sp>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0948" y="417402"/>
            <a:ext cx="3201111" cy="2784901"/>
          </a:xfrm>
        </p:spPr>
        <p:txBody>
          <a:bodyPr/>
          <a:lstStyle/>
          <a:p>
            <a:pPr marL="0" indent="0" algn="ctr">
              <a:buNone/>
            </a:pPr>
            <a:r>
              <a:rPr lang="en-US" dirty="0">
                <a:solidFill>
                  <a:schemeClr val="bg1"/>
                </a:solidFill>
              </a:rPr>
              <a:t>How </a:t>
            </a:r>
            <a:r>
              <a:rPr lang="en-US" dirty="0">
                <a:solidFill>
                  <a:schemeClr val="accent4"/>
                </a:solidFill>
              </a:rPr>
              <a:t>is Indigo getting your </a:t>
            </a:r>
          </a:p>
          <a:p>
            <a:pPr marL="0" indent="0" algn="ctr">
              <a:buNone/>
            </a:pPr>
            <a:r>
              <a:rPr lang="en-US" dirty="0">
                <a:solidFill>
                  <a:schemeClr val="accent4"/>
                </a:solidFill>
              </a:rPr>
              <a:t>information?</a:t>
            </a:r>
          </a:p>
        </p:txBody>
      </p:sp>
      <p:grpSp>
        <p:nvGrpSpPr>
          <p:cNvPr id="3" name="Group 2">
            <a:extLst>
              <a:ext uri="{FF2B5EF4-FFF2-40B4-BE49-F238E27FC236}">
                <a16:creationId xmlns:a16="http://schemas.microsoft.com/office/drawing/2014/main" id="{4145DB0B-B6A6-48C1-09E6-226CD132E935}"/>
              </a:ext>
            </a:extLst>
          </p:cNvPr>
          <p:cNvGrpSpPr/>
          <p:nvPr/>
        </p:nvGrpSpPr>
        <p:grpSpPr>
          <a:xfrm flipH="1">
            <a:off x="799255" y="43062"/>
            <a:ext cx="4009558" cy="5518178"/>
            <a:chOff x="7907899" y="2308624"/>
            <a:chExt cx="3597749" cy="4951423"/>
          </a:xfrm>
          <a:solidFill>
            <a:schemeClr val="bg1"/>
          </a:solidFill>
        </p:grpSpPr>
        <p:sp>
          <p:nvSpPr>
            <p:cNvPr id="17" name="자유형: 도형 96">
              <a:extLst>
                <a:ext uri="{FF2B5EF4-FFF2-40B4-BE49-F238E27FC236}">
                  <a16:creationId xmlns:a16="http://schemas.microsoft.com/office/drawing/2014/main" id="{A4D74946-C4D2-3BFC-48D1-907EEAE5AEC7}"/>
                </a:ext>
              </a:extLst>
            </p:cNvPr>
            <p:cNvSpPr/>
            <p:nvPr/>
          </p:nvSpPr>
          <p:spPr>
            <a:xfrm rot="8348922">
              <a:off x="11198871" y="4958370"/>
              <a:ext cx="306777" cy="2301677"/>
            </a:xfrm>
            <a:custGeom>
              <a:avLst/>
              <a:gdLst>
                <a:gd name="connsiteX0" fmla="*/ 0 w 281140"/>
                <a:gd name="connsiteY0" fmla="*/ 2109328 h 2109330"/>
                <a:gd name="connsiteX1" fmla="*/ 0 w 281140"/>
                <a:gd name="connsiteY1" fmla="*/ 0 h 2109330"/>
                <a:gd name="connsiteX2" fmla="*/ 281140 w 281140"/>
                <a:gd name="connsiteY2" fmla="*/ 243113 h 2109330"/>
                <a:gd name="connsiteX3" fmla="*/ 281140 w 281140"/>
                <a:gd name="connsiteY3" fmla="*/ 2109330 h 2109330"/>
              </a:gdLst>
              <a:ahLst/>
              <a:cxnLst>
                <a:cxn ang="0">
                  <a:pos x="connsiteX0" y="connsiteY0"/>
                </a:cxn>
                <a:cxn ang="0">
                  <a:pos x="connsiteX1" y="connsiteY1"/>
                </a:cxn>
                <a:cxn ang="0">
                  <a:pos x="connsiteX2" y="connsiteY2"/>
                </a:cxn>
                <a:cxn ang="0">
                  <a:pos x="connsiteX3" y="connsiteY3"/>
                </a:cxn>
              </a:cxnLst>
              <a:rect l="l" t="t" r="r" b="b"/>
              <a:pathLst>
                <a:path w="281140" h="2109330">
                  <a:moveTo>
                    <a:pt x="0" y="2109328"/>
                  </a:moveTo>
                  <a:lnTo>
                    <a:pt x="0" y="0"/>
                  </a:lnTo>
                  <a:lnTo>
                    <a:pt x="281140" y="243113"/>
                  </a:lnTo>
                  <a:lnTo>
                    <a:pt x="281140" y="21093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sp>
          <p:nvSpPr>
            <p:cNvPr id="18" name="Donut 4">
              <a:extLst>
                <a:ext uri="{FF2B5EF4-FFF2-40B4-BE49-F238E27FC236}">
                  <a16:creationId xmlns:a16="http://schemas.microsoft.com/office/drawing/2014/main" id="{4D76128D-D142-2D78-3BBA-44B624638438}"/>
                </a:ext>
              </a:extLst>
            </p:cNvPr>
            <p:cNvSpPr/>
            <p:nvPr/>
          </p:nvSpPr>
          <p:spPr>
            <a:xfrm>
              <a:off x="7907899" y="2308624"/>
              <a:ext cx="3099805" cy="3099806"/>
            </a:xfrm>
            <a:prstGeom prst="donut">
              <a:avLst>
                <a:gd name="adj" fmla="val 36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19" name="Round Same Side Corner Rectangle 5">
              <a:extLst>
                <a:ext uri="{FF2B5EF4-FFF2-40B4-BE49-F238E27FC236}">
                  <a16:creationId xmlns:a16="http://schemas.microsoft.com/office/drawing/2014/main" id="{770152A2-AE15-9DE9-4AC7-EF9240EAB6BC}"/>
                </a:ext>
              </a:extLst>
            </p:cNvPr>
            <p:cNvSpPr/>
            <p:nvPr/>
          </p:nvSpPr>
          <p:spPr>
            <a:xfrm rot="8399802">
              <a:off x="10257449" y="4979836"/>
              <a:ext cx="498891" cy="307559"/>
            </a:xfrm>
            <a:prstGeom prst="round2SameRect">
              <a:avLst>
                <a:gd name="adj1" fmla="val 3100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33" name="Group 32">
            <a:extLst>
              <a:ext uri="{FF2B5EF4-FFF2-40B4-BE49-F238E27FC236}">
                <a16:creationId xmlns:a16="http://schemas.microsoft.com/office/drawing/2014/main" id="{016112A0-37D0-B8BE-A04A-BB65EF7E8968}"/>
              </a:ext>
            </a:extLst>
          </p:cNvPr>
          <p:cNvGrpSpPr/>
          <p:nvPr/>
        </p:nvGrpSpPr>
        <p:grpSpPr>
          <a:xfrm>
            <a:off x="4788024" y="2492777"/>
            <a:ext cx="3846989" cy="2113660"/>
            <a:chOff x="-548507" y="477868"/>
            <a:chExt cx="11570449" cy="6357177"/>
          </a:xfrm>
        </p:grpSpPr>
        <p:sp>
          <p:nvSpPr>
            <p:cNvPr id="35" name="Freeform: Shape 3">
              <a:extLst>
                <a:ext uri="{FF2B5EF4-FFF2-40B4-BE49-F238E27FC236}">
                  <a16:creationId xmlns:a16="http://schemas.microsoft.com/office/drawing/2014/main" id="{C11935CB-6DC9-7180-EDDC-C5859DA547C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36" name="Freeform: Shape 4">
              <a:extLst>
                <a:ext uri="{FF2B5EF4-FFF2-40B4-BE49-F238E27FC236}">
                  <a16:creationId xmlns:a16="http://schemas.microsoft.com/office/drawing/2014/main" id="{2650ED32-6AD6-88D6-974D-16F210C9445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37" name="Freeform: Shape 5">
              <a:extLst>
                <a:ext uri="{FF2B5EF4-FFF2-40B4-BE49-F238E27FC236}">
                  <a16:creationId xmlns:a16="http://schemas.microsoft.com/office/drawing/2014/main" id="{EB02D73E-586C-B639-2CDF-DD0792B6B5F3}"/>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38" name="Freeform: Shape 6">
              <a:extLst>
                <a:ext uri="{FF2B5EF4-FFF2-40B4-BE49-F238E27FC236}">
                  <a16:creationId xmlns:a16="http://schemas.microsoft.com/office/drawing/2014/main" id="{C435CF57-8096-E18B-7873-7221A11D901B}"/>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39" name="Freeform: Shape 7">
              <a:extLst>
                <a:ext uri="{FF2B5EF4-FFF2-40B4-BE49-F238E27FC236}">
                  <a16:creationId xmlns:a16="http://schemas.microsoft.com/office/drawing/2014/main" id="{F29F7C72-497D-F8BF-6742-9EB442B8E114}"/>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41" name="Group 40">
              <a:extLst>
                <a:ext uri="{FF2B5EF4-FFF2-40B4-BE49-F238E27FC236}">
                  <a16:creationId xmlns:a16="http://schemas.microsoft.com/office/drawing/2014/main" id="{2730237B-F10B-7DCC-38AC-2110C37C8242}"/>
                </a:ext>
              </a:extLst>
            </p:cNvPr>
            <p:cNvGrpSpPr/>
            <p:nvPr/>
          </p:nvGrpSpPr>
          <p:grpSpPr>
            <a:xfrm>
              <a:off x="1606" y="6382978"/>
              <a:ext cx="413937" cy="115242"/>
              <a:chOff x="5955" y="6353672"/>
              <a:chExt cx="413937" cy="115242"/>
            </a:xfrm>
          </p:grpSpPr>
          <p:sp>
            <p:nvSpPr>
              <p:cNvPr id="53" name="Rectangle: Rounded Corners 13">
                <a:extLst>
                  <a:ext uri="{FF2B5EF4-FFF2-40B4-BE49-F238E27FC236}">
                    <a16:creationId xmlns:a16="http://schemas.microsoft.com/office/drawing/2014/main" id="{EDD901DF-0BD8-80EC-E4AC-6EDEDD2E839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14">
                <a:extLst>
                  <a:ext uri="{FF2B5EF4-FFF2-40B4-BE49-F238E27FC236}">
                    <a16:creationId xmlns:a16="http://schemas.microsoft.com/office/drawing/2014/main" id="{BDD778C3-2B1D-49D1-4D01-473530075D96}"/>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ECA9000-78EE-CA9D-89F7-3CA560F63446}"/>
                </a:ext>
              </a:extLst>
            </p:cNvPr>
            <p:cNvGrpSpPr/>
            <p:nvPr/>
          </p:nvGrpSpPr>
          <p:grpSpPr>
            <a:xfrm>
              <a:off x="9855291" y="6381600"/>
              <a:ext cx="885989" cy="115242"/>
              <a:chOff x="5955" y="6353672"/>
              <a:chExt cx="413937" cy="115242"/>
            </a:xfrm>
          </p:grpSpPr>
          <p:sp>
            <p:nvSpPr>
              <p:cNvPr id="44" name="Rectangle: Rounded Corners 11">
                <a:extLst>
                  <a:ext uri="{FF2B5EF4-FFF2-40B4-BE49-F238E27FC236}">
                    <a16:creationId xmlns:a16="http://schemas.microsoft.com/office/drawing/2014/main" id="{18AAD00D-7942-DD80-B812-93825B97537E}"/>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12">
                <a:extLst>
                  <a:ext uri="{FF2B5EF4-FFF2-40B4-BE49-F238E27FC236}">
                    <a16:creationId xmlns:a16="http://schemas.microsoft.com/office/drawing/2014/main" id="{E0F981E5-1ADE-481A-8CC2-6E53220E7BC7}"/>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Freeform: Shape 10">
              <a:extLst>
                <a:ext uri="{FF2B5EF4-FFF2-40B4-BE49-F238E27FC236}">
                  <a16:creationId xmlns:a16="http://schemas.microsoft.com/office/drawing/2014/main" id="{B2A6C733-E55E-9536-E53A-9DDFA6712FB5}"/>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grpSp>
        <p:nvGrpSpPr>
          <p:cNvPr id="55" name="Group 54">
            <a:extLst>
              <a:ext uri="{FF2B5EF4-FFF2-40B4-BE49-F238E27FC236}">
                <a16:creationId xmlns:a16="http://schemas.microsoft.com/office/drawing/2014/main" id="{70D44C58-0AD9-82F1-DE42-7EC7A59BF21E}"/>
              </a:ext>
            </a:extLst>
          </p:cNvPr>
          <p:cNvGrpSpPr/>
          <p:nvPr/>
        </p:nvGrpSpPr>
        <p:grpSpPr>
          <a:xfrm>
            <a:off x="7235096" y="2802151"/>
            <a:ext cx="1331928" cy="1796735"/>
            <a:chOff x="5745956" y="3501865"/>
            <a:chExt cx="2146216" cy="2895189"/>
          </a:xfrm>
        </p:grpSpPr>
        <p:sp>
          <p:nvSpPr>
            <p:cNvPr id="56" name="Freeform: Shape 16">
              <a:extLst>
                <a:ext uri="{FF2B5EF4-FFF2-40B4-BE49-F238E27FC236}">
                  <a16:creationId xmlns:a16="http://schemas.microsoft.com/office/drawing/2014/main" id="{D7070128-25F7-D619-6DC3-DE166517C5D6}"/>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endParaRPr lang="en-US"/>
            </a:p>
          </p:txBody>
        </p:sp>
        <p:sp>
          <p:nvSpPr>
            <p:cNvPr id="57" name="Freeform: Shape 17">
              <a:extLst>
                <a:ext uri="{FF2B5EF4-FFF2-40B4-BE49-F238E27FC236}">
                  <a16:creationId xmlns:a16="http://schemas.microsoft.com/office/drawing/2014/main" id="{04C6B399-A4C3-F688-923B-817FC1BD086C}"/>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58" name="Freeform: Shape 18">
              <a:extLst>
                <a:ext uri="{FF2B5EF4-FFF2-40B4-BE49-F238E27FC236}">
                  <a16:creationId xmlns:a16="http://schemas.microsoft.com/office/drawing/2014/main" id="{5A54C736-37F1-BA01-B800-666AE5977CED}"/>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endParaRPr lang="en-US"/>
            </a:p>
          </p:txBody>
        </p:sp>
        <p:sp>
          <p:nvSpPr>
            <p:cNvPr id="59" name="Freeform: Shape 19">
              <a:extLst>
                <a:ext uri="{FF2B5EF4-FFF2-40B4-BE49-F238E27FC236}">
                  <a16:creationId xmlns:a16="http://schemas.microsoft.com/office/drawing/2014/main" id="{45771997-BEA7-DBC4-7B8C-98F6A823A68F}"/>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endParaRPr lang="en-US"/>
            </a:p>
          </p:txBody>
        </p:sp>
        <p:sp>
          <p:nvSpPr>
            <p:cNvPr id="60" name="Freeform: Shape 20">
              <a:extLst>
                <a:ext uri="{FF2B5EF4-FFF2-40B4-BE49-F238E27FC236}">
                  <a16:creationId xmlns:a16="http://schemas.microsoft.com/office/drawing/2014/main" id="{A88D5722-2107-51E7-7D74-1142F654C078}"/>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endParaRPr lang="en-US"/>
            </a:p>
          </p:txBody>
        </p:sp>
        <p:sp>
          <p:nvSpPr>
            <p:cNvPr id="61" name="Freeform: Shape 21">
              <a:extLst>
                <a:ext uri="{FF2B5EF4-FFF2-40B4-BE49-F238E27FC236}">
                  <a16:creationId xmlns:a16="http://schemas.microsoft.com/office/drawing/2014/main" id="{E1AEC03B-0BDB-047E-E09C-B1E6627D85DD}"/>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endParaRPr lang="en-US" dirty="0"/>
            </a:p>
          </p:txBody>
        </p:sp>
        <p:grpSp>
          <p:nvGrpSpPr>
            <p:cNvPr id="63" name="Group 62">
              <a:extLst>
                <a:ext uri="{FF2B5EF4-FFF2-40B4-BE49-F238E27FC236}">
                  <a16:creationId xmlns:a16="http://schemas.microsoft.com/office/drawing/2014/main" id="{63F15600-D096-872E-9DD7-B96817657061}"/>
                </a:ext>
              </a:extLst>
            </p:cNvPr>
            <p:cNvGrpSpPr/>
            <p:nvPr/>
          </p:nvGrpSpPr>
          <p:grpSpPr>
            <a:xfrm>
              <a:off x="6752948" y="6198983"/>
              <a:ext cx="113352" cy="113352"/>
              <a:chOff x="6768693" y="6038239"/>
              <a:chExt cx="147969" cy="147969"/>
            </a:xfrm>
          </p:grpSpPr>
          <p:sp>
            <p:nvSpPr>
              <p:cNvPr id="1024" name="Oval 1023">
                <a:extLst>
                  <a:ext uri="{FF2B5EF4-FFF2-40B4-BE49-F238E27FC236}">
                    <a16:creationId xmlns:a16="http://schemas.microsoft.com/office/drawing/2014/main" id="{51C56281-67D3-7E50-92A5-EBB185E56CE8}"/>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B0643875-741D-2C73-059B-3143391C9F1B}"/>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27" name="Group 1026">
            <a:extLst>
              <a:ext uri="{FF2B5EF4-FFF2-40B4-BE49-F238E27FC236}">
                <a16:creationId xmlns:a16="http://schemas.microsoft.com/office/drawing/2014/main" id="{7BA26736-ABFC-0E6A-79A7-077C78BB5CAB}"/>
              </a:ext>
            </a:extLst>
          </p:cNvPr>
          <p:cNvGrpSpPr/>
          <p:nvPr/>
        </p:nvGrpSpPr>
        <p:grpSpPr>
          <a:xfrm>
            <a:off x="8245498" y="3245829"/>
            <a:ext cx="735313" cy="1372405"/>
            <a:chOff x="3501573" y="3178068"/>
            <a:chExt cx="1340594" cy="2737840"/>
          </a:xfrm>
        </p:grpSpPr>
        <p:sp>
          <p:nvSpPr>
            <p:cNvPr id="1028" name="Freeform: Shape 27">
              <a:extLst>
                <a:ext uri="{FF2B5EF4-FFF2-40B4-BE49-F238E27FC236}">
                  <a16:creationId xmlns:a16="http://schemas.microsoft.com/office/drawing/2014/main" id="{18822AA6-7728-5FAE-AE5C-1E01B57D5AAE}"/>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1029" name="Freeform: Shape 28">
              <a:extLst>
                <a:ext uri="{FF2B5EF4-FFF2-40B4-BE49-F238E27FC236}">
                  <a16:creationId xmlns:a16="http://schemas.microsoft.com/office/drawing/2014/main" id="{8F0DAB94-FBEC-1FED-FBC2-D66DCB21D1A0}"/>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1030" name="Freeform: Shape 29">
              <a:extLst>
                <a:ext uri="{FF2B5EF4-FFF2-40B4-BE49-F238E27FC236}">
                  <a16:creationId xmlns:a16="http://schemas.microsoft.com/office/drawing/2014/main" id="{3532E1E6-BFBA-32DE-EC3C-8466B8DE83A9}"/>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1031" name="Freeform: Shape 30">
              <a:extLst>
                <a:ext uri="{FF2B5EF4-FFF2-40B4-BE49-F238E27FC236}">
                  <a16:creationId xmlns:a16="http://schemas.microsoft.com/office/drawing/2014/main" id="{70F12AFE-AD01-EE62-452D-16323A4E8630}"/>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dirty="0"/>
            </a:p>
          </p:txBody>
        </p:sp>
        <p:sp>
          <p:nvSpPr>
            <p:cNvPr id="1032" name="Freeform: Shape 31">
              <a:extLst>
                <a:ext uri="{FF2B5EF4-FFF2-40B4-BE49-F238E27FC236}">
                  <a16:creationId xmlns:a16="http://schemas.microsoft.com/office/drawing/2014/main" id="{0810D858-5131-92DE-E7FB-D5BCD730E9A9}"/>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1033" name="Freeform: Shape 32">
              <a:extLst>
                <a:ext uri="{FF2B5EF4-FFF2-40B4-BE49-F238E27FC236}">
                  <a16:creationId xmlns:a16="http://schemas.microsoft.com/office/drawing/2014/main" id="{66286378-B330-3CFD-293C-3ADCF1F4D5B8}"/>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34" name="Group 1033">
              <a:extLst>
                <a:ext uri="{FF2B5EF4-FFF2-40B4-BE49-F238E27FC236}">
                  <a16:creationId xmlns:a16="http://schemas.microsoft.com/office/drawing/2014/main" id="{7D51CADD-43D2-90BA-7939-237156C5C5AD}"/>
                </a:ext>
              </a:extLst>
            </p:cNvPr>
            <p:cNvGrpSpPr/>
            <p:nvPr/>
          </p:nvGrpSpPr>
          <p:grpSpPr>
            <a:xfrm>
              <a:off x="4092761" y="5635852"/>
              <a:ext cx="164520" cy="173080"/>
              <a:chOff x="6772303" y="6038214"/>
              <a:chExt cx="140650" cy="147968"/>
            </a:xfrm>
          </p:grpSpPr>
          <p:sp>
            <p:nvSpPr>
              <p:cNvPr id="1038" name="Oval 1037">
                <a:extLst>
                  <a:ext uri="{FF2B5EF4-FFF2-40B4-BE49-F238E27FC236}">
                    <a16:creationId xmlns:a16="http://schemas.microsoft.com/office/drawing/2014/main" id="{A4EB9718-F810-6E18-899B-AA6FF62D1E8D}"/>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548BA2CA-CEF7-FDF2-A422-F70B148FE2FE}"/>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5" name="Freeform: Shape 34">
              <a:extLst>
                <a:ext uri="{FF2B5EF4-FFF2-40B4-BE49-F238E27FC236}">
                  <a16:creationId xmlns:a16="http://schemas.microsoft.com/office/drawing/2014/main" id="{3C8A7A62-2DD2-7951-A83E-0274013C7B40}"/>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1036" name="Rectangle: Rounded Corners 35">
              <a:extLst>
                <a:ext uri="{FF2B5EF4-FFF2-40B4-BE49-F238E27FC236}">
                  <a16:creationId xmlns:a16="http://schemas.microsoft.com/office/drawing/2014/main" id="{32B262AF-CA48-BD9D-DA5D-19C1CCEC04D3}"/>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65CF972B-470A-B8AE-F31B-293D39182D23}"/>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0" name="Rounded Rectangle 2">
            <a:extLst>
              <a:ext uri="{FF2B5EF4-FFF2-40B4-BE49-F238E27FC236}">
                <a16:creationId xmlns:a16="http://schemas.microsoft.com/office/drawing/2014/main" id="{55B80CD1-430C-D4EE-B59F-7C5F851D56BB}"/>
              </a:ext>
            </a:extLst>
          </p:cNvPr>
          <p:cNvSpPr/>
          <p:nvPr/>
        </p:nvSpPr>
        <p:spPr>
          <a:xfrm>
            <a:off x="5593687" y="2858800"/>
            <a:ext cx="352834" cy="352834"/>
          </a:xfrm>
          <a:custGeom>
            <a:avLst/>
            <a:gdLst>
              <a:gd name="connsiteX0" fmla="*/ 1979373 w 3960440"/>
              <a:gd name="connsiteY0" fmla="*/ 472350 h 3960000"/>
              <a:gd name="connsiteX1" fmla="*/ 813783 w 3960440"/>
              <a:gd name="connsiteY1" fmla="*/ 1434034 h 3960000"/>
              <a:gd name="connsiteX2" fmla="*/ 1171732 w 3960440"/>
              <a:gd name="connsiteY2" fmla="*/ 2285845 h 3960000"/>
              <a:gd name="connsiteX3" fmla="*/ 1338560 w 3960440"/>
              <a:gd name="connsiteY3" fmla="*/ 1981614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71732 w 3960440"/>
              <a:gd name="connsiteY2" fmla="*/ 2285845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796414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182276 w 3960440"/>
              <a:gd name="connsiteY4" fmla="*/ 1442314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873721 w 3960440"/>
              <a:gd name="connsiteY10" fmla="*/ 1156628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25929 w 3960440"/>
              <a:gd name="connsiteY11" fmla="*/ 1392629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21788 w 3960440"/>
              <a:gd name="connsiteY12" fmla="*/ 1897758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03335 w 3960440"/>
              <a:gd name="connsiteY14" fmla="*/ 2485692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10984 w 3960440"/>
              <a:gd name="connsiteY8" fmla="*/ 2071653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072459 w 3960440"/>
              <a:gd name="connsiteY9" fmla="*/ 1512703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38586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30780 w 3960440"/>
              <a:gd name="connsiteY6" fmla="*/ 1554106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24394 w 3960440"/>
              <a:gd name="connsiteY7" fmla="*/ 2278672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1995341 w 3960440"/>
              <a:gd name="connsiteY8" fmla="*/ 2082197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66603 w 3960440"/>
              <a:gd name="connsiteY14" fmla="*/ 2506778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283619 w 3960440"/>
              <a:gd name="connsiteY15" fmla="*/ 2688571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44820 w 3960440"/>
              <a:gd name="connsiteY16" fmla="*/ 1595509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2134565 w 3960440"/>
              <a:gd name="connsiteY17" fmla="*/ 477605 h 3960000"/>
              <a:gd name="connsiteX18" fmla="*/ 1979373 w 3960440"/>
              <a:gd name="connsiteY18" fmla="*/ 472350 h 3960000"/>
              <a:gd name="connsiteX19" fmla="*/ 436907 w 3960440"/>
              <a:gd name="connsiteY19" fmla="*/ 0 h 3960000"/>
              <a:gd name="connsiteX20" fmla="*/ 3523533 w 3960440"/>
              <a:gd name="connsiteY20" fmla="*/ 0 h 3960000"/>
              <a:gd name="connsiteX21" fmla="*/ 3960440 w 3960440"/>
              <a:gd name="connsiteY21" fmla="*/ 436907 h 3960000"/>
              <a:gd name="connsiteX22" fmla="*/ 3960440 w 3960440"/>
              <a:gd name="connsiteY22" fmla="*/ 3523093 h 3960000"/>
              <a:gd name="connsiteX23" fmla="*/ 3523533 w 3960440"/>
              <a:gd name="connsiteY23" fmla="*/ 3960000 h 3960000"/>
              <a:gd name="connsiteX24" fmla="*/ 436907 w 3960440"/>
              <a:gd name="connsiteY24" fmla="*/ 3960000 h 3960000"/>
              <a:gd name="connsiteX25" fmla="*/ 0 w 3960440"/>
              <a:gd name="connsiteY25" fmla="*/ 3523093 h 3960000"/>
              <a:gd name="connsiteX26" fmla="*/ 0 w 3960440"/>
              <a:gd name="connsiteY26" fmla="*/ 436907 h 3960000"/>
              <a:gd name="connsiteX27" fmla="*/ 436907 w 3960440"/>
              <a:gd name="connsiteY27"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296382 w 3960440"/>
              <a:gd name="connsiteY3" fmla="*/ 1907811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 name="connsiteX0" fmla="*/ 1979373 w 3960440"/>
              <a:gd name="connsiteY0" fmla="*/ 472350 h 3960000"/>
              <a:gd name="connsiteX1" fmla="*/ 813783 w 3960440"/>
              <a:gd name="connsiteY1" fmla="*/ 1434034 h 3960000"/>
              <a:gd name="connsiteX2" fmla="*/ 1119009 w 3960440"/>
              <a:gd name="connsiteY2" fmla="*/ 2222584 h 3960000"/>
              <a:gd name="connsiteX3" fmla="*/ 1328015 w 3960440"/>
              <a:gd name="connsiteY3" fmla="*/ 1812920 h 3960000"/>
              <a:gd name="connsiteX4" fmla="*/ 1234998 w 3960440"/>
              <a:gd name="connsiteY4" fmla="*/ 1431771 h 3960000"/>
              <a:gd name="connsiteX5" fmla="*/ 2217373 w 3960440"/>
              <a:gd name="connsiteY5" fmla="*/ 891303 h 3960000"/>
              <a:gd name="connsiteX6" fmla="*/ 2783502 w 3960440"/>
              <a:gd name="connsiteY6" fmla="*/ 1606823 h 3960000"/>
              <a:gd name="connsiteX7" fmla="*/ 2456028 w 3960440"/>
              <a:gd name="connsiteY7" fmla="*/ 2225955 h 3960000"/>
              <a:gd name="connsiteX8" fmla="*/ 2026974 w 3960440"/>
              <a:gd name="connsiteY8" fmla="*/ 2018938 h 3960000"/>
              <a:gd name="connsiteX9" fmla="*/ 2135727 w 3960440"/>
              <a:gd name="connsiteY9" fmla="*/ 1554876 h 3960000"/>
              <a:gd name="connsiteX10" fmla="*/ 1915898 w 3960440"/>
              <a:gd name="connsiteY10" fmla="*/ 1219889 h 3960000"/>
              <a:gd name="connsiteX11" fmla="*/ 1589196 w 3960440"/>
              <a:gd name="connsiteY11" fmla="*/ 1434803 h 3960000"/>
              <a:gd name="connsiteX12" fmla="*/ 1574511 w 3960440"/>
              <a:gd name="connsiteY12" fmla="*/ 1939931 h 3960000"/>
              <a:gd name="connsiteX13" fmla="*/ 1339611 w 3960440"/>
              <a:gd name="connsiteY13" fmla="*/ 3487664 h 3960000"/>
              <a:gd name="connsiteX14" fmla="*/ 1887692 w 3960440"/>
              <a:gd name="connsiteY14" fmla="*/ 2422431 h 3960000"/>
              <a:gd name="connsiteX15" fmla="*/ 2336342 w 3960440"/>
              <a:gd name="connsiteY15" fmla="*/ 2720202 h 3960000"/>
              <a:gd name="connsiteX16" fmla="*/ 3176454 w 3960440"/>
              <a:gd name="connsiteY16" fmla="*/ 1627140 h 3960000"/>
              <a:gd name="connsiteX17" fmla="*/ 1979373 w 3960440"/>
              <a:gd name="connsiteY17" fmla="*/ 472350 h 3960000"/>
              <a:gd name="connsiteX18" fmla="*/ 436907 w 3960440"/>
              <a:gd name="connsiteY18" fmla="*/ 0 h 3960000"/>
              <a:gd name="connsiteX19" fmla="*/ 3523533 w 3960440"/>
              <a:gd name="connsiteY19" fmla="*/ 0 h 3960000"/>
              <a:gd name="connsiteX20" fmla="*/ 3960440 w 3960440"/>
              <a:gd name="connsiteY20" fmla="*/ 436907 h 3960000"/>
              <a:gd name="connsiteX21" fmla="*/ 3960440 w 3960440"/>
              <a:gd name="connsiteY21" fmla="*/ 3523093 h 3960000"/>
              <a:gd name="connsiteX22" fmla="*/ 3523533 w 3960440"/>
              <a:gd name="connsiteY22" fmla="*/ 3960000 h 3960000"/>
              <a:gd name="connsiteX23" fmla="*/ 436907 w 3960440"/>
              <a:gd name="connsiteY23" fmla="*/ 3960000 h 3960000"/>
              <a:gd name="connsiteX24" fmla="*/ 0 w 3960440"/>
              <a:gd name="connsiteY24" fmla="*/ 3523093 h 3960000"/>
              <a:gd name="connsiteX25" fmla="*/ 0 w 3960440"/>
              <a:gd name="connsiteY25" fmla="*/ 436907 h 3960000"/>
              <a:gd name="connsiteX26" fmla="*/ 436907 w 3960440"/>
              <a:gd name="connsiteY26"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60440" h="3960000">
                <a:moveTo>
                  <a:pt x="1979373" y="472350"/>
                </a:moveTo>
                <a:cubicBezTo>
                  <a:pt x="1228307" y="485871"/>
                  <a:pt x="850011" y="1078219"/>
                  <a:pt x="813783" y="1434034"/>
                </a:cubicBezTo>
                <a:cubicBezTo>
                  <a:pt x="787561" y="1781828"/>
                  <a:pt x="889690" y="2005359"/>
                  <a:pt x="1119009" y="2222584"/>
                </a:cubicBezTo>
                <a:cubicBezTo>
                  <a:pt x="1178964" y="2123026"/>
                  <a:pt x="1260199" y="1908547"/>
                  <a:pt x="1328015" y="1812920"/>
                </a:cubicBezTo>
                <a:cubicBezTo>
                  <a:pt x="1222115" y="1647651"/>
                  <a:pt x="1255483" y="1756375"/>
                  <a:pt x="1234998" y="1431771"/>
                </a:cubicBezTo>
                <a:cubicBezTo>
                  <a:pt x="1331609" y="922504"/>
                  <a:pt x="1719145" y="812633"/>
                  <a:pt x="2217373" y="891303"/>
                </a:cubicBezTo>
                <a:cubicBezTo>
                  <a:pt x="2693518" y="1016895"/>
                  <a:pt x="2787642" y="1344599"/>
                  <a:pt x="2783502" y="1606823"/>
                </a:cubicBezTo>
                <a:cubicBezTo>
                  <a:pt x="2771081" y="1743454"/>
                  <a:pt x="2679609" y="2064482"/>
                  <a:pt x="2456028" y="2225955"/>
                </a:cubicBezTo>
                <a:cubicBezTo>
                  <a:pt x="2192422" y="2399851"/>
                  <a:pt x="2004893" y="2209395"/>
                  <a:pt x="2026974" y="2018938"/>
                </a:cubicBezTo>
                <a:cubicBezTo>
                  <a:pt x="2072519" y="1810540"/>
                  <a:pt x="2086043" y="1754994"/>
                  <a:pt x="2135727" y="1554876"/>
                </a:cubicBezTo>
                <a:cubicBezTo>
                  <a:pt x="2195073" y="1382360"/>
                  <a:pt x="2084273" y="1259912"/>
                  <a:pt x="1915898" y="1219889"/>
                </a:cubicBezTo>
                <a:cubicBezTo>
                  <a:pt x="1750283" y="1186766"/>
                  <a:pt x="1626460" y="1331294"/>
                  <a:pt x="1589196" y="1434803"/>
                </a:cubicBezTo>
                <a:cubicBezTo>
                  <a:pt x="1499489" y="1732912"/>
                  <a:pt x="1614533" y="1824000"/>
                  <a:pt x="1574511" y="1939931"/>
                </a:cubicBezTo>
                <a:cubicBezTo>
                  <a:pt x="1332991" y="2671400"/>
                  <a:pt x="1220920" y="3468343"/>
                  <a:pt x="1339611" y="3487664"/>
                </a:cubicBezTo>
                <a:cubicBezTo>
                  <a:pt x="1434840" y="3497327"/>
                  <a:pt x="1730357" y="3129057"/>
                  <a:pt x="1887692" y="2422431"/>
                </a:cubicBezTo>
                <a:cubicBezTo>
                  <a:pt x="1985681" y="2531460"/>
                  <a:pt x="2093439" y="2747804"/>
                  <a:pt x="2336342" y="2720202"/>
                </a:cubicBezTo>
                <a:cubicBezTo>
                  <a:pt x="2693796" y="2666377"/>
                  <a:pt x="3092265" y="2401394"/>
                  <a:pt x="3176454" y="1627140"/>
                </a:cubicBezTo>
                <a:cubicBezTo>
                  <a:pt x="3254038" y="999456"/>
                  <a:pt x="2816023" y="430731"/>
                  <a:pt x="1979373" y="472350"/>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41" name="Rounded Rectangle 8">
            <a:extLst>
              <a:ext uri="{FF2B5EF4-FFF2-40B4-BE49-F238E27FC236}">
                <a16:creationId xmlns:a16="http://schemas.microsoft.com/office/drawing/2014/main" id="{3CBFB23C-4763-F92A-EDA4-207F80507AC4}"/>
              </a:ext>
            </a:extLst>
          </p:cNvPr>
          <p:cNvSpPr/>
          <p:nvPr/>
        </p:nvSpPr>
        <p:spPr>
          <a:xfrm>
            <a:off x="7717054" y="3528007"/>
            <a:ext cx="352873" cy="352834"/>
          </a:xfrm>
          <a:custGeom>
            <a:avLst/>
            <a:gdLst>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688485 w 3888432"/>
              <a:gd name="connsiteY5" fmla="*/ 147563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2688485 w 3888432"/>
              <a:gd name="connsiteY17" fmla="*/ 1475633 h 3960440"/>
              <a:gd name="connsiteX18" fmla="*/ 878058 w 3888432"/>
              <a:gd name="connsiteY18" fmla="*/ 648072 h 3960440"/>
              <a:gd name="connsiteX19" fmla="*/ 554477 w 3888432"/>
              <a:gd name="connsiteY19" fmla="*/ 971653 h 3960440"/>
              <a:gd name="connsiteX20" fmla="*/ 878058 w 3888432"/>
              <a:gd name="connsiteY20" fmla="*/ 1295234 h 3960440"/>
              <a:gd name="connsiteX21" fmla="*/ 1201639 w 3888432"/>
              <a:gd name="connsiteY21" fmla="*/ 971653 h 3960440"/>
              <a:gd name="connsiteX22" fmla="*/ 878058 w 3888432"/>
              <a:gd name="connsiteY22" fmla="*/ 648072 h 3960440"/>
              <a:gd name="connsiteX23" fmla="*/ 333511 w 3888432"/>
              <a:gd name="connsiteY23" fmla="*/ 0 h 3960440"/>
              <a:gd name="connsiteX24" fmla="*/ 3554921 w 3888432"/>
              <a:gd name="connsiteY24" fmla="*/ 0 h 3960440"/>
              <a:gd name="connsiteX25" fmla="*/ 3888432 w 3888432"/>
              <a:gd name="connsiteY25" fmla="*/ 333511 h 3960440"/>
              <a:gd name="connsiteX26" fmla="*/ 3888432 w 3888432"/>
              <a:gd name="connsiteY26" fmla="*/ 3626929 h 3960440"/>
              <a:gd name="connsiteX27" fmla="*/ 3554921 w 3888432"/>
              <a:gd name="connsiteY27" fmla="*/ 3960440 h 3960440"/>
              <a:gd name="connsiteX28" fmla="*/ 333511 w 3888432"/>
              <a:gd name="connsiteY28" fmla="*/ 3960440 h 3960440"/>
              <a:gd name="connsiteX29" fmla="*/ 0 w 3888432"/>
              <a:gd name="connsiteY29" fmla="*/ 3626929 h 3960440"/>
              <a:gd name="connsiteX30" fmla="*/ 0 w 3888432"/>
              <a:gd name="connsiteY30" fmla="*/ 333511 h 3960440"/>
              <a:gd name="connsiteX31" fmla="*/ 333511 w 3888432"/>
              <a:gd name="connsiteY31"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36833 w 3888432"/>
              <a:gd name="connsiteY11" fmla="*/ 2084121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 name="connsiteX0" fmla="*/ 554477 w 3888432"/>
              <a:gd name="connsiteY0" fmla="*/ 1512168 h 3960440"/>
              <a:gd name="connsiteX1" fmla="*/ 554477 w 3888432"/>
              <a:gd name="connsiteY1" fmla="*/ 3312368 h 3960440"/>
              <a:gd name="connsiteX2" fmla="*/ 1201638 w 3888432"/>
              <a:gd name="connsiteY2" fmla="*/ 3312368 h 3960440"/>
              <a:gd name="connsiteX3" fmla="*/ 1201638 w 3888432"/>
              <a:gd name="connsiteY3" fmla="*/ 1512168 h 3960440"/>
              <a:gd name="connsiteX4" fmla="*/ 554477 w 3888432"/>
              <a:gd name="connsiteY4" fmla="*/ 1512168 h 3960440"/>
              <a:gd name="connsiteX5" fmla="*/ 2840340 w 3888432"/>
              <a:gd name="connsiteY5" fmla="*/ 1479943 h 3960440"/>
              <a:gd name="connsiteX6" fmla="*/ 2136833 w 3888432"/>
              <a:gd name="connsiteY6" fmla="*/ 1785510 h 3960440"/>
              <a:gd name="connsiteX7" fmla="*/ 2136833 w 3888432"/>
              <a:gd name="connsiteY7" fmla="*/ 1510185 h 3960440"/>
              <a:gd name="connsiteX8" fmla="*/ 1489672 w 3888432"/>
              <a:gd name="connsiteY8" fmla="*/ 1510185 h 3960440"/>
              <a:gd name="connsiteX9" fmla="*/ 1489672 w 3888432"/>
              <a:gd name="connsiteY9" fmla="*/ 3310385 h 3960440"/>
              <a:gd name="connsiteX10" fmla="*/ 2136833 w 3888432"/>
              <a:gd name="connsiteY10" fmla="*/ 3310385 h 3960440"/>
              <a:gd name="connsiteX11" fmla="*/ 2147184 w 3888432"/>
              <a:gd name="connsiteY11" fmla="*/ 2155564 h 3960440"/>
              <a:gd name="connsiteX12" fmla="*/ 2673919 w 3888432"/>
              <a:gd name="connsiteY12" fmla="*/ 2138897 h 3960440"/>
              <a:gd name="connsiteX13" fmla="*/ 2679688 w 3888432"/>
              <a:gd name="connsiteY13" fmla="*/ 3312366 h 3960440"/>
              <a:gd name="connsiteX14" fmla="*/ 3326849 w 3888432"/>
              <a:gd name="connsiteY14" fmla="*/ 3312366 h 3960440"/>
              <a:gd name="connsiteX15" fmla="*/ 3333768 w 3888432"/>
              <a:gd name="connsiteY15" fmla="*/ 2128613 h 3960440"/>
              <a:gd name="connsiteX16" fmla="*/ 2840340 w 3888432"/>
              <a:gd name="connsiteY16" fmla="*/ 1479943 h 3960440"/>
              <a:gd name="connsiteX17" fmla="*/ 878058 w 3888432"/>
              <a:gd name="connsiteY17" fmla="*/ 648072 h 3960440"/>
              <a:gd name="connsiteX18" fmla="*/ 554477 w 3888432"/>
              <a:gd name="connsiteY18" fmla="*/ 971653 h 3960440"/>
              <a:gd name="connsiteX19" fmla="*/ 878058 w 3888432"/>
              <a:gd name="connsiteY19" fmla="*/ 1295234 h 3960440"/>
              <a:gd name="connsiteX20" fmla="*/ 1201639 w 3888432"/>
              <a:gd name="connsiteY20" fmla="*/ 971653 h 3960440"/>
              <a:gd name="connsiteX21" fmla="*/ 878058 w 3888432"/>
              <a:gd name="connsiteY21" fmla="*/ 648072 h 3960440"/>
              <a:gd name="connsiteX22" fmla="*/ 333511 w 3888432"/>
              <a:gd name="connsiteY22" fmla="*/ 0 h 3960440"/>
              <a:gd name="connsiteX23" fmla="*/ 3554921 w 3888432"/>
              <a:gd name="connsiteY23" fmla="*/ 0 h 3960440"/>
              <a:gd name="connsiteX24" fmla="*/ 3888432 w 3888432"/>
              <a:gd name="connsiteY24" fmla="*/ 333511 h 3960440"/>
              <a:gd name="connsiteX25" fmla="*/ 3888432 w 3888432"/>
              <a:gd name="connsiteY25" fmla="*/ 3626929 h 3960440"/>
              <a:gd name="connsiteX26" fmla="*/ 3554921 w 3888432"/>
              <a:gd name="connsiteY26" fmla="*/ 3960440 h 3960440"/>
              <a:gd name="connsiteX27" fmla="*/ 333511 w 3888432"/>
              <a:gd name="connsiteY27" fmla="*/ 3960440 h 3960440"/>
              <a:gd name="connsiteX28" fmla="*/ 0 w 3888432"/>
              <a:gd name="connsiteY28" fmla="*/ 3626929 h 3960440"/>
              <a:gd name="connsiteX29" fmla="*/ 0 w 3888432"/>
              <a:gd name="connsiteY29" fmla="*/ 333511 h 3960440"/>
              <a:gd name="connsiteX30" fmla="*/ 333511 w 3888432"/>
              <a:gd name="connsiteY30" fmla="*/ 0 h 396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88432" h="3960440">
                <a:moveTo>
                  <a:pt x="554477" y="1512168"/>
                </a:moveTo>
                <a:lnTo>
                  <a:pt x="554477" y="3312368"/>
                </a:lnTo>
                <a:lnTo>
                  <a:pt x="1201638" y="3312368"/>
                </a:lnTo>
                <a:lnTo>
                  <a:pt x="1201638" y="1512168"/>
                </a:lnTo>
                <a:lnTo>
                  <a:pt x="554477" y="1512168"/>
                </a:lnTo>
                <a:close/>
                <a:moveTo>
                  <a:pt x="2840340" y="1479943"/>
                </a:moveTo>
                <a:cubicBezTo>
                  <a:pt x="2293254" y="1484797"/>
                  <a:pt x="2254084" y="1780470"/>
                  <a:pt x="2136833" y="1785510"/>
                </a:cubicBezTo>
                <a:lnTo>
                  <a:pt x="2136833" y="1510185"/>
                </a:lnTo>
                <a:lnTo>
                  <a:pt x="1489672" y="1510185"/>
                </a:lnTo>
                <a:lnTo>
                  <a:pt x="1489672" y="3310385"/>
                </a:lnTo>
                <a:lnTo>
                  <a:pt x="2136833" y="3310385"/>
                </a:lnTo>
                <a:cubicBezTo>
                  <a:pt x="2140283" y="2925445"/>
                  <a:pt x="2133383" y="2560917"/>
                  <a:pt x="2147184" y="2155564"/>
                </a:cubicBezTo>
                <a:cubicBezTo>
                  <a:pt x="2187272" y="1842063"/>
                  <a:pt x="2668986" y="1938990"/>
                  <a:pt x="2673919" y="2138897"/>
                </a:cubicBezTo>
                <a:lnTo>
                  <a:pt x="2679688" y="3312366"/>
                </a:lnTo>
                <a:lnTo>
                  <a:pt x="3326849" y="3312366"/>
                </a:lnTo>
                <a:cubicBezTo>
                  <a:pt x="3329155" y="2917782"/>
                  <a:pt x="3331462" y="2523197"/>
                  <a:pt x="3333768" y="2128613"/>
                </a:cubicBezTo>
                <a:cubicBezTo>
                  <a:pt x="3339026" y="1942962"/>
                  <a:pt x="3184753" y="1475890"/>
                  <a:pt x="2840340" y="1479943"/>
                </a:cubicBezTo>
                <a:close/>
                <a:moveTo>
                  <a:pt x="878058" y="648072"/>
                </a:moveTo>
                <a:cubicBezTo>
                  <a:pt x="699349" y="648072"/>
                  <a:pt x="554477" y="792944"/>
                  <a:pt x="554477" y="971653"/>
                </a:cubicBezTo>
                <a:cubicBezTo>
                  <a:pt x="554477" y="1150362"/>
                  <a:pt x="699349" y="1295234"/>
                  <a:pt x="878058" y="1295234"/>
                </a:cubicBezTo>
                <a:cubicBezTo>
                  <a:pt x="1056767" y="1295234"/>
                  <a:pt x="1201639" y="1150362"/>
                  <a:pt x="1201639" y="971653"/>
                </a:cubicBezTo>
                <a:cubicBezTo>
                  <a:pt x="1201639" y="792944"/>
                  <a:pt x="1056767" y="648072"/>
                  <a:pt x="878058" y="648072"/>
                </a:cubicBezTo>
                <a:close/>
                <a:moveTo>
                  <a:pt x="333511" y="0"/>
                </a:moveTo>
                <a:lnTo>
                  <a:pt x="3554921" y="0"/>
                </a:lnTo>
                <a:cubicBezTo>
                  <a:pt x="3739114" y="0"/>
                  <a:pt x="3888432" y="149318"/>
                  <a:pt x="3888432" y="333511"/>
                </a:cubicBezTo>
                <a:lnTo>
                  <a:pt x="3888432" y="3626929"/>
                </a:lnTo>
                <a:cubicBezTo>
                  <a:pt x="3888432" y="3811122"/>
                  <a:pt x="3739114" y="3960440"/>
                  <a:pt x="3554921" y="3960440"/>
                </a:cubicBezTo>
                <a:lnTo>
                  <a:pt x="333511" y="3960440"/>
                </a:lnTo>
                <a:cubicBezTo>
                  <a:pt x="149318" y="3960440"/>
                  <a:pt x="0" y="3811122"/>
                  <a:pt x="0" y="3626929"/>
                </a:cubicBezTo>
                <a:lnTo>
                  <a:pt x="0" y="333511"/>
                </a:lnTo>
                <a:cubicBezTo>
                  <a:pt x="0" y="149318"/>
                  <a:pt x="149318" y="0"/>
                  <a:pt x="33351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042" name="Rounded Rectangle 2">
            <a:extLst>
              <a:ext uri="{FF2B5EF4-FFF2-40B4-BE49-F238E27FC236}">
                <a16:creationId xmlns:a16="http://schemas.microsoft.com/office/drawing/2014/main" id="{365F5FB0-4A73-A9FA-0132-2F7A3B3CB909}"/>
              </a:ext>
            </a:extLst>
          </p:cNvPr>
          <p:cNvSpPr/>
          <p:nvPr/>
        </p:nvSpPr>
        <p:spPr>
          <a:xfrm>
            <a:off x="8435497" y="3744379"/>
            <a:ext cx="352834" cy="352834"/>
          </a:xfrm>
          <a:custGeom>
            <a:avLst/>
            <a:gdLst>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155131 w 3960000"/>
              <a:gd name="connsiteY16" fmla="*/ 1419365 h 3960000"/>
              <a:gd name="connsiteX17" fmla="*/ 3207849 w 3960000"/>
              <a:gd name="connsiteY17" fmla="*/ 1493166 h 3960000"/>
              <a:gd name="connsiteX18" fmla="*/ 3407333 w 3960000"/>
              <a:gd name="connsiteY18" fmla="*/ 1117847 h 3960000"/>
              <a:gd name="connsiteX19" fmla="*/ 3108461 w 3960000"/>
              <a:gd name="connsiteY19" fmla="*/ 1185086 h 3960000"/>
              <a:gd name="connsiteX20" fmla="*/ 3334650 w 3960000"/>
              <a:gd name="connsiteY20" fmla="*/ 883134 h 3960000"/>
              <a:gd name="connsiteX21" fmla="*/ 2995677 w 3960000"/>
              <a:gd name="connsiteY21" fmla="*/ 1008938 h 3960000"/>
              <a:gd name="connsiteX22" fmla="*/ 2538382 w 3960000"/>
              <a:gd name="connsiteY22" fmla="*/ 802616 h 3960000"/>
              <a:gd name="connsiteX23" fmla="*/ 308009 w 3960000"/>
              <a:gd name="connsiteY23" fmla="*/ 0 h 3960000"/>
              <a:gd name="connsiteX24" fmla="*/ 3651991 w 3960000"/>
              <a:gd name="connsiteY24" fmla="*/ 0 h 3960000"/>
              <a:gd name="connsiteX25" fmla="*/ 3960000 w 3960000"/>
              <a:gd name="connsiteY25" fmla="*/ 308009 h 3960000"/>
              <a:gd name="connsiteX26" fmla="*/ 3960000 w 3960000"/>
              <a:gd name="connsiteY26" fmla="*/ 3651991 h 3960000"/>
              <a:gd name="connsiteX27" fmla="*/ 3651991 w 3960000"/>
              <a:gd name="connsiteY27" fmla="*/ 3960000 h 3960000"/>
              <a:gd name="connsiteX28" fmla="*/ 308009 w 3960000"/>
              <a:gd name="connsiteY28" fmla="*/ 3960000 h 3960000"/>
              <a:gd name="connsiteX29" fmla="*/ 0 w 3960000"/>
              <a:gd name="connsiteY29" fmla="*/ 3651991 h 3960000"/>
              <a:gd name="connsiteX30" fmla="*/ 0 w 3960000"/>
              <a:gd name="connsiteY30" fmla="*/ 308009 h 3960000"/>
              <a:gd name="connsiteX31" fmla="*/ 308009 w 3960000"/>
              <a:gd name="connsiteY31" fmla="*/ 0 h 3960000"/>
              <a:gd name="connsiteX0" fmla="*/ 3160999 w 3960000"/>
              <a:gd name="connsiteY0" fmla="*/ 1374274 h 3960000"/>
              <a:gd name="connsiteX1" fmla="*/ 3155132 w 3960000"/>
              <a:gd name="connsiteY1" fmla="*/ 1419362 h 3960000"/>
              <a:gd name="connsiteX2" fmla="*/ 3155131 w 3960000"/>
              <a:gd name="connsiteY2" fmla="*/ 1419362 h 3960000"/>
              <a:gd name="connsiteX3" fmla="*/ 3160999 w 3960000"/>
              <a:gd name="connsiteY3" fmla="*/ 1374274 h 3960000"/>
              <a:gd name="connsiteX4" fmla="*/ 2538382 w 3960000"/>
              <a:gd name="connsiteY4" fmla="*/ 802616 h 3960000"/>
              <a:gd name="connsiteX5" fmla="*/ 1921633 w 3960000"/>
              <a:gd name="connsiteY5" fmla="*/ 1419365 h 3960000"/>
              <a:gd name="connsiteX6" fmla="*/ 1942445 w 3960000"/>
              <a:gd name="connsiteY6" fmla="*/ 1570340 h 3960000"/>
              <a:gd name="connsiteX7" fmla="*/ 752016 w 3960000"/>
              <a:gd name="connsiteY7" fmla="*/ 931012 h 3960000"/>
              <a:gd name="connsiteX8" fmla="*/ 934030 w 3960000"/>
              <a:gd name="connsiteY8" fmla="*/ 1745738 h 3960000"/>
              <a:gd name="connsiteX9" fmla="*/ 665343 w 3960000"/>
              <a:gd name="connsiteY9" fmla="*/ 1650397 h 3960000"/>
              <a:gd name="connsiteX10" fmla="*/ 1111709 w 3960000"/>
              <a:gd name="connsiteY10" fmla="*/ 2257108 h 3960000"/>
              <a:gd name="connsiteX11" fmla="*/ 856023 w 3960000"/>
              <a:gd name="connsiteY11" fmla="*/ 2244108 h 3960000"/>
              <a:gd name="connsiteX12" fmla="*/ 1402064 w 3960000"/>
              <a:gd name="connsiteY12" fmla="*/ 2660137 h 3960000"/>
              <a:gd name="connsiteX13" fmla="*/ 552668 w 3960000"/>
              <a:gd name="connsiteY13" fmla="*/ 2902822 h 3960000"/>
              <a:gd name="connsiteX14" fmla="*/ 1978439 w 3960000"/>
              <a:gd name="connsiteY14" fmla="*/ 3093502 h 3960000"/>
              <a:gd name="connsiteX15" fmla="*/ 3053184 w 3960000"/>
              <a:gd name="connsiteY15" fmla="*/ 2031759 h 3960000"/>
              <a:gd name="connsiteX16" fmla="*/ 3207849 w 3960000"/>
              <a:gd name="connsiteY16" fmla="*/ 1493166 h 3960000"/>
              <a:gd name="connsiteX17" fmla="*/ 3407333 w 3960000"/>
              <a:gd name="connsiteY17" fmla="*/ 1117847 h 3960000"/>
              <a:gd name="connsiteX18" fmla="*/ 3108461 w 3960000"/>
              <a:gd name="connsiteY18" fmla="*/ 1185086 h 3960000"/>
              <a:gd name="connsiteX19" fmla="*/ 3334650 w 3960000"/>
              <a:gd name="connsiteY19" fmla="*/ 883134 h 3960000"/>
              <a:gd name="connsiteX20" fmla="*/ 2995677 w 3960000"/>
              <a:gd name="connsiteY20" fmla="*/ 1008938 h 3960000"/>
              <a:gd name="connsiteX21" fmla="*/ 2538382 w 3960000"/>
              <a:gd name="connsiteY21" fmla="*/ 802616 h 3960000"/>
              <a:gd name="connsiteX22" fmla="*/ 308009 w 3960000"/>
              <a:gd name="connsiteY22" fmla="*/ 0 h 3960000"/>
              <a:gd name="connsiteX23" fmla="*/ 3651991 w 3960000"/>
              <a:gd name="connsiteY23" fmla="*/ 0 h 3960000"/>
              <a:gd name="connsiteX24" fmla="*/ 3960000 w 3960000"/>
              <a:gd name="connsiteY24" fmla="*/ 308009 h 3960000"/>
              <a:gd name="connsiteX25" fmla="*/ 3960000 w 3960000"/>
              <a:gd name="connsiteY25" fmla="*/ 3651991 h 3960000"/>
              <a:gd name="connsiteX26" fmla="*/ 3651991 w 3960000"/>
              <a:gd name="connsiteY26" fmla="*/ 3960000 h 3960000"/>
              <a:gd name="connsiteX27" fmla="*/ 308009 w 3960000"/>
              <a:gd name="connsiteY27" fmla="*/ 3960000 h 3960000"/>
              <a:gd name="connsiteX28" fmla="*/ 0 w 3960000"/>
              <a:gd name="connsiteY28" fmla="*/ 3651991 h 3960000"/>
              <a:gd name="connsiteX29" fmla="*/ 0 w 3960000"/>
              <a:gd name="connsiteY29" fmla="*/ 308009 h 3960000"/>
              <a:gd name="connsiteX30" fmla="*/ 308009 w 3960000"/>
              <a:gd name="connsiteY30"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08461 w 3960000"/>
              <a:gd name="connsiteY17" fmla="*/ 1185086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07333 w 3960000"/>
              <a:gd name="connsiteY16" fmla="*/ 1117847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34650 w 3960000"/>
              <a:gd name="connsiteY18" fmla="*/ 88313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41936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538382 w 3960000"/>
              <a:gd name="connsiteY3" fmla="*/ 80261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538382 w 3960000"/>
              <a:gd name="connsiteY20" fmla="*/ 80261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752016 w 3960000"/>
              <a:gd name="connsiteY6" fmla="*/ 931012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65343 w 3960000"/>
              <a:gd name="connsiteY8" fmla="*/ 1650397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34030 w 3960000"/>
              <a:gd name="connsiteY7" fmla="*/ 1745738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11709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02064 w 3960000"/>
              <a:gd name="connsiteY11" fmla="*/ 2660137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56023 w 3960000"/>
              <a:gd name="connsiteY10" fmla="*/ 2244108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644257 w 3960000"/>
              <a:gd name="connsiteY8" fmla="*/ 1555506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552668 w 3960000"/>
              <a:gd name="connsiteY12" fmla="*/ 2902822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1978439 w 3960000"/>
              <a:gd name="connsiteY13" fmla="*/ 3093502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53184 w 3960000"/>
              <a:gd name="connsiteY14" fmla="*/ 2031759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 name="connsiteX0" fmla="*/ 3160999 w 3960000"/>
              <a:gd name="connsiteY0" fmla="*/ 1374274 h 3960000"/>
              <a:gd name="connsiteX1" fmla="*/ 3155132 w 3960000"/>
              <a:gd name="connsiteY1" fmla="*/ 1419362 h 3960000"/>
              <a:gd name="connsiteX2" fmla="*/ 3160999 w 3960000"/>
              <a:gd name="connsiteY2" fmla="*/ 1374274 h 3960000"/>
              <a:gd name="connsiteX3" fmla="*/ 2496208 w 3960000"/>
              <a:gd name="connsiteY3" fmla="*/ 770986 h 3960000"/>
              <a:gd name="connsiteX4" fmla="*/ 1921633 w 3960000"/>
              <a:gd name="connsiteY4" fmla="*/ 1292845 h 3960000"/>
              <a:gd name="connsiteX5" fmla="*/ 1942445 w 3960000"/>
              <a:gd name="connsiteY5" fmla="*/ 1570340 h 3960000"/>
              <a:gd name="connsiteX6" fmla="*/ 815277 w 3960000"/>
              <a:gd name="connsiteY6" fmla="*/ 836121 h 3960000"/>
              <a:gd name="connsiteX7" fmla="*/ 965659 w 3960000"/>
              <a:gd name="connsiteY7" fmla="*/ 1735195 h 3960000"/>
              <a:gd name="connsiteX8" fmla="*/ 570453 w 3960000"/>
              <a:gd name="connsiteY8" fmla="*/ 1629310 h 3960000"/>
              <a:gd name="connsiteX9" fmla="*/ 1196057 w 3960000"/>
              <a:gd name="connsiteY9" fmla="*/ 2257108 h 3960000"/>
              <a:gd name="connsiteX10" fmla="*/ 813848 w 3960000"/>
              <a:gd name="connsiteY10" fmla="*/ 2296824 h 3960000"/>
              <a:gd name="connsiteX11" fmla="*/ 1486410 w 3960000"/>
              <a:gd name="connsiteY11" fmla="*/ 2607420 h 3960000"/>
              <a:gd name="connsiteX12" fmla="*/ 489408 w 3960000"/>
              <a:gd name="connsiteY12" fmla="*/ 2829018 h 3960000"/>
              <a:gd name="connsiteX13" fmla="*/ 2062787 w 3960000"/>
              <a:gd name="connsiteY13" fmla="*/ 3146219 h 3960000"/>
              <a:gd name="connsiteX14" fmla="*/ 3074271 w 3960000"/>
              <a:gd name="connsiteY14" fmla="*/ 2105563 h 3960000"/>
              <a:gd name="connsiteX15" fmla="*/ 3207849 w 3960000"/>
              <a:gd name="connsiteY15" fmla="*/ 1493166 h 3960000"/>
              <a:gd name="connsiteX16" fmla="*/ 3449507 w 3960000"/>
              <a:gd name="connsiteY16" fmla="*/ 1170564 h 3960000"/>
              <a:gd name="connsiteX17" fmla="*/ 3140091 w 3960000"/>
              <a:gd name="connsiteY17" fmla="*/ 1227260 h 3960000"/>
              <a:gd name="connsiteX18" fmla="*/ 3324107 w 3960000"/>
              <a:gd name="connsiteY18" fmla="*/ 851504 h 3960000"/>
              <a:gd name="connsiteX19" fmla="*/ 2995677 w 3960000"/>
              <a:gd name="connsiteY19" fmla="*/ 1008938 h 3960000"/>
              <a:gd name="connsiteX20" fmla="*/ 2496208 w 3960000"/>
              <a:gd name="connsiteY20" fmla="*/ 770986 h 3960000"/>
              <a:gd name="connsiteX21" fmla="*/ 308009 w 3960000"/>
              <a:gd name="connsiteY21" fmla="*/ 0 h 3960000"/>
              <a:gd name="connsiteX22" fmla="*/ 3651991 w 3960000"/>
              <a:gd name="connsiteY22" fmla="*/ 0 h 3960000"/>
              <a:gd name="connsiteX23" fmla="*/ 3960000 w 3960000"/>
              <a:gd name="connsiteY23" fmla="*/ 308009 h 3960000"/>
              <a:gd name="connsiteX24" fmla="*/ 3960000 w 3960000"/>
              <a:gd name="connsiteY24" fmla="*/ 3651991 h 3960000"/>
              <a:gd name="connsiteX25" fmla="*/ 3651991 w 3960000"/>
              <a:gd name="connsiteY25" fmla="*/ 3960000 h 3960000"/>
              <a:gd name="connsiteX26" fmla="*/ 308009 w 3960000"/>
              <a:gd name="connsiteY26" fmla="*/ 3960000 h 3960000"/>
              <a:gd name="connsiteX27" fmla="*/ 0 w 3960000"/>
              <a:gd name="connsiteY27" fmla="*/ 3651991 h 3960000"/>
              <a:gd name="connsiteX28" fmla="*/ 0 w 3960000"/>
              <a:gd name="connsiteY28" fmla="*/ 308009 h 3960000"/>
              <a:gd name="connsiteX29" fmla="*/ 308009 w 3960000"/>
              <a:gd name="connsiteY2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60000" h="3960000">
                <a:moveTo>
                  <a:pt x="3160999" y="1374274"/>
                </a:moveTo>
                <a:lnTo>
                  <a:pt x="3155132" y="1419362"/>
                </a:lnTo>
                <a:lnTo>
                  <a:pt x="3160999" y="1374274"/>
                </a:lnTo>
                <a:close/>
                <a:moveTo>
                  <a:pt x="2496208" y="770986"/>
                </a:moveTo>
                <a:cubicBezTo>
                  <a:pt x="2113414" y="770986"/>
                  <a:pt x="1929581" y="1106902"/>
                  <a:pt x="1921633" y="1292845"/>
                </a:cubicBezTo>
                <a:cubicBezTo>
                  <a:pt x="1914712" y="1454769"/>
                  <a:pt x="1928136" y="1522392"/>
                  <a:pt x="1942445" y="1570340"/>
                </a:cubicBezTo>
                <a:cubicBezTo>
                  <a:pt x="1547199" y="1510736"/>
                  <a:pt x="1237189" y="1330681"/>
                  <a:pt x="815277" y="836121"/>
                </a:cubicBezTo>
                <a:cubicBezTo>
                  <a:pt x="618819" y="1229038"/>
                  <a:pt x="733086" y="1558961"/>
                  <a:pt x="965659" y="1735195"/>
                </a:cubicBezTo>
                <a:cubicBezTo>
                  <a:pt x="864541" y="1716416"/>
                  <a:pt x="662904" y="1695759"/>
                  <a:pt x="570453" y="1629310"/>
                </a:cubicBezTo>
                <a:cubicBezTo>
                  <a:pt x="597898" y="2016450"/>
                  <a:pt x="990931" y="2177657"/>
                  <a:pt x="1196057" y="2257108"/>
                </a:cubicBezTo>
                <a:cubicBezTo>
                  <a:pt x="1113718" y="2275887"/>
                  <a:pt x="943857" y="2321380"/>
                  <a:pt x="813848" y="2296824"/>
                </a:cubicBezTo>
                <a:cubicBezTo>
                  <a:pt x="926523" y="2634848"/>
                  <a:pt x="1326064" y="2611755"/>
                  <a:pt x="1486410" y="2607420"/>
                </a:cubicBezTo>
                <a:cubicBezTo>
                  <a:pt x="1297174" y="2749708"/>
                  <a:pt x="1000058" y="2795794"/>
                  <a:pt x="489408" y="2829018"/>
                </a:cubicBezTo>
                <a:cubicBezTo>
                  <a:pt x="914827" y="3139596"/>
                  <a:pt x="1734874" y="3242281"/>
                  <a:pt x="2062787" y="3146219"/>
                </a:cubicBezTo>
                <a:cubicBezTo>
                  <a:pt x="2763394" y="2903535"/>
                  <a:pt x="2915370" y="2621267"/>
                  <a:pt x="3074271" y="2105563"/>
                </a:cubicBezTo>
                <a:cubicBezTo>
                  <a:pt x="3173740" y="1733406"/>
                  <a:pt x="3145310" y="1648999"/>
                  <a:pt x="3207849" y="1493166"/>
                </a:cubicBezTo>
                <a:cubicBezTo>
                  <a:pt x="3270388" y="1337333"/>
                  <a:pt x="3414210" y="1276468"/>
                  <a:pt x="3449507" y="1170564"/>
                </a:cubicBezTo>
                <a:cubicBezTo>
                  <a:pt x="3349883" y="1192977"/>
                  <a:pt x="3252716" y="1239516"/>
                  <a:pt x="3140091" y="1227260"/>
                </a:cubicBezTo>
                <a:cubicBezTo>
                  <a:pt x="3219995" y="1183499"/>
                  <a:pt x="3274317" y="996523"/>
                  <a:pt x="3324107" y="851504"/>
                </a:cubicBezTo>
                <a:cubicBezTo>
                  <a:pt x="3215037" y="921165"/>
                  <a:pt x="3152155" y="998691"/>
                  <a:pt x="2995677" y="1008938"/>
                </a:cubicBezTo>
                <a:cubicBezTo>
                  <a:pt x="2884471" y="881691"/>
                  <a:pt x="2678487" y="770986"/>
                  <a:pt x="2496208" y="770986"/>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043" name="Rectangle 36">
            <a:extLst>
              <a:ext uri="{FF2B5EF4-FFF2-40B4-BE49-F238E27FC236}">
                <a16:creationId xmlns:a16="http://schemas.microsoft.com/office/drawing/2014/main" id="{A1D709E4-191A-B9EC-E70F-2E207B057D08}"/>
              </a:ext>
            </a:extLst>
          </p:cNvPr>
          <p:cNvSpPr/>
          <p:nvPr/>
        </p:nvSpPr>
        <p:spPr>
          <a:xfrm>
            <a:off x="6357319" y="2857762"/>
            <a:ext cx="411575" cy="344044"/>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44" name="Rectangle 21">
            <a:extLst>
              <a:ext uri="{FF2B5EF4-FFF2-40B4-BE49-F238E27FC236}">
                <a16:creationId xmlns:a16="http://schemas.microsoft.com/office/drawing/2014/main" id="{65CB1CB4-B021-40F3-7B0F-99E503A331C7}"/>
              </a:ext>
            </a:extLst>
          </p:cNvPr>
          <p:cNvSpPr/>
          <p:nvPr/>
        </p:nvSpPr>
        <p:spPr>
          <a:xfrm>
            <a:off x="5586368" y="3602773"/>
            <a:ext cx="352834" cy="203802"/>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45" name="Rounded Rectangle 10">
            <a:extLst>
              <a:ext uri="{FF2B5EF4-FFF2-40B4-BE49-F238E27FC236}">
                <a16:creationId xmlns:a16="http://schemas.microsoft.com/office/drawing/2014/main" id="{A3EB54B1-536D-7AD4-ABB4-0EC61BF1E7A2}"/>
              </a:ext>
            </a:extLst>
          </p:cNvPr>
          <p:cNvSpPr>
            <a:spLocks noChangeAspect="1"/>
          </p:cNvSpPr>
          <p:nvPr/>
        </p:nvSpPr>
        <p:spPr>
          <a:xfrm>
            <a:off x="6395801" y="3499725"/>
            <a:ext cx="354091" cy="360000"/>
          </a:xfrm>
          <a:custGeom>
            <a:avLst/>
            <a:gdLst/>
            <a:ahLst/>
            <a:cxnLst/>
            <a:rect l="l" t="t" r="r" b="b"/>
            <a:pathLst>
              <a:path w="3186824" h="3240000">
                <a:moveTo>
                  <a:pt x="2141174" y="1384899"/>
                </a:moveTo>
                <a:lnTo>
                  <a:pt x="2141174" y="1528887"/>
                </a:lnTo>
                <a:lnTo>
                  <a:pt x="1997174" y="1528887"/>
                </a:lnTo>
                <a:lnTo>
                  <a:pt x="1997174" y="1744911"/>
                </a:lnTo>
                <a:lnTo>
                  <a:pt x="2141174" y="1744911"/>
                </a:lnTo>
                <a:lnTo>
                  <a:pt x="2141174" y="1888899"/>
                </a:lnTo>
                <a:lnTo>
                  <a:pt x="2357174" y="1888899"/>
                </a:lnTo>
                <a:lnTo>
                  <a:pt x="2357174" y="1744911"/>
                </a:lnTo>
                <a:lnTo>
                  <a:pt x="2501174" y="1744911"/>
                </a:lnTo>
                <a:lnTo>
                  <a:pt x="2501174" y="1528887"/>
                </a:lnTo>
                <a:lnTo>
                  <a:pt x="2357174" y="1528887"/>
                </a:lnTo>
                <a:lnTo>
                  <a:pt x="2357174" y="1384899"/>
                </a:lnTo>
                <a:close/>
                <a:moveTo>
                  <a:pt x="1286582" y="1008157"/>
                </a:moveTo>
                <a:cubicBezTo>
                  <a:pt x="1148208" y="1006486"/>
                  <a:pt x="1009270" y="1051569"/>
                  <a:pt x="894997" y="1143711"/>
                </a:cubicBezTo>
                <a:cubicBezTo>
                  <a:pt x="666451" y="1327995"/>
                  <a:pt x="600947" y="1648602"/>
                  <a:pt x="738892" y="1907765"/>
                </a:cubicBezTo>
                <a:cubicBezTo>
                  <a:pt x="876837" y="2166928"/>
                  <a:pt x="1179371" y="2291639"/>
                  <a:pt x="1459875" y="2204971"/>
                </a:cubicBezTo>
                <a:cubicBezTo>
                  <a:pt x="1676459" y="2138053"/>
                  <a:pt x="1832801" y="1959669"/>
                  <a:pt x="1876637" y="1747242"/>
                </a:cubicBezTo>
                <a:lnTo>
                  <a:pt x="1879565" y="1747242"/>
                </a:lnTo>
                <a:lnTo>
                  <a:pt x="1879565" y="1728291"/>
                </a:lnTo>
                <a:cubicBezTo>
                  <a:pt x="1891883" y="1671800"/>
                  <a:pt x="1894168" y="1612713"/>
                  <a:pt x="1887545" y="1552862"/>
                </a:cubicBezTo>
                <a:lnTo>
                  <a:pt x="1879565" y="1553745"/>
                </a:lnTo>
                <a:lnTo>
                  <a:pt x="1879565" y="1531218"/>
                </a:lnTo>
                <a:lnTo>
                  <a:pt x="1231565" y="1531218"/>
                </a:lnTo>
                <a:lnTo>
                  <a:pt x="1231565" y="1747242"/>
                </a:lnTo>
                <a:lnTo>
                  <a:pt x="1565835" y="1747242"/>
                </a:lnTo>
                <a:cubicBezTo>
                  <a:pt x="1530201" y="1827940"/>
                  <a:pt x="1460959" y="1892348"/>
                  <a:pt x="1371795" y="1919897"/>
                </a:cubicBezTo>
                <a:cubicBezTo>
                  <a:pt x="1228031" y="1964316"/>
                  <a:pt x="1072976" y="1900399"/>
                  <a:pt x="1002277" y="1767573"/>
                </a:cubicBezTo>
                <a:cubicBezTo>
                  <a:pt x="931578" y="1634747"/>
                  <a:pt x="965150" y="1470429"/>
                  <a:pt x="1082284" y="1375980"/>
                </a:cubicBezTo>
                <a:cubicBezTo>
                  <a:pt x="1199418" y="1281531"/>
                  <a:pt x="1367118" y="1283556"/>
                  <a:pt x="1481937" y="1380807"/>
                </a:cubicBezTo>
                <a:lnTo>
                  <a:pt x="1674778" y="1153129"/>
                </a:lnTo>
                <a:cubicBezTo>
                  <a:pt x="1562764" y="1058254"/>
                  <a:pt x="1424955" y="1009828"/>
                  <a:pt x="1286582" y="1008157"/>
                </a:cubicBezTo>
                <a:close/>
                <a:moveTo>
                  <a:pt x="293028" y="0"/>
                </a:moveTo>
                <a:lnTo>
                  <a:pt x="2893796" y="0"/>
                </a:lnTo>
                <a:cubicBezTo>
                  <a:pt x="3055631" y="0"/>
                  <a:pt x="3186824" y="131193"/>
                  <a:pt x="3186824" y="293028"/>
                </a:cubicBezTo>
                <a:lnTo>
                  <a:pt x="3186824" y="2946972"/>
                </a:lnTo>
                <a:cubicBezTo>
                  <a:pt x="3186824" y="3108807"/>
                  <a:pt x="3055631" y="3240000"/>
                  <a:pt x="2893796" y="3240000"/>
                </a:cubicBezTo>
                <a:lnTo>
                  <a:pt x="293028" y="3240000"/>
                </a:lnTo>
                <a:cubicBezTo>
                  <a:pt x="131193" y="3240000"/>
                  <a:pt x="0" y="3108807"/>
                  <a:pt x="0" y="2946972"/>
                </a:cubicBezTo>
                <a:lnTo>
                  <a:pt x="0" y="293028"/>
                </a:lnTo>
                <a:cubicBezTo>
                  <a:pt x="0" y="131193"/>
                  <a:pt x="131193" y="0"/>
                  <a:pt x="29302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46" name="Picture Placeholder 18" descr="A screenshot of a book&#10;&#10;Description automatically generated">
            <a:extLst>
              <a:ext uri="{FF2B5EF4-FFF2-40B4-BE49-F238E27FC236}">
                <a16:creationId xmlns:a16="http://schemas.microsoft.com/office/drawing/2014/main" id="{86CFE8B9-AEAB-B734-D8F4-379F9241D7B6}"/>
              </a:ext>
            </a:extLst>
          </p:cNvPr>
          <p:cNvPicPr>
            <a:picLocks noChangeAspect="1"/>
          </p:cNvPicPr>
          <p:nvPr/>
        </p:nvPicPr>
        <p:blipFill rotWithShape="1">
          <a:blip r:embed="rId3">
            <a:extLst>
              <a:ext uri="{28A0092B-C50C-407E-A947-70E740481C1C}">
                <a14:useLocalDpi xmlns:a14="http://schemas.microsoft.com/office/drawing/2010/main" val="0"/>
              </a:ext>
            </a:extLst>
          </a:blip>
          <a:srcRect l="3503" r="3503"/>
          <a:stretch/>
        </p:blipFill>
        <p:spPr>
          <a:xfrm>
            <a:off x="6055627" y="521908"/>
            <a:ext cx="1874748" cy="1273225"/>
          </a:xfrm>
          <a:prstGeom prst="rect">
            <a:avLst/>
          </a:prstGeom>
          <a:ln w="12700">
            <a:solidFill>
              <a:schemeClr val="accent4"/>
            </a:solidFill>
          </a:ln>
        </p:spPr>
      </p:pic>
    </p:spTree>
    <p:extLst>
      <p:ext uri="{BB962C8B-B14F-4D97-AF65-F5344CB8AC3E}">
        <p14:creationId xmlns:p14="http://schemas.microsoft.com/office/powerpoint/2010/main" val="36590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 y="267494"/>
            <a:ext cx="9144000" cy="576064"/>
          </a:xfrm>
        </p:spPr>
        <p:txBody>
          <a:bodyPr/>
          <a:lstStyle/>
          <a:p>
            <a:r>
              <a:rPr lang="en-US" altLang="ko-KR" dirty="0">
                <a:solidFill>
                  <a:schemeClr val="accent6"/>
                </a:solidFill>
              </a:rPr>
              <a:t>What</a:t>
            </a:r>
            <a:r>
              <a:rPr lang="en-US" altLang="ko-KR" dirty="0">
                <a:solidFill>
                  <a:schemeClr val="bg1"/>
                </a:solidFill>
              </a:rPr>
              <a:t> </a:t>
            </a:r>
            <a:r>
              <a:rPr lang="en-US" altLang="ko-KR" dirty="0"/>
              <a:t>is Indigo </a:t>
            </a:r>
            <a:r>
              <a:rPr lang="en-US" altLang="ko-KR" dirty="0">
                <a:solidFill>
                  <a:schemeClr val="bg1"/>
                </a:solidFill>
              </a:rPr>
              <a:t>doing</a:t>
            </a:r>
            <a:r>
              <a:rPr lang="en-US" altLang="ko-KR" dirty="0"/>
              <a:t> with this information?</a:t>
            </a:r>
            <a:endParaRPr lang="ko-KR" altLang="en-US" dirty="0"/>
          </a:p>
        </p:txBody>
      </p:sp>
      <p:grpSp>
        <p:nvGrpSpPr>
          <p:cNvPr id="69" name="Group 68">
            <a:extLst>
              <a:ext uri="{FF2B5EF4-FFF2-40B4-BE49-F238E27FC236}">
                <a16:creationId xmlns:a16="http://schemas.microsoft.com/office/drawing/2014/main" id="{F8914DE9-1F02-4143-FA4F-F776365DFD7F}"/>
              </a:ext>
            </a:extLst>
          </p:cNvPr>
          <p:cNvGrpSpPr/>
          <p:nvPr/>
        </p:nvGrpSpPr>
        <p:grpSpPr>
          <a:xfrm>
            <a:off x="593304" y="2978194"/>
            <a:ext cx="2322511" cy="1586410"/>
            <a:chOff x="-2772248" y="4151858"/>
            <a:chExt cx="2075975" cy="1251601"/>
          </a:xfrm>
        </p:grpSpPr>
        <p:sp>
          <p:nvSpPr>
            <p:cNvPr id="70" name="TextBox 69">
              <a:extLst>
                <a:ext uri="{FF2B5EF4-FFF2-40B4-BE49-F238E27FC236}">
                  <a16:creationId xmlns:a16="http://schemas.microsoft.com/office/drawing/2014/main" id="{7F7CB286-E0C2-34F1-B307-CE426B8E4C96}"/>
                </a:ext>
              </a:extLst>
            </p:cNvPr>
            <p:cNvSpPr txBox="1"/>
            <p:nvPr/>
          </p:nvSpPr>
          <p:spPr>
            <a:xfrm>
              <a:off x="-2772248" y="4151858"/>
              <a:ext cx="2059657" cy="801309"/>
            </a:xfrm>
            <a:prstGeom prst="rect">
              <a:avLst/>
            </a:prstGeom>
            <a:noFill/>
          </p:spPr>
          <p:txBody>
            <a:bodyPr wrap="square" rtlCol="0">
              <a:spAutoFit/>
            </a:bodyPr>
            <a:lstStyle/>
            <a:p>
              <a:pPr algn="ctr"/>
              <a:r>
                <a:rPr lang="en-US" altLang="ko-KR" sz="1200" dirty="0">
                  <a:solidFill>
                    <a:schemeClr val="bg1"/>
                  </a:solidFill>
                  <a:cs typeface="Arial" pitchFamily="34" charset="0"/>
                </a:rPr>
                <a:t>Marketing Purposes</a:t>
              </a:r>
            </a:p>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Business Transactions</a:t>
              </a:r>
            </a:p>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Service Providers</a:t>
              </a:r>
            </a:p>
          </p:txBody>
        </p:sp>
        <p:sp>
          <p:nvSpPr>
            <p:cNvPr id="71" name="TextBox 70">
              <a:extLst>
                <a:ext uri="{FF2B5EF4-FFF2-40B4-BE49-F238E27FC236}">
                  <a16:creationId xmlns:a16="http://schemas.microsoft.com/office/drawing/2014/main" id="{9A4F3F04-DE07-46A6-8074-212717CCFB03}"/>
                </a:ext>
              </a:extLst>
            </p:cNvPr>
            <p:cNvSpPr txBox="1"/>
            <p:nvPr/>
          </p:nvSpPr>
          <p:spPr>
            <a:xfrm>
              <a:off x="-2755930" y="5126460"/>
              <a:ext cx="2059657" cy="276999"/>
            </a:xfrm>
            <a:prstGeom prst="rect">
              <a:avLst/>
            </a:prstGeom>
            <a:solidFill>
              <a:schemeClr val="accent4"/>
            </a:solidFill>
            <a:ln w="38100">
              <a:solidFill>
                <a:schemeClr val="accent4"/>
              </a:solidFill>
            </a:ln>
          </p:spPr>
          <p:txBody>
            <a:bodyPr wrap="square" rtlCol="0">
              <a:spAutoFit/>
            </a:bodyPr>
            <a:lstStyle/>
            <a:p>
              <a:pPr algn="ctr"/>
              <a:r>
                <a:rPr lang="en-US" altLang="ko-KR" sz="1200" b="1" dirty="0">
                  <a:solidFill>
                    <a:schemeClr val="accent5"/>
                  </a:solidFill>
                  <a:cs typeface="Arial" pitchFamily="34" charset="0"/>
                </a:rPr>
                <a:t>Sharing</a:t>
              </a:r>
              <a:endParaRPr lang="ko-KR" altLang="en-US" sz="1200" b="1" dirty="0">
                <a:solidFill>
                  <a:schemeClr val="accent5"/>
                </a:solidFill>
                <a:cs typeface="Arial" pitchFamily="34" charset="0"/>
              </a:endParaRPr>
            </a:p>
          </p:txBody>
        </p:sp>
      </p:grpSp>
      <p:grpSp>
        <p:nvGrpSpPr>
          <p:cNvPr id="72" name="Group 71">
            <a:extLst>
              <a:ext uri="{FF2B5EF4-FFF2-40B4-BE49-F238E27FC236}">
                <a16:creationId xmlns:a16="http://schemas.microsoft.com/office/drawing/2014/main" id="{DFAFA281-4C9F-1B01-A123-2E5F6CDBD190}"/>
              </a:ext>
            </a:extLst>
          </p:cNvPr>
          <p:cNvGrpSpPr/>
          <p:nvPr/>
        </p:nvGrpSpPr>
        <p:grpSpPr>
          <a:xfrm>
            <a:off x="6372198" y="1419622"/>
            <a:ext cx="2520282" cy="1583966"/>
            <a:chOff x="-2755931" y="4416428"/>
            <a:chExt cx="2059658" cy="987031"/>
          </a:xfrm>
        </p:grpSpPr>
        <p:sp>
          <p:nvSpPr>
            <p:cNvPr id="73" name="TextBox 72">
              <a:extLst>
                <a:ext uri="{FF2B5EF4-FFF2-40B4-BE49-F238E27FC236}">
                  <a16:creationId xmlns:a16="http://schemas.microsoft.com/office/drawing/2014/main" id="{104CFDE1-8E34-474A-9E89-4EB48A18A96E}"/>
                </a:ext>
              </a:extLst>
            </p:cNvPr>
            <p:cNvSpPr txBox="1"/>
            <p:nvPr/>
          </p:nvSpPr>
          <p:spPr>
            <a:xfrm>
              <a:off x="-2755931" y="4416428"/>
              <a:ext cx="2059657" cy="801309"/>
            </a:xfrm>
            <a:prstGeom prst="rect">
              <a:avLst/>
            </a:prstGeom>
            <a:noFill/>
          </p:spPr>
          <p:txBody>
            <a:bodyPr wrap="square" rtlCol="0">
              <a:spAutoFit/>
            </a:bodyPr>
            <a:lstStyle/>
            <a:p>
              <a:pPr algn="ctr"/>
              <a:r>
                <a:rPr lang="en-US" altLang="ko-KR" sz="1200" dirty="0">
                  <a:solidFill>
                    <a:schemeClr val="bg1"/>
                  </a:solidFill>
                  <a:cs typeface="Arial" pitchFamily="34" charset="0"/>
                </a:rPr>
                <a:t>Customized Promotions</a:t>
              </a:r>
            </a:p>
            <a:p>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Special Offers</a:t>
              </a:r>
            </a:p>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Targeted Advertising</a:t>
              </a:r>
            </a:p>
          </p:txBody>
        </p:sp>
        <p:sp>
          <p:nvSpPr>
            <p:cNvPr id="74" name="TextBox 73">
              <a:extLst>
                <a:ext uri="{FF2B5EF4-FFF2-40B4-BE49-F238E27FC236}">
                  <a16:creationId xmlns:a16="http://schemas.microsoft.com/office/drawing/2014/main" id="{34880B13-6A24-0915-4A02-A96420B3B7D4}"/>
                </a:ext>
              </a:extLst>
            </p:cNvPr>
            <p:cNvSpPr txBox="1"/>
            <p:nvPr/>
          </p:nvSpPr>
          <p:spPr>
            <a:xfrm>
              <a:off x="-2755930" y="5126460"/>
              <a:ext cx="2059657" cy="276999"/>
            </a:xfrm>
            <a:prstGeom prst="rect">
              <a:avLst/>
            </a:prstGeom>
            <a:solidFill>
              <a:schemeClr val="accent4"/>
            </a:solidFill>
            <a:ln w="38100">
              <a:solidFill>
                <a:schemeClr val="accent4"/>
              </a:solidFill>
            </a:ln>
          </p:spPr>
          <p:txBody>
            <a:bodyPr wrap="square" rtlCol="0">
              <a:spAutoFit/>
            </a:bodyPr>
            <a:lstStyle/>
            <a:p>
              <a:pPr algn="ctr"/>
              <a:r>
                <a:rPr lang="en-US" altLang="ko-KR" sz="1200" b="1" dirty="0">
                  <a:solidFill>
                    <a:schemeClr val="accent5"/>
                  </a:solidFill>
                  <a:cs typeface="Arial" pitchFamily="34" charset="0"/>
                </a:rPr>
                <a:t>Advertising</a:t>
              </a:r>
              <a:endParaRPr lang="ko-KR" altLang="en-US" sz="1200" b="1" dirty="0">
                <a:solidFill>
                  <a:schemeClr val="accent5"/>
                </a:solidFill>
                <a:cs typeface="Arial" pitchFamily="34" charset="0"/>
              </a:endParaRPr>
            </a:p>
          </p:txBody>
        </p:sp>
      </p:grpSp>
      <p:sp>
        <p:nvSpPr>
          <p:cNvPr id="76" name="TextBox 75">
            <a:extLst>
              <a:ext uri="{FF2B5EF4-FFF2-40B4-BE49-F238E27FC236}">
                <a16:creationId xmlns:a16="http://schemas.microsoft.com/office/drawing/2014/main" id="{313DA6D7-230A-9E7A-9A8B-84E187E53363}"/>
              </a:ext>
            </a:extLst>
          </p:cNvPr>
          <p:cNvSpPr txBox="1"/>
          <p:nvPr/>
        </p:nvSpPr>
        <p:spPr>
          <a:xfrm>
            <a:off x="3419870" y="2162135"/>
            <a:ext cx="2304255" cy="1200329"/>
          </a:xfrm>
          <a:prstGeom prst="rect">
            <a:avLst/>
          </a:prstGeom>
          <a:noFill/>
        </p:spPr>
        <p:txBody>
          <a:bodyPr wrap="square" rtlCol="0">
            <a:spAutoFit/>
          </a:bodyPr>
          <a:lstStyle/>
          <a:p>
            <a:pPr algn="ctr"/>
            <a:r>
              <a:rPr lang="en-US" altLang="ko-KR" sz="1200" dirty="0">
                <a:solidFill>
                  <a:schemeClr val="bg1"/>
                </a:solidFill>
                <a:cs typeface="Arial" pitchFamily="34" charset="0"/>
              </a:rPr>
              <a:t>Internal Record Keeping</a:t>
            </a:r>
          </a:p>
          <a:p>
            <a:pPr algn="ctr"/>
            <a:endParaRPr lang="en-US" altLang="ko-KR" sz="1200" dirty="0">
              <a:solidFill>
                <a:schemeClr val="bg1"/>
              </a:solidFill>
              <a:cs typeface="Arial" pitchFamily="34" charset="0"/>
            </a:endParaRPr>
          </a:p>
          <a:p>
            <a:pPr algn="ctr"/>
            <a:r>
              <a:rPr lang="en-US" altLang="ko-KR" sz="1200" dirty="0" err="1">
                <a:solidFill>
                  <a:schemeClr val="bg1"/>
                </a:solidFill>
                <a:cs typeface="Arial" pitchFamily="34" charset="0"/>
              </a:rPr>
              <a:t>Analyse</a:t>
            </a:r>
            <a:r>
              <a:rPr lang="en-US" altLang="ko-KR" sz="1200" dirty="0">
                <a:solidFill>
                  <a:schemeClr val="bg1"/>
                </a:solidFill>
                <a:cs typeface="Arial" pitchFamily="34" charset="0"/>
              </a:rPr>
              <a:t> Customer </a:t>
            </a:r>
            <a:r>
              <a:rPr lang="en-US" altLang="ko-KR" sz="1200" dirty="0" err="1">
                <a:solidFill>
                  <a:schemeClr val="bg1"/>
                </a:solidFill>
                <a:cs typeface="Arial" pitchFamily="34" charset="0"/>
              </a:rPr>
              <a:t>Behaviour</a:t>
            </a:r>
            <a:endParaRPr lang="en-US" altLang="ko-KR" sz="1200" dirty="0">
              <a:solidFill>
                <a:schemeClr val="bg1"/>
              </a:solidFill>
              <a:cs typeface="Arial" pitchFamily="34" charset="0"/>
            </a:endParaRPr>
          </a:p>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Provide a Better Experience</a:t>
            </a:r>
          </a:p>
          <a:p>
            <a:pPr algn="ctr"/>
            <a:endParaRPr lang="en-US" altLang="ko-KR" sz="1200" dirty="0">
              <a:solidFill>
                <a:schemeClr val="bg1"/>
              </a:solidFill>
              <a:cs typeface="Arial" pitchFamily="34" charset="0"/>
            </a:endParaRPr>
          </a:p>
        </p:txBody>
      </p:sp>
      <p:sp>
        <p:nvSpPr>
          <p:cNvPr id="79" name="TextBox 78">
            <a:extLst>
              <a:ext uri="{FF2B5EF4-FFF2-40B4-BE49-F238E27FC236}">
                <a16:creationId xmlns:a16="http://schemas.microsoft.com/office/drawing/2014/main" id="{D149B601-5CA3-FB10-18AB-4DF39FAA9717}"/>
              </a:ext>
            </a:extLst>
          </p:cNvPr>
          <p:cNvSpPr txBox="1"/>
          <p:nvPr/>
        </p:nvSpPr>
        <p:spPr>
          <a:xfrm>
            <a:off x="3419871" y="3374562"/>
            <a:ext cx="2304255" cy="353943"/>
          </a:xfrm>
          <a:prstGeom prst="rect">
            <a:avLst/>
          </a:prstGeom>
          <a:noFill/>
          <a:ln w="38100">
            <a:solidFill>
              <a:schemeClr val="accent4"/>
            </a:solidFill>
          </a:ln>
        </p:spPr>
        <p:txBody>
          <a:bodyPr wrap="square" rtlCol="0">
            <a:spAutoFit/>
          </a:bodyPr>
          <a:lstStyle/>
          <a:p>
            <a:pPr algn="ctr"/>
            <a:r>
              <a:rPr lang="en-US" altLang="ko-KR" sz="1200" b="1" dirty="0" err="1">
                <a:solidFill>
                  <a:schemeClr val="bg1"/>
                </a:solidFill>
                <a:cs typeface="Arial" pitchFamily="34" charset="0"/>
              </a:rPr>
              <a:t>Analysing</a:t>
            </a:r>
            <a:endParaRPr lang="en-US" altLang="ko-KR" sz="1200" b="1" dirty="0">
              <a:solidFill>
                <a:schemeClr val="bg1"/>
              </a:solidFill>
              <a:cs typeface="Arial" pitchFamily="34" charset="0"/>
            </a:endParaRPr>
          </a:p>
          <a:p>
            <a:pPr algn="ctr"/>
            <a:endParaRPr lang="ko-KR" altLang="en-US" sz="500" b="1" dirty="0">
              <a:solidFill>
                <a:schemeClr val="bg1"/>
              </a:solidFill>
              <a:cs typeface="Arial" pitchFamily="34" charset="0"/>
            </a:endParaRPr>
          </a:p>
        </p:txBody>
      </p:sp>
    </p:spTree>
    <p:extLst>
      <p:ext uri="{BB962C8B-B14F-4D97-AF65-F5344CB8AC3E}">
        <p14:creationId xmlns:p14="http://schemas.microsoft.com/office/powerpoint/2010/main" val="327012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DB92B9BE-88EC-F4A6-4795-A59C589F3E71}"/>
              </a:ext>
            </a:extLst>
          </p:cNvPr>
          <p:cNvSpPr/>
          <p:nvPr/>
        </p:nvSpPr>
        <p:spPr>
          <a:xfrm>
            <a:off x="2843808" y="123478"/>
            <a:ext cx="504056" cy="483518"/>
          </a:xfrm>
          <a:prstGeom prst="donut">
            <a:avLst>
              <a:gd name="adj" fmla="val 69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E8A73181-0CBB-72F0-CC72-EA5A47631617}"/>
              </a:ext>
            </a:extLst>
          </p:cNvPr>
          <p:cNvSpPr txBox="1"/>
          <p:nvPr/>
        </p:nvSpPr>
        <p:spPr>
          <a:xfrm>
            <a:off x="323528" y="226737"/>
            <a:ext cx="1926735" cy="276999"/>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1. We Watch a Video</a:t>
            </a:r>
            <a:endParaRPr lang="ko-KR" altLang="en-US" sz="1200" b="1" dirty="0">
              <a:solidFill>
                <a:schemeClr val="accent4"/>
              </a:solidFill>
              <a:cs typeface="Arial" pitchFamily="34" charset="0"/>
            </a:endParaRPr>
          </a:p>
        </p:txBody>
      </p:sp>
      <p:sp>
        <p:nvSpPr>
          <p:cNvPr id="8" name="TextBox 7">
            <a:extLst>
              <a:ext uri="{FF2B5EF4-FFF2-40B4-BE49-F238E27FC236}">
                <a16:creationId xmlns:a16="http://schemas.microsoft.com/office/drawing/2014/main" id="{6421BD88-14F6-04FC-E961-9FA26ED7EFF5}"/>
              </a:ext>
            </a:extLst>
          </p:cNvPr>
          <p:cNvSpPr txBox="1"/>
          <p:nvPr/>
        </p:nvSpPr>
        <p:spPr>
          <a:xfrm>
            <a:off x="323527" y="649624"/>
            <a:ext cx="1926735" cy="276999"/>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2. On YouTube</a:t>
            </a:r>
            <a:endParaRPr lang="ko-KR" altLang="en-US" sz="1200" b="1" dirty="0">
              <a:solidFill>
                <a:schemeClr val="accent4"/>
              </a:solidFill>
              <a:cs typeface="Arial" pitchFamily="34" charset="0"/>
            </a:endParaRPr>
          </a:p>
        </p:txBody>
      </p:sp>
      <p:sp>
        <p:nvSpPr>
          <p:cNvPr id="9" name="TextBox 8">
            <a:extLst>
              <a:ext uri="{FF2B5EF4-FFF2-40B4-BE49-F238E27FC236}">
                <a16:creationId xmlns:a16="http://schemas.microsoft.com/office/drawing/2014/main" id="{2B8F9558-5CC4-AF5A-8ADC-3412AFB07CCB}"/>
              </a:ext>
            </a:extLst>
          </p:cNvPr>
          <p:cNvSpPr txBox="1"/>
          <p:nvPr/>
        </p:nvSpPr>
        <p:spPr>
          <a:xfrm>
            <a:off x="323527" y="1203598"/>
            <a:ext cx="1926735" cy="276999"/>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3. Which Hosts an Ad</a:t>
            </a:r>
            <a:endParaRPr lang="ko-KR" altLang="en-US" sz="1200" b="1" dirty="0">
              <a:solidFill>
                <a:schemeClr val="accent4"/>
              </a:solidFill>
              <a:cs typeface="Arial" pitchFamily="34" charset="0"/>
            </a:endParaRPr>
          </a:p>
        </p:txBody>
      </p:sp>
      <p:sp>
        <p:nvSpPr>
          <p:cNvPr id="10" name="TextBox 9">
            <a:extLst>
              <a:ext uri="{FF2B5EF4-FFF2-40B4-BE49-F238E27FC236}">
                <a16:creationId xmlns:a16="http://schemas.microsoft.com/office/drawing/2014/main" id="{3F72704B-A8D7-3C79-4191-FD2B11C6462A}"/>
              </a:ext>
            </a:extLst>
          </p:cNvPr>
          <p:cNvSpPr txBox="1"/>
          <p:nvPr/>
        </p:nvSpPr>
        <p:spPr>
          <a:xfrm>
            <a:off x="323526" y="1656841"/>
            <a:ext cx="1926735" cy="461665"/>
          </a:xfrm>
          <a:prstGeom prst="rect">
            <a:avLst/>
          </a:prstGeom>
          <a:solidFill>
            <a:schemeClr val="accent1"/>
          </a:solidFill>
          <a:ln w="38100">
            <a:solidFill>
              <a:schemeClr val="accent4"/>
            </a:solidFill>
          </a:ln>
        </p:spPr>
        <p:txBody>
          <a:bodyPr wrap="square" rtlCol="0">
            <a:spAutoFit/>
          </a:bodyPr>
          <a:lstStyle/>
          <a:p>
            <a:pPr algn="ctr"/>
            <a:r>
              <a:rPr lang="en-CA" altLang="ko-KR" sz="1200" b="1" dirty="0">
                <a:solidFill>
                  <a:schemeClr val="accent4"/>
                </a:solidFill>
                <a:cs typeface="Arial" pitchFamily="34" charset="0"/>
              </a:rPr>
              <a:t>4. The Ad Space is Placed on Auction</a:t>
            </a:r>
            <a:endParaRPr lang="ko-KR" altLang="en-US" sz="1200" b="1" dirty="0">
              <a:solidFill>
                <a:schemeClr val="accent4"/>
              </a:solidFill>
              <a:cs typeface="Arial" pitchFamily="34" charset="0"/>
            </a:endParaRPr>
          </a:p>
        </p:txBody>
      </p:sp>
      <p:sp>
        <p:nvSpPr>
          <p:cNvPr id="11" name="TextBox 10">
            <a:extLst>
              <a:ext uri="{FF2B5EF4-FFF2-40B4-BE49-F238E27FC236}">
                <a16:creationId xmlns:a16="http://schemas.microsoft.com/office/drawing/2014/main" id="{67DDF5B3-1632-4E0C-E345-3914DD04CDBF}"/>
              </a:ext>
            </a:extLst>
          </p:cNvPr>
          <p:cNvSpPr txBox="1"/>
          <p:nvPr/>
        </p:nvSpPr>
        <p:spPr>
          <a:xfrm>
            <a:off x="313654" y="2294751"/>
            <a:ext cx="1926735" cy="646331"/>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5. Ad Sellers Access My Data (stored in a third-party database)</a:t>
            </a:r>
            <a:endParaRPr lang="ko-KR" altLang="en-US" sz="1200" b="1" dirty="0">
              <a:solidFill>
                <a:schemeClr val="accent4"/>
              </a:solidFill>
              <a:cs typeface="Arial" pitchFamily="34" charset="0"/>
            </a:endParaRPr>
          </a:p>
        </p:txBody>
      </p:sp>
      <p:sp>
        <p:nvSpPr>
          <p:cNvPr id="12" name="TextBox 11">
            <a:extLst>
              <a:ext uri="{FF2B5EF4-FFF2-40B4-BE49-F238E27FC236}">
                <a16:creationId xmlns:a16="http://schemas.microsoft.com/office/drawing/2014/main" id="{D51ECD03-B64E-32CF-AC99-838F3BF9A2A2}"/>
              </a:ext>
            </a:extLst>
          </p:cNvPr>
          <p:cNvSpPr txBox="1"/>
          <p:nvPr/>
        </p:nvSpPr>
        <p:spPr>
          <a:xfrm>
            <a:off x="323527" y="3412938"/>
            <a:ext cx="1926735" cy="646331"/>
          </a:xfrm>
          <a:prstGeom prst="rect">
            <a:avLst/>
          </a:prstGeom>
          <a:solidFill>
            <a:schemeClr val="accent1"/>
          </a:solidFill>
          <a:ln w="38100">
            <a:solidFill>
              <a:schemeClr val="accent4"/>
            </a:solidFill>
          </a:ln>
        </p:spPr>
        <p:txBody>
          <a:bodyPr wrap="square" rtlCol="0">
            <a:spAutoFit/>
          </a:bodyPr>
          <a:lstStyle/>
          <a:p>
            <a:pPr algn="ctr"/>
            <a:r>
              <a:rPr lang="en-CA" altLang="ko-KR" sz="1200" b="1" dirty="0">
                <a:solidFill>
                  <a:schemeClr val="accent4"/>
                </a:solidFill>
                <a:cs typeface="Arial" pitchFamily="34" charset="0"/>
              </a:rPr>
              <a:t>6. An Algorithmic Process Compares My Data to Available Ads</a:t>
            </a:r>
            <a:endParaRPr lang="ko-KR" altLang="en-US" sz="1200" b="1" dirty="0">
              <a:solidFill>
                <a:schemeClr val="accent4"/>
              </a:solidFill>
              <a:cs typeface="Arial" pitchFamily="34" charset="0"/>
            </a:endParaRPr>
          </a:p>
        </p:txBody>
      </p:sp>
      <p:sp>
        <p:nvSpPr>
          <p:cNvPr id="13" name="TextBox 12">
            <a:extLst>
              <a:ext uri="{FF2B5EF4-FFF2-40B4-BE49-F238E27FC236}">
                <a16:creationId xmlns:a16="http://schemas.microsoft.com/office/drawing/2014/main" id="{5E0E3F93-C40A-73C6-C606-2B04C444DEC3}"/>
              </a:ext>
            </a:extLst>
          </p:cNvPr>
          <p:cNvSpPr txBox="1"/>
          <p:nvPr/>
        </p:nvSpPr>
        <p:spPr>
          <a:xfrm>
            <a:off x="6903609" y="3160627"/>
            <a:ext cx="1926735" cy="830997"/>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7. The Ad Seller’s Algorithm Creates Their Bid and sends it to the Bid Listener</a:t>
            </a:r>
            <a:endParaRPr lang="ko-KR" altLang="en-US" sz="1200" b="1" dirty="0">
              <a:solidFill>
                <a:schemeClr val="accent4"/>
              </a:solidFill>
              <a:cs typeface="Arial" pitchFamily="34" charset="0"/>
            </a:endParaRPr>
          </a:p>
        </p:txBody>
      </p:sp>
      <p:sp>
        <p:nvSpPr>
          <p:cNvPr id="14" name="TextBox 13">
            <a:extLst>
              <a:ext uri="{FF2B5EF4-FFF2-40B4-BE49-F238E27FC236}">
                <a16:creationId xmlns:a16="http://schemas.microsoft.com/office/drawing/2014/main" id="{B231767F-909F-07E4-025C-DF09B323B6DC}"/>
              </a:ext>
            </a:extLst>
          </p:cNvPr>
          <p:cNvSpPr txBox="1"/>
          <p:nvPr/>
        </p:nvSpPr>
        <p:spPr>
          <a:xfrm>
            <a:off x="6888587" y="2285534"/>
            <a:ext cx="1926735" cy="646331"/>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8. The Bid Listener Considers Each Ad Seller’s Bids</a:t>
            </a:r>
            <a:endParaRPr lang="ko-KR" altLang="en-US" sz="1200" b="1" dirty="0">
              <a:solidFill>
                <a:schemeClr val="accent4"/>
              </a:solidFill>
              <a:cs typeface="Arial" pitchFamily="34" charset="0"/>
            </a:endParaRPr>
          </a:p>
        </p:txBody>
      </p:sp>
      <p:sp>
        <p:nvSpPr>
          <p:cNvPr id="15" name="TextBox 14">
            <a:extLst>
              <a:ext uri="{FF2B5EF4-FFF2-40B4-BE49-F238E27FC236}">
                <a16:creationId xmlns:a16="http://schemas.microsoft.com/office/drawing/2014/main" id="{EDDE34BB-3FDC-F717-30E3-F0C0D560C424}"/>
              </a:ext>
            </a:extLst>
          </p:cNvPr>
          <p:cNvSpPr txBox="1"/>
          <p:nvPr/>
        </p:nvSpPr>
        <p:spPr>
          <a:xfrm>
            <a:off x="6903610" y="1731960"/>
            <a:ext cx="1926735" cy="461665"/>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9. A Winning Bid is Chosen</a:t>
            </a:r>
            <a:endParaRPr lang="ko-KR" altLang="en-US" sz="1200" b="1" dirty="0">
              <a:solidFill>
                <a:schemeClr val="accent4"/>
              </a:solidFill>
              <a:cs typeface="Arial" pitchFamily="34" charset="0"/>
            </a:endParaRPr>
          </a:p>
        </p:txBody>
      </p:sp>
      <p:sp>
        <p:nvSpPr>
          <p:cNvPr id="16" name="TextBox 15">
            <a:extLst>
              <a:ext uri="{FF2B5EF4-FFF2-40B4-BE49-F238E27FC236}">
                <a16:creationId xmlns:a16="http://schemas.microsoft.com/office/drawing/2014/main" id="{D6C53A39-1C29-4708-B59E-06C06B4694F3}"/>
              </a:ext>
            </a:extLst>
          </p:cNvPr>
          <p:cNvSpPr txBox="1"/>
          <p:nvPr/>
        </p:nvSpPr>
        <p:spPr>
          <a:xfrm>
            <a:off x="6893737" y="919234"/>
            <a:ext cx="1926735" cy="646331"/>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10. The Winning Party’s Ad Goes to the Ad Space</a:t>
            </a:r>
            <a:endParaRPr lang="ko-KR" altLang="en-US" sz="1200" b="1" dirty="0">
              <a:solidFill>
                <a:schemeClr val="accent4"/>
              </a:solidFill>
              <a:cs typeface="Arial" pitchFamily="34" charset="0"/>
            </a:endParaRPr>
          </a:p>
        </p:txBody>
      </p:sp>
      <p:sp>
        <p:nvSpPr>
          <p:cNvPr id="17" name="TextBox 16">
            <a:extLst>
              <a:ext uri="{FF2B5EF4-FFF2-40B4-BE49-F238E27FC236}">
                <a16:creationId xmlns:a16="http://schemas.microsoft.com/office/drawing/2014/main" id="{31C4DA07-DE65-DD0E-5474-CED2FB963B71}"/>
              </a:ext>
            </a:extLst>
          </p:cNvPr>
          <p:cNvSpPr txBox="1"/>
          <p:nvPr/>
        </p:nvSpPr>
        <p:spPr>
          <a:xfrm>
            <a:off x="6903610" y="180570"/>
            <a:ext cx="1926735" cy="646331"/>
          </a:xfrm>
          <a:prstGeom prst="rect">
            <a:avLst/>
          </a:prstGeom>
          <a:solidFill>
            <a:schemeClr val="accent1"/>
          </a:solidFill>
          <a:ln w="38100">
            <a:solidFill>
              <a:schemeClr val="accent4"/>
            </a:solidFill>
          </a:ln>
        </p:spPr>
        <p:txBody>
          <a:bodyPr wrap="square" rtlCol="0">
            <a:spAutoFit/>
          </a:bodyPr>
          <a:lstStyle/>
          <a:p>
            <a:pPr algn="ctr"/>
            <a:r>
              <a:rPr lang="en-US" altLang="ko-KR" sz="1200" b="1" dirty="0">
                <a:solidFill>
                  <a:schemeClr val="accent4"/>
                </a:solidFill>
                <a:cs typeface="Arial" pitchFamily="34" charset="0"/>
              </a:rPr>
              <a:t>11. YouTube loads the Winning Ad on my Video</a:t>
            </a:r>
            <a:endParaRPr lang="ko-KR" altLang="en-US" sz="1200" b="1" dirty="0">
              <a:solidFill>
                <a:schemeClr val="accent4"/>
              </a:solidFill>
              <a:cs typeface="Arial" pitchFamily="34" charset="0"/>
            </a:endParaRPr>
          </a:p>
        </p:txBody>
      </p:sp>
      <p:sp>
        <p:nvSpPr>
          <p:cNvPr id="18" name="Right Arrow 17">
            <a:extLst>
              <a:ext uri="{FF2B5EF4-FFF2-40B4-BE49-F238E27FC236}">
                <a16:creationId xmlns:a16="http://schemas.microsoft.com/office/drawing/2014/main" id="{5ACF6180-7F51-1840-D18C-23018C6F43AF}"/>
              </a:ext>
            </a:extLst>
          </p:cNvPr>
          <p:cNvSpPr/>
          <p:nvPr/>
        </p:nvSpPr>
        <p:spPr>
          <a:xfrm rot="10800000" flipH="1" flipV="1">
            <a:off x="2227710" y="413456"/>
            <a:ext cx="2344290" cy="13030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Right Arrow 19">
            <a:extLst>
              <a:ext uri="{FF2B5EF4-FFF2-40B4-BE49-F238E27FC236}">
                <a16:creationId xmlns:a16="http://schemas.microsoft.com/office/drawing/2014/main" id="{72AE1AC7-BF17-9C95-94E7-D250C2318886}"/>
              </a:ext>
            </a:extLst>
          </p:cNvPr>
          <p:cNvSpPr/>
          <p:nvPr/>
        </p:nvSpPr>
        <p:spPr>
          <a:xfrm rot="10800000" flipH="1" flipV="1">
            <a:off x="2250260" y="720011"/>
            <a:ext cx="2033707" cy="14520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Right Arrow 20">
            <a:extLst>
              <a:ext uri="{FF2B5EF4-FFF2-40B4-BE49-F238E27FC236}">
                <a16:creationId xmlns:a16="http://schemas.microsoft.com/office/drawing/2014/main" id="{1FB1E9F6-D890-098E-9AF8-52421CD24B2D}"/>
              </a:ext>
            </a:extLst>
          </p:cNvPr>
          <p:cNvSpPr/>
          <p:nvPr/>
        </p:nvSpPr>
        <p:spPr>
          <a:xfrm rot="10800000" flipH="1" flipV="1">
            <a:off x="2250260" y="1277987"/>
            <a:ext cx="1385636" cy="13108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Right Arrow 21">
            <a:extLst>
              <a:ext uri="{FF2B5EF4-FFF2-40B4-BE49-F238E27FC236}">
                <a16:creationId xmlns:a16="http://schemas.microsoft.com/office/drawing/2014/main" id="{91A01EA1-A509-7B7E-EE79-26024E180611}"/>
              </a:ext>
            </a:extLst>
          </p:cNvPr>
          <p:cNvSpPr/>
          <p:nvPr/>
        </p:nvSpPr>
        <p:spPr>
          <a:xfrm rot="10800000" flipH="1" flipV="1">
            <a:off x="2250260" y="1752055"/>
            <a:ext cx="1884538" cy="12049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Right Arrow 22">
            <a:extLst>
              <a:ext uri="{FF2B5EF4-FFF2-40B4-BE49-F238E27FC236}">
                <a16:creationId xmlns:a16="http://schemas.microsoft.com/office/drawing/2014/main" id="{C1951231-ED9F-1ACD-4D25-7CC76149C0DE}"/>
              </a:ext>
            </a:extLst>
          </p:cNvPr>
          <p:cNvSpPr/>
          <p:nvPr/>
        </p:nvSpPr>
        <p:spPr>
          <a:xfrm rot="10800000" flipH="1" flipV="1">
            <a:off x="2153635" y="2717638"/>
            <a:ext cx="1486810" cy="14292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4" name="Right Arrow 23">
            <a:extLst>
              <a:ext uri="{FF2B5EF4-FFF2-40B4-BE49-F238E27FC236}">
                <a16:creationId xmlns:a16="http://schemas.microsoft.com/office/drawing/2014/main" id="{3F10CC27-50F4-60EF-A14F-F7A71E9A3F67}"/>
              </a:ext>
            </a:extLst>
          </p:cNvPr>
          <p:cNvSpPr/>
          <p:nvPr/>
        </p:nvSpPr>
        <p:spPr>
          <a:xfrm rot="10800000" flipH="1" flipV="1">
            <a:off x="2175227" y="3652189"/>
            <a:ext cx="596574" cy="1030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Right Arrow 24">
            <a:extLst>
              <a:ext uri="{FF2B5EF4-FFF2-40B4-BE49-F238E27FC236}">
                <a16:creationId xmlns:a16="http://schemas.microsoft.com/office/drawing/2014/main" id="{366E8546-23F1-5231-FC49-87F3FDBDFEAB}"/>
              </a:ext>
            </a:extLst>
          </p:cNvPr>
          <p:cNvSpPr/>
          <p:nvPr/>
        </p:nvSpPr>
        <p:spPr>
          <a:xfrm flipH="1">
            <a:off x="5508103" y="3633055"/>
            <a:ext cx="1459228" cy="10304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Right Arrow 25">
            <a:extLst>
              <a:ext uri="{FF2B5EF4-FFF2-40B4-BE49-F238E27FC236}">
                <a16:creationId xmlns:a16="http://schemas.microsoft.com/office/drawing/2014/main" id="{3BF9403B-D889-6C7A-629F-95F99E163696}"/>
              </a:ext>
            </a:extLst>
          </p:cNvPr>
          <p:cNvSpPr/>
          <p:nvPr/>
        </p:nvSpPr>
        <p:spPr>
          <a:xfrm rot="449615" flipH="1" flipV="1">
            <a:off x="4914103" y="2251765"/>
            <a:ext cx="2052823" cy="140641"/>
          </a:xfrm>
          <a:prstGeom prst="rightArrow">
            <a:avLst>
              <a:gd name="adj1" fmla="val 5509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7" name="Right Arrow 26">
            <a:extLst>
              <a:ext uri="{FF2B5EF4-FFF2-40B4-BE49-F238E27FC236}">
                <a16:creationId xmlns:a16="http://schemas.microsoft.com/office/drawing/2014/main" id="{F55C7307-A631-E59A-B8E5-E536C595ECE4}"/>
              </a:ext>
            </a:extLst>
          </p:cNvPr>
          <p:cNvSpPr/>
          <p:nvPr/>
        </p:nvSpPr>
        <p:spPr>
          <a:xfrm flipH="1" flipV="1">
            <a:off x="5220074" y="1729692"/>
            <a:ext cx="1829365" cy="14292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8" name="Right Arrow 27">
            <a:extLst>
              <a:ext uri="{FF2B5EF4-FFF2-40B4-BE49-F238E27FC236}">
                <a16:creationId xmlns:a16="http://schemas.microsoft.com/office/drawing/2014/main" id="{0C33EE9E-B7E5-2991-8CA6-BFAF8401AB14}"/>
              </a:ext>
            </a:extLst>
          </p:cNvPr>
          <p:cNvSpPr/>
          <p:nvPr/>
        </p:nvSpPr>
        <p:spPr>
          <a:xfrm flipH="1" flipV="1">
            <a:off x="5508103" y="1286990"/>
            <a:ext cx="1541336" cy="1293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Right Arrow 29">
            <a:extLst>
              <a:ext uri="{FF2B5EF4-FFF2-40B4-BE49-F238E27FC236}">
                <a16:creationId xmlns:a16="http://schemas.microsoft.com/office/drawing/2014/main" id="{AB9EB686-5958-CA6B-9326-6B43ED087545}"/>
              </a:ext>
            </a:extLst>
          </p:cNvPr>
          <p:cNvSpPr/>
          <p:nvPr/>
        </p:nvSpPr>
        <p:spPr>
          <a:xfrm flipH="1" flipV="1">
            <a:off x="4705149" y="414404"/>
            <a:ext cx="2344290" cy="12936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73414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60425"/>
            <a:ext cx="9144000" cy="576064"/>
          </a:xfrm>
        </p:spPr>
        <p:txBody>
          <a:bodyPr/>
          <a:lstStyle/>
          <a:p>
            <a:r>
              <a:rPr lang="en-GB" altLang="ko-KR" dirty="0"/>
              <a:t>Risks </a:t>
            </a:r>
            <a:r>
              <a:rPr lang="en-GB" altLang="ko-KR" dirty="0">
                <a:solidFill>
                  <a:schemeClr val="bg1"/>
                </a:solidFill>
              </a:rPr>
              <a:t>of online data tracking</a:t>
            </a:r>
            <a:endParaRPr lang="ko-KR" altLang="en-US" dirty="0">
              <a:solidFill>
                <a:schemeClr val="bg1"/>
              </a:solidFill>
            </a:endParaRPr>
          </a:p>
        </p:txBody>
      </p:sp>
      <p:grpSp>
        <p:nvGrpSpPr>
          <p:cNvPr id="8" name="Group 7"/>
          <p:cNvGrpSpPr/>
          <p:nvPr/>
        </p:nvGrpSpPr>
        <p:grpSpPr>
          <a:xfrm>
            <a:off x="993726" y="1712459"/>
            <a:ext cx="2227202" cy="2365286"/>
            <a:chOff x="993726" y="1566850"/>
            <a:chExt cx="2227202" cy="2365286"/>
          </a:xfrm>
        </p:grpSpPr>
        <p:sp>
          <p:nvSpPr>
            <p:cNvPr id="4" name="Rectangle 3"/>
            <p:cNvSpPr/>
            <p:nvPr/>
          </p:nvSpPr>
          <p:spPr>
            <a:xfrm>
              <a:off x="993726" y="2012949"/>
              <a:ext cx="2227202" cy="191918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Oval 4"/>
            <p:cNvSpPr/>
            <p:nvPr/>
          </p:nvSpPr>
          <p:spPr>
            <a:xfrm>
              <a:off x="1683824" y="1566850"/>
              <a:ext cx="847006" cy="847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grpSp>
      <p:grpSp>
        <p:nvGrpSpPr>
          <p:cNvPr id="11" name="Group 10"/>
          <p:cNvGrpSpPr/>
          <p:nvPr/>
        </p:nvGrpSpPr>
        <p:grpSpPr>
          <a:xfrm>
            <a:off x="3462033" y="1712459"/>
            <a:ext cx="2227202" cy="2353988"/>
            <a:chOff x="3462033" y="1566850"/>
            <a:chExt cx="2227202" cy="2353988"/>
          </a:xfrm>
        </p:grpSpPr>
        <p:sp>
          <p:nvSpPr>
            <p:cNvPr id="6" name="Rectangle 5"/>
            <p:cNvSpPr/>
            <p:nvPr/>
          </p:nvSpPr>
          <p:spPr>
            <a:xfrm>
              <a:off x="3462033" y="2001651"/>
              <a:ext cx="2227202" cy="191918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 name="Oval 8"/>
            <p:cNvSpPr/>
            <p:nvPr/>
          </p:nvSpPr>
          <p:spPr>
            <a:xfrm>
              <a:off x="4148497" y="1566850"/>
              <a:ext cx="847006" cy="8470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2" name="Group 11"/>
          <p:cNvGrpSpPr/>
          <p:nvPr/>
        </p:nvGrpSpPr>
        <p:grpSpPr>
          <a:xfrm>
            <a:off x="5930340" y="1712459"/>
            <a:ext cx="2227202" cy="2342690"/>
            <a:chOff x="5930340" y="1566850"/>
            <a:chExt cx="2227202" cy="2342690"/>
          </a:xfrm>
        </p:grpSpPr>
        <p:sp>
          <p:nvSpPr>
            <p:cNvPr id="7" name="Rectangle 6"/>
            <p:cNvSpPr/>
            <p:nvPr/>
          </p:nvSpPr>
          <p:spPr>
            <a:xfrm>
              <a:off x="5930340" y="1990353"/>
              <a:ext cx="2227202" cy="191918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 name="Oval 9"/>
            <p:cNvSpPr/>
            <p:nvPr/>
          </p:nvSpPr>
          <p:spPr>
            <a:xfrm>
              <a:off x="6620438" y="1566850"/>
              <a:ext cx="847006" cy="8470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7" name="Group 16"/>
          <p:cNvGrpSpPr/>
          <p:nvPr/>
        </p:nvGrpSpPr>
        <p:grpSpPr>
          <a:xfrm>
            <a:off x="1198802" y="2685443"/>
            <a:ext cx="1817049" cy="945659"/>
            <a:chOff x="6228184" y="1730811"/>
            <a:chExt cx="2592288" cy="945659"/>
          </a:xfrm>
        </p:grpSpPr>
        <p:sp>
          <p:nvSpPr>
            <p:cNvPr id="18" name="TextBox 17"/>
            <p:cNvSpPr txBox="1"/>
            <p:nvPr/>
          </p:nvSpPr>
          <p:spPr>
            <a:xfrm>
              <a:off x="6228184" y="2030139"/>
              <a:ext cx="2592288" cy="646331"/>
            </a:xfrm>
            <a:prstGeom prst="rect">
              <a:avLst/>
            </a:prstGeom>
            <a:noFill/>
          </p:spPr>
          <p:txBody>
            <a:bodyPr wrap="square" rtlCol="0">
              <a:spAutoFit/>
            </a:bodyPr>
            <a:lstStyle/>
            <a:p>
              <a:pPr algn="ctr"/>
              <a:endParaRPr lang="en-US" altLang="ko-KR" sz="1200" dirty="0">
                <a:solidFill>
                  <a:schemeClr val="bg1"/>
                </a:solidFill>
                <a:cs typeface="Arial" pitchFamily="34" charset="0"/>
              </a:endParaRPr>
            </a:p>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Extent of consent</a:t>
              </a:r>
            </a:p>
          </p:txBody>
        </p:sp>
        <p:sp>
          <p:nvSpPr>
            <p:cNvPr id="19" name="TextBox 18"/>
            <p:cNvSpPr txBox="1"/>
            <p:nvPr/>
          </p:nvSpPr>
          <p:spPr>
            <a:xfrm>
              <a:off x="6228184" y="1730811"/>
              <a:ext cx="2592288" cy="523220"/>
            </a:xfrm>
            <a:prstGeom prst="rect">
              <a:avLst/>
            </a:prstGeom>
            <a:noFill/>
          </p:spPr>
          <p:txBody>
            <a:bodyPr wrap="square" rtlCol="0">
              <a:spAutoFit/>
            </a:bodyPr>
            <a:lstStyle/>
            <a:p>
              <a:pPr algn="ctr"/>
              <a:r>
                <a:rPr lang="en-US" altLang="ko-KR" sz="1400" b="1" dirty="0">
                  <a:solidFill>
                    <a:schemeClr val="bg1"/>
                  </a:solidFill>
                  <a:cs typeface="Arial" pitchFamily="34" charset="0"/>
                </a:rPr>
                <a:t>Users’ lack of awareness</a:t>
              </a:r>
              <a:endParaRPr lang="ko-KR" altLang="en-US" sz="1400" b="1" dirty="0">
                <a:solidFill>
                  <a:schemeClr val="bg1"/>
                </a:solidFill>
                <a:cs typeface="Arial" pitchFamily="34" charset="0"/>
              </a:endParaRPr>
            </a:p>
          </p:txBody>
        </p:sp>
      </p:grpSp>
      <p:grpSp>
        <p:nvGrpSpPr>
          <p:cNvPr id="20" name="Group 19"/>
          <p:cNvGrpSpPr/>
          <p:nvPr/>
        </p:nvGrpSpPr>
        <p:grpSpPr>
          <a:xfrm>
            <a:off x="3654356" y="2685443"/>
            <a:ext cx="1829801" cy="894373"/>
            <a:chOff x="6209991" y="1730811"/>
            <a:chExt cx="2610481" cy="894373"/>
          </a:xfrm>
        </p:grpSpPr>
        <p:sp>
          <p:nvSpPr>
            <p:cNvPr id="21" name="TextBox 20"/>
            <p:cNvSpPr txBox="1"/>
            <p:nvPr/>
          </p:nvSpPr>
          <p:spPr>
            <a:xfrm>
              <a:off x="6209991" y="2163519"/>
              <a:ext cx="2592288" cy="461665"/>
            </a:xfrm>
            <a:prstGeom prst="rect">
              <a:avLst/>
            </a:prstGeom>
            <a:noFill/>
          </p:spPr>
          <p:txBody>
            <a:bodyPr wrap="square" rtlCol="0">
              <a:spAutoFit/>
            </a:bodyPr>
            <a:lstStyle/>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Questionable ethics </a:t>
              </a:r>
            </a:p>
          </p:txBody>
        </p:sp>
        <p:sp>
          <p:nvSpPr>
            <p:cNvPr id="22" name="TextBox 21"/>
            <p:cNvSpPr txBox="1"/>
            <p:nvPr/>
          </p:nvSpPr>
          <p:spPr>
            <a:xfrm>
              <a:off x="6228184" y="1730811"/>
              <a:ext cx="2592288" cy="523220"/>
            </a:xfrm>
            <a:prstGeom prst="rect">
              <a:avLst/>
            </a:prstGeom>
            <a:noFill/>
          </p:spPr>
          <p:txBody>
            <a:bodyPr wrap="square" rtlCol="0">
              <a:spAutoFit/>
            </a:bodyPr>
            <a:lstStyle/>
            <a:p>
              <a:pPr algn="ctr"/>
              <a:r>
                <a:rPr lang="en-US" altLang="ko-KR" sz="1400" b="1" dirty="0">
                  <a:solidFill>
                    <a:schemeClr val="bg1"/>
                  </a:solidFill>
                  <a:cs typeface="Arial" pitchFamily="34" charset="0"/>
                </a:rPr>
                <a:t>Abuse of power by companies</a:t>
              </a:r>
              <a:endParaRPr lang="ko-KR" altLang="en-US" sz="1400" b="1" dirty="0">
                <a:solidFill>
                  <a:schemeClr val="bg1"/>
                </a:solidFill>
                <a:cs typeface="Arial" pitchFamily="34" charset="0"/>
              </a:endParaRPr>
            </a:p>
          </p:txBody>
        </p:sp>
      </p:grpSp>
      <p:grpSp>
        <p:nvGrpSpPr>
          <p:cNvPr id="23" name="Group 22"/>
          <p:cNvGrpSpPr/>
          <p:nvPr/>
        </p:nvGrpSpPr>
        <p:grpSpPr>
          <a:xfrm>
            <a:off x="6128150" y="2685443"/>
            <a:ext cx="1824316" cy="1072727"/>
            <a:chOff x="6217817" y="1730811"/>
            <a:chExt cx="2602655" cy="1072727"/>
          </a:xfrm>
        </p:grpSpPr>
        <p:sp>
          <p:nvSpPr>
            <p:cNvPr id="24" name="TextBox 23"/>
            <p:cNvSpPr txBox="1"/>
            <p:nvPr/>
          </p:nvSpPr>
          <p:spPr>
            <a:xfrm>
              <a:off x="6217817" y="2157207"/>
              <a:ext cx="2592288" cy="646331"/>
            </a:xfrm>
            <a:prstGeom prst="rect">
              <a:avLst/>
            </a:prstGeom>
            <a:noFill/>
          </p:spPr>
          <p:txBody>
            <a:bodyPr wrap="square" rtlCol="0">
              <a:spAutoFit/>
            </a:bodyPr>
            <a:lstStyle/>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Economic incentive to exploit data</a:t>
              </a:r>
            </a:p>
          </p:txBody>
        </p:sp>
        <p:sp>
          <p:nvSpPr>
            <p:cNvPr id="25" name="TextBox 24"/>
            <p:cNvSpPr txBox="1"/>
            <p:nvPr/>
          </p:nvSpPr>
          <p:spPr>
            <a:xfrm>
              <a:off x="6228184" y="1730811"/>
              <a:ext cx="2592288" cy="523220"/>
            </a:xfrm>
            <a:prstGeom prst="rect">
              <a:avLst/>
            </a:prstGeom>
            <a:noFill/>
          </p:spPr>
          <p:txBody>
            <a:bodyPr wrap="square" rtlCol="0">
              <a:spAutoFit/>
            </a:bodyPr>
            <a:lstStyle/>
            <a:p>
              <a:pPr algn="ctr"/>
              <a:r>
                <a:rPr lang="en-US" altLang="ko-KR" sz="1400" b="1" dirty="0">
                  <a:solidFill>
                    <a:schemeClr val="bg1"/>
                  </a:solidFill>
                  <a:cs typeface="Arial" pitchFamily="34" charset="0"/>
                </a:rPr>
                <a:t>Profit-driven companies</a:t>
              </a:r>
              <a:endParaRPr lang="ko-KR" altLang="en-US" sz="1400" b="1" dirty="0">
                <a:solidFill>
                  <a:schemeClr val="bg1"/>
                </a:solidFill>
                <a:cs typeface="Arial" pitchFamily="34" charset="0"/>
              </a:endParaRPr>
            </a:p>
          </p:txBody>
        </p:sp>
      </p:grpSp>
      <p:grpSp>
        <p:nvGrpSpPr>
          <p:cNvPr id="28" name="Group 27"/>
          <p:cNvGrpSpPr/>
          <p:nvPr/>
        </p:nvGrpSpPr>
        <p:grpSpPr>
          <a:xfrm>
            <a:off x="3038349" y="2824470"/>
            <a:ext cx="576064" cy="576064"/>
            <a:chOff x="3038349" y="2678861"/>
            <a:chExt cx="576064" cy="576064"/>
          </a:xfrm>
        </p:grpSpPr>
        <p:sp>
          <p:nvSpPr>
            <p:cNvPr id="13" name="Oval 12"/>
            <p:cNvSpPr/>
            <p:nvPr/>
          </p:nvSpPr>
          <p:spPr>
            <a:xfrm>
              <a:off x="3038349" y="2678861"/>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6" name="Chevron 25"/>
            <p:cNvSpPr/>
            <p:nvPr/>
          </p:nvSpPr>
          <p:spPr>
            <a:xfrm>
              <a:off x="3161802" y="2786873"/>
              <a:ext cx="360040" cy="360040"/>
            </a:xfrm>
            <a:prstGeom prst="chevron">
              <a:avLst/>
            </a:pr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30" name="Group 29"/>
          <p:cNvGrpSpPr/>
          <p:nvPr/>
        </p:nvGrpSpPr>
        <p:grpSpPr>
          <a:xfrm>
            <a:off x="5535215" y="2824470"/>
            <a:ext cx="576064" cy="576064"/>
            <a:chOff x="5535215" y="2678861"/>
            <a:chExt cx="576064" cy="576064"/>
          </a:xfrm>
        </p:grpSpPr>
        <p:sp>
          <p:nvSpPr>
            <p:cNvPr id="27" name="Oval 26"/>
            <p:cNvSpPr/>
            <p:nvPr/>
          </p:nvSpPr>
          <p:spPr>
            <a:xfrm>
              <a:off x="5535215" y="2678861"/>
              <a:ext cx="57606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29" name="Chevron 28"/>
            <p:cNvSpPr/>
            <p:nvPr/>
          </p:nvSpPr>
          <p:spPr>
            <a:xfrm>
              <a:off x="5689235" y="2786873"/>
              <a:ext cx="360040" cy="360040"/>
            </a:xfrm>
            <a:prstGeom prst="chevron">
              <a:avLst/>
            </a:prstGeom>
            <a:solidFill>
              <a:srgbClr val="44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33" name="Block Arc 11">
            <a:extLst>
              <a:ext uri="{FF2B5EF4-FFF2-40B4-BE49-F238E27FC236}">
                <a16:creationId xmlns:a16="http://schemas.microsoft.com/office/drawing/2014/main" id="{3B0F055E-D1EE-58CF-437E-DA12998005B2}"/>
              </a:ext>
            </a:extLst>
          </p:cNvPr>
          <p:cNvSpPr/>
          <p:nvPr/>
        </p:nvSpPr>
        <p:spPr>
          <a:xfrm rot="10800000">
            <a:off x="6935186" y="1971869"/>
            <a:ext cx="217507" cy="353911"/>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4" name="Block Arc 31">
            <a:extLst>
              <a:ext uri="{FF2B5EF4-FFF2-40B4-BE49-F238E27FC236}">
                <a16:creationId xmlns:a16="http://schemas.microsoft.com/office/drawing/2014/main" id="{AF6BBD86-B54A-F1FF-50FD-2D5F2B9B4B34}"/>
              </a:ext>
            </a:extLst>
          </p:cNvPr>
          <p:cNvSpPr/>
          <p:nvPr/>
        </p:nvSpPr>
        <p:spPr>
          <a:xfrm>
            <a:off x="4411916" y="1928340"/>
            <a:ext cx="320167" cy="354521"/>
          </a:xfrm>
          <a:custGeom>
            <a:avLst/>
            <a:gdLst/>
            <a:ahLst/>
            <a:cxnLst/>
            <a:rect l="l" t="t" r="r" b="b"/>
            <a:pathLst>
              <a:path w="2890784" h="3200962">
                <a:moveTo>
                  <a:pt x="1107828" y="2097026"/>
                </a:moveTo>
                <a:cubicBezTo>
                  <a:pt x="1025313" y="2097026"/>
                  <a:pt x="958422" y="2163918"/>
                  <a:pt x="958422" y="2246432"/>
                </a:cubicBezTo>
                <a:cubicBezTo>
                  <a:pt x="958422" y="2302715"/>
                  <a:pt x="989545" y="2351730"/>
                  <a:pt x="1036589" y="2375275"/>
                </a:cubicBezTo>
                <a:lnTo>
                  <a:pt x="985421" y="2684898"/>
                </a:lnTo>
                <a:lnTo>
                  <a:pt x="1230235" y="2684898"/>
                </a:lnTo>
                <a:lnTo>
                  <a:pt x="1179067" y="2375275"/>
                </a:lnTo>
                <a:cubicBezTo>
                  <a:pt x="1226111" y="2351730"/>
                  <a:pt x="1257233" y="2302715"/>
                  <a:pt x="1257233" y="2246432"/>
                </a:cubicBezTo>
                <a:cubicBezTo>
                  <a:pt x="1257233" y="2163918"/>
                  <a:pt x="1190342" y="2097026"/>
                  <a:pt x="1107828" y="2097026"/>
                </a:cubicBezTo>
                <a:close/>
                <a:moveTo>
                  <a:pt x="2199259" y="56"/>
                </a:moveTo>
                <a:cubicBezTo>
                  <a:pt x="2572924" y="-4720"/>
                  <a:pt x="2881009" y="291773"/>
                  <a:pt x="2890561" y="665346"/>
                </a:cubicBezTo>
                <a:lnTo>
                  <a:pt x="2843000" y="666562"/>
                </a:lnTo>
                <a:lnTo>
                  <a:pt x="2890784" y="666562"/>
                </a:lnTo>
                <a:lnTo>
                  <a:pt x="2890784" y="1580962"/>
                </a:lnTo>
                <a:lnTo>
                  <a:pt x="2625345" y="1580962"/>
                </a:lnTo>
                <a:lnTo>
                  <a:pt x="2625345" y="672127"/>
                </a:lnTo>
                <a:lnTo>
                  <a:pt x="2623811" y="672166"/>
                </a:lnTo>
                <a:cubicBezTo>
                  <a:pt x="2617992" y="444585"/>
                  <a:pt x="2430306" y="263961"/>
                  <a:pt x="2202670" y="266871"/>
                </a:cubicBezTo>
                <a:cubicBezTo>
                  <a:pt x="1975033" y="269781"/>
                  <a:pt x="1792025" y="455143"/>
                  <a:pt x="1792025" y="682798"/>
                </a:cubicBezTo>
                <a:lnTo>
                  <a:pt x="1790626" y="682798"/>
                </a:lnTo>
                <a:lnTo>
                  <a:pt x="1790626"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1525187" y="1580962"/>
                </a:lnTo>
                <a:lnTo>
                  <a:pt x="1525187" y="676764"/>
                </a:lnTo>
                <a:lnTo>
                  <a:pt x="1525791" y="676764"/>
                </a:lnTo>
                <a:cubicBezTo>
                  <a:pt x="1528430" y="305830"/>
                  <a:pt x="1827609" y="4806"/>
                  <a:pt x="2199259" y="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5" name="Freeform 108">
            <a:extLst>
              <a:ext uri="{FF2B5EF4-FFF2-40B4-BE49-F238E27FC236}">
                <a16:creationId xmlns:a16="http://schemas.microsoft.com/office/drawing/2014/main" id="{9A90FAA7-E886-0BD1-6BB9-9F9D34B3C51B}"/>
              </a:ext>
            </a:extLst>
          </p:cNvPr>
          <p:cNvSpPr/>
          <p:nvPr/>
        </p:nvSpPr>
        <p:spPr>
          <a:xfrm>
            <a:off x="1936823" y="1923158"/>
            <a:ext cx="341005" cy="376812"/>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6233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그룹 297">
            <a:extLst>
              <a:ext uri="{FF2B5EF4-FFF2-40B4-BE49-F238E27FC236}">
                <a16:creationId xmlns:a16="http://schemas.microsoft.com/office/drawing/2014/main" id="{1830FBB1-D3FC-4B3D-A3F8-E6F545235936}"/>
              </a:ext>
            </a:extLst>
          </p:cNvPr>
          <p:cNvGrpSpPr/>
          <p:nvPr/>
        </p:nvGrpSpPr>
        <p:grpSpPr>
          <a:xfrm>
            <a:off x="2883517" y="1263722"/>
            <a:ext cx="5932396" cy="3460867"/>
            <a:chOff x="635000" y="1382713"/>
            <a:chExt cx="7869238" cy="4572000"/>
          </a:xfrm>
          <a:solidFill>
            <a:schemeClr val="accent3"/>
          </a:solidFill>
        </p:grpSpPr>
        <p:sp>
          <p:nvSpPr>
            <p:cNvPr id="299" name="Freeform 8">
              <a:extLst>
                <a:ext uri="{FF2B5EF4-FFF2-40B4-BE49-F238E27FC236}">
                  <a16:creationId xmlns:a16="http://schemas.microsoft.com/office/drawing/2014/main" id="{6229F796-7BF4-4662-B850-76B1D2E8F432}"/>
                </a:ext>
              </a:extLst>
            </p:cNvPr>
            <p:cNvSpPr>
              <a:spLocks noEditPoints="1"/>
            </p:cNvSpPr>
            <p:nvPr/>
          </p:nvSpPr>
          <p:spPr bwMode="auto">
            <a:xfrm>
              <a:off x="811213" y="3267075"/>
              <a:ext cx="7478713" cy="2654300"/>
            </a:xfrm>
            <a:custGeom>
              <a:avLst/>
              <a:gdLst>
                <a:gd name="T0" fmla="*/ 1383 w 4711"/>
                <a:gd name="T1" fmla="*/ 1616 h 1672"/>
                <a:gd name="T2" fmla="*/ 4289 w 4711"/>
                <a:gd name="T3" fmla="*/ 1370 h 1672"/>
                <a:gd name="T4" fmla="*/ 4547 w 4711"/>
                <a:gd name="T5" fmla="*/ 1482 h 1672"/>
                <a:gd name="T6" fmla="*/ 4645 w 4711"/>
                <a:gd name="T7" fmla="*/ 1305 h 1672"/>
                <a:gd name="T8" fmla="*/ 4596 w 4711"/>
                <a:gd name="T9" fmla="*/ 1330 h 1672"/>
                <a:gd name="T10" fmla="*/ 4699 w 4711"/>
                <a:gd name="T11" fmla="*/ 1014 h 1672"/>
                <a:gd name="T12" fmla="*/ 2870 w 4711"/>
                <a:gd name="T13" fmla="*/ 1134 h 1672"/>
                <a:gd name="T14" fmla="*/ 4455 w 4711"/>
                <a:gd name="T15" fmla="*/ 918 h 1672"/>
                <a:gd name="T16" fmla="*/ 4359 w 4711"/>
                <a:gd name="T17" fmla="*/ 1140 h 1672"/>
                <a:gd name="T18" fmla="*/ 4144 w 4711"/>
                <a:gd name="T19" fmla="*/ 1286 h 1672"/>
                <a:gd name="T20" fmla="*/ 3936 w 4711"/>
                <a:gd name="T21" fmla="*/ 1271 h 1672"/>
                <a:gd name="T22" fmla="*/ 3802 w 4711"/>
                <a:gd name="T23" fmla="*/ 1080 h 1672"/>
                <a:gd name="T24" fmla="*/ 4059 w 4711"/>
                <a:gd name="T25" fmla="*/ 932 h 1672"/>
                <a:gd name="T26" fmla="*/ 4430 w 4711"/>
                <a:gd name="T27" fmla="*/ 909 h 1672"/>
                <a:gd name="T28" fmla="*/ 3982 w 4711"/>
                <a:gd name="T29" fmla="*/ 883 h 1672"/>
                <a:gd name="T30" fmla="*/ 3891 w 4711"/>
                <a:gd name="T31" fmla="*/ 883 h 1672"/>
                <a:gd name="T32" fmla="*/ 4388 w 4711"/>
                <a:gd name="T33" fmla="*/ 864 h 1672"/>
                <a:gd name="T34" fmla="*/ 4362 w 4711"/>
                <a:gd name="T35" fmla="*/ 825 h 1672"/>
                <a:gd name="T36" fmla="*/ 3994 w 4711"/>
                <a:gd name="T37" fmla="*/ 817 h 1672"/>
                <a:gd name="T38" fmla="*/ 4270 w 4711"/>
                <a:gd name="T39" fmla="*/ 855 h 1672"/>
                <a:gd name="T40" fmla="*/ 4132 w 4711"/>
                <a:gd name="T41" fmla="*/ 887 h 1672"/>
                <a:gd name="T42" fmla="*/ 1563 w 4711"/>
                <a:gd name="T43" fmla="*/ 787 h 1672"/>
                <a:gd name="T44" fmla="*/ 3886 w 4711"/>
                <a:gd name="T45" fmla="*/ 778 h 1672"/>
                <a:gd name="T46" fmla="*/ 3870 w 4711"/>
                <a:gd name="T47" fmla="*/ 845 h 1672"/>
                <a:gd name="T48" fmla="*/ 3987 w 4711"/>
                <a:gd name="T49" fmla="*/ 764 h 1672"/>
                <a:gd name="T50" fmla="*/ 3821 w 4711"/>
                <a:gd name="T51" fmla="*/ 885 h 1672"/>
                <a:gd name="T52" fmla="*/ 3860 w 4711"/>
                <a:gd name="T53" fmla="*/ 710 h 1672"/>
                <a:gd name="T54" fmla="*/ 3786 w 4711"/>
                <a:gd name="T55" fmla="*/ 726 h 1672"/>
                <a:gd name="T56" fmla="*/ 3331 w 4711"/>
                <a:gd name="T57" fmla="*/ 700 h 1672"/>
                <a:gd name="T58" fmla="*/ 3957 w 4711"/>
                <a:gd name="T59" fmla="*/ 677 h 1672"/>
                <a:gd name="T60" fmla="*/ 1245 w 4711"/>
                <a:gd name="T61" fmla="*/ 637 h 1672"/>
                <a:gd name="T62" fmla="*/ 1351 w 4711"/>
                <a:gd name="T63" fmla="*/ 529 h 1672"/>
                <a:gd name="T64" fmla="*/ 3942 w 4711"/>
                <a:gd name="T65" fmla="*/ 620 h 1672"/>
                <a:gd name="T66" fmla="*/ 3942 w 4711"/>
                <a:gd name="T67" fmla="*/ 602 h 1672"/>
                <a:gd name="T68" fmla="*/ 1173 w 4711"/>
                <a:gd name="T69" fmla="*/ 511 h 1672"/>
                <a:gd name="T70" fmla="*/ 1255 w 4711"/>
                <a:gd name="T71" fmla="*/ 515 h 1672"/>
                <a:gd name="T72" fmla="*/ 96 w 4711"/>
                <a:gd name="T73" fmla="*/ 454 h 1672"/>
                <a:gd name="T74" fmla="*/ 1088 w 4711"/>
                <a:gd name="T75" fmla="*/ 445 h 1672"/>
                <a:gd name="T76" fmla="*/ 1166 w 4711"/>
                <a:gd name="T77" fmla="*/ 429 h 1672"/>
                <a:gd name="T78" fmla="*/ 1149 w 4711"/>
                <a:gd name="T79" fmla="*/ 400 h 1672"/>
                <a:gd name="T80" fmla="*/ 2694 w 4711"/>
                <a:gd name="T81" fmla="*/ 262 h 1672"/>
                <a:gd name="T82" fmla="*/ 2256 w 4711"/>
                <a:gd name="T83" fmla="*/ 181 h 1672"/>
                <a:gd name="T84" fmla="*/ 2353 w 4711"/>
                <a:gd name="T85" fmla="*/ 119 h 1672"/>
                <a:gd name="T86" fmla="*/ 4183 w 4711"/>
                <a:gd name="T87" fmla="*/ 162 h 1672"/>
                <a:gd name="T88" fmla="*/ 4046 w 4711"/>
                <a:gd name="T89" fmla="*/ 288 h 1672"/>
                <a:gd name="T90" fmla="*/ 4128 w 4711"/>
                <a:gd name="T91" fmla="*/ 225 h 1672"/>
                <a:gd name="T92" fmla="*/ 2400 w 4711"/>
                <a:gd name="T93" fmla="*/ 78 h 1672"/>
                <a:gd name="T94" fmla="*/ 2425 w 4711"/>
                <a:gd name="T95" fmla="*/ 227 h 1672"/>
                <a:gd name="T96" fmla="*/ 2247 w 4711"/>
                <a:gd name="T97" fmla="*/ 148 h 1672"/>
                <a:gd name="T98" fmla="*/ 2167 w 4711"/>
                <a:gd name="T99" fmla="*/ 232 h 1672"/>
                <a:gd name="T100" fmla="*/ 2489 w 4711"/>
                <a:gd name="T101" fmla="*/ 332 h 1672"/>
                <a:gd name="T102" fmla="*/ 2720 w 4711"/>
                <a:gd name="T103" fmla="*/ 234 h 1672"/>
                <a:gd name="T104" fmla="*/ 2577 w 4711"/>
                <a:gd name="T105" fmla="*/ 157 h 1672"/>
                <a:gd name="T106" fmla="*/ 2533 w 4711"/>
                <a:gd name="T107" fmla="*/ 232 h 1672"/>
                <a:gd name="T108" fmla="*/ 1210 w 4711"/>
                <a:gd name="T109" fmla="*/ 78 h 1672"/>
                <a:gd name="T110" fmla="*/ 2798 w 4711"/>
                <a:gd name="T111" fmla="*/ 145 h 1672"/>
                <a:gd name="T112" fmla="*/ 2903 w 4711"/>
                <a:gd name="T113" fmla="*/ 147 h 1672"/>
                <a:gd name="T114" fmla="*/ 2943 w 4711"/>
                <a:gd name="T115" fmla="*/ 127 h 1672"/>
                <a:gd name="T116" fmla="*/ 1393 w 4711"/>
                <a:gd name="T117" fmla="*/ 66 h 1672"/>
                <a:gd name="T118" fmla="*/ 1028 w 4711"/>
                <a:gd name="T119" fmla="*/ 126 h 1672"/>
                <a:gd name="T120" fmla="*/ 1194 w 4711"/>
                <a:gd name="T121" fmla="*/ 89 h 1672"/>
                <a:gd name="T122" fmla="*/ 1076 w 4711"/>
                <a:gd name="T123" fmla="*/ 54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1" h="1672">
                  <a:moveTo>
                    <a:pt x="1290" y="1620"/>
                  </a:moveTo>
                  <a:lnTo>
                    <a:pt x="1304" y="1628"/>
                  </a:lnTo>
                  <a:lnTo>
                    <a:pt x="1318" y="1641"/>
                  </a:lnTo>
                  <a:lnTo>
                    <a:pt x="1332" y="1653"/>
                  </a:lnTo>
                  <a:lnTo>
                    <a:pt x="1348" y="1662"/>
                  </a:lnTo>
                  <a:lnTo>
                    <a:pt x="1348" y="1670"/>
                  </a:lnTo>
                  <a:lnTo>
                    <a:pt x="1339" y="1670"/>
                  </a:lnTo>
                  <a:lnTo>
                    <a:pt x="1330" y="1672"/>
                  </a:lnTo>
                  <a:lnTo>
                    <a:pt x="1316" y="1672"/>
                  </a:lnTo>
                  <a:lnTo>
                    <a:pt x="1304" y="1669"/>
                  </a:lnTo>
                  <a:lnTo>
                    <a:pt x="1297" y="1667"/>
                  </a:lnTo>
                  <a:lnTo>
                    <a:pt x="1294" y="1653"/>
                  </a:lnTo>
                  <a:lnTo>
                    <a:pt x="1290" y="1635"/>
                  </a:lnTo>
                  <a:lnTo>
                    <a:pt x="1290" y="1620"/>
                  </a:lnTo>
                  <a:close/>
                  <a:moveTo>
                    <a:pt x="1402" y="1590"/>
                  </a:moveTo>
                  <a:lnTo>
                    <a:pt x="1416" y="1593"/>
                  </a:lnTo>
                  <a:lnTo>
                    <a:pt x="1432" y="1599"/>
                  </a:lnTo>
                  <a:lnTo>
                    <a:pt x="1444" y="1604"/>
                  </a:lnTo>
                  <a:lnTo>
                    <a:pt x="1440" y="1604"/>
                  </a:lnTo>
                  <a:lnTo>
                    <a:pt x="1428" y="1611"/>
                  </a:lnTo>
                  <a:lnTo>
                    <a:pt x="1416" y="1616"/>
                  </a:lnTo>
                  <a:lnTo>
                    <a:pt x="1402" y="1620"/>
                  </a:lnTo>
                  <a:lnTo>
                    <a:pt x="1402" y="1613"/>
                  </a:lnTo>
                  <a:lnTo>
                    <a:pt x="1404" y="1611"/>
                  </a:lnTo>
                  <a:lnTo>
                    <a:pt x="1407" y="1609"/>
                  </a:lnTo>
                  <a:lnTo>
                    <a:pt x="1409" y="1607"/>
                  </a:lnTo>
                  <a:lnTo>
                    <a:pt x="1409" y="1606"/>
                  </a:lnTo>
                  <a:lnTo>
                    <a:pt x="1411" y="1604"/>
                  </a:lnTo>
                  <a:lnTo>
                    <a:pt x="1412" y="1600"/>
                  </a:lnTo>
                  <a:lnTo>
                    <a:pt x="1409" y="1600"/>
                  </a:lnTo>
                  <a:lnTo>
                    <a:pt x="1400" y="1609"/>
                  </a:lnTo>
                  <a:lnTo>
                    <a:pt x="1392" y="1614"/>
                  </a:lnTo>
                  <a:lnTo>
                    <a:pt x="1383" y="1616"/>
                  </a:lnTo>
                  <a:lnTo>
                    <a:pt x="1371" y="1620"/>
                  </a:lnTo>
                  <a:lnTo>
                    <a:pt x="1371" y="1604"/>
                  </a:lnTo>
                  <a:lnTo>
                    <a:pt x="1381" y="1600"/>
                  </a:lnTo>
                  <a:lnTo>
                    <a:pt x="1392" y="1595"/>
                  </a:lnTo>
                  <a:lnTo>
                    <a:pt x="1402" y="1590"/>
                  </a:lnTo>
                  <a:close/>
                  <a:moveTo>
                    <a:pt x="1374" y="1393"/>
                  </a:moveTo>
                  <a:lnTo>
                    <a:pt x="1378" y="1396"/>
                  </a:lnTo>
                  <a:lnTo>
                    <a:pt x="1381" y="1398"/>
                  </a:lnTo>
                  <a:lnTo>
                    <a:pt x="1383" y="1400"/>
                  </a:lnTo>
                  <a:lnTo>
                    <a:pt x="1385" y="1403"/>
                  </a:lnTo>
                  <a:lnTo>
                    <a:pt x="1385" y="1407"/>
                  </a:lnTo>
                  <a:lnTo>
                    <a:pt x="1386" y="1412"/>
                  </a:lnTo>
                  <a:lnTo>
                    <a:pt x="1378" y="1412"/>
                  </a:lnTo>
                  <a:lnTo>
                    <a:pt x="1376" y="1408"/>
                  </a:lnTo>
                  <a:lnTo>
                    <a:pt x="1374" y="1405"/>
                  </a:lnTo>
                  <a:lnTo>
                    <a:pt x="1374" y="1403"/>
                  </a:lnTo>
                  <a:lnTo>
                    <a:pt x="1372" y="1401"/>
                  </a:lnTo>
                  <a:lnTo>
                    <a:pt x="1374" y="1398"/>
                  </a:lnTo>
                  <a:lnTo>
                    <a:pt x="1374" y="1393"/>
                  </a:lnTo>
                  <a:close/>
                  <a:moveTo>
                    <a:pt x="4289" y="1370"/>
                  </a:moveTo>
                  <a:lnTo>
                    <a:pt x="4294" y="1384"/>
                  </a:lnTo>
                  <a:lnTo>
                    <a:pt x="4296" y="1400"/>
                  </a:lnTo>
                  <a:lnTo>
                    <a:pt x="4292" y="1415"/>
                  </a:lnTo>
                  <a:lnTo>
                    <a:pt x="4284" y="1424"/>
                  </a:lnTo>
                  <a:lnTo>
                    <a:pt x="4275" y="1429"/>
                  </a:lnTo>
                  <a:lnTo>
                    <a:pt x="4263" y="1435"/>
                  </a:lnTo>
                  <a:lnTo>
                    <a:pt x="4258" y="1414"/>
                  </a:lnTo>
                  <a:lnTo>
                    <a:pt x="4251" y="1393"/>
                  </a:lnTo>
                  <a:lnTo>
                    <a:pt x="4244" y="1374"/>
                  </a:lnTo>
                  <a:lnTo>
                    <a:pt x="4258" y="1374"/>
                  </a:lnTo>
                  <a:lnTo>
                    <a:pt x="4270" y="1381"/>
                  </a:lnTo>
                  <a:lnTo>
                    <a:pt x="4280" y="1379"/>
                  </a:lnTo>
                  <a:lnTo>
                    <a:pt x="4289" y="1370"/>
                  </a:lnTo>
                  <a:close/>
                  <a:moveTo>
                    <a:pt x="4577" y="1367"/>
                  </a:moveTo>
                  <a:lnTo>
                    <a:pt x="4580" y="1368"/>
                  </a:lnTo>
                  <a:lnTo>
                    <a:pt x="4584" y="1370"/>
                  </a:lnTo>
                  <a:lnTo>
                    <a:pt x="4586" y="1372"/>
                  </a:lnTo>
                  <a:lnTo>
                    <a:pt x="4587" y="1374"/>
                  </a:lnTo>
                  <a:lnTo>
                    <a:pt x="4589" y="1375"/>
                  </a:lnTo>
                  <a:lnTo>
                    <a:pt x="4593" y="1379"/>
                  </a:lnTo>
                  <a:lnTo>
                    <a:pt x="4593" y="1377"/>
                  </a:lnTo>
                  <a:lnTo>
                    <a:pt x="4594" y="1375"/>
                  </a:lnTo>
                  <a:lnTo>
                    <a:pt x="4596" y="1372"/>
                  </a:lnTo>
                  <a:lnTo>
                    <a:pt x="4596" y="1370"/>
                  </a:lnTo>
                  <a:lnTo>
                    <a:pt x="4598" y="1370"/>
                  </a:lnTo>
                  <a:lnTo>
                    <a:pt x="4600" y="1370"/>
                  </a:lnTo>
                  <a:lnTo>
                    <a:pt x="4600" y="1374"/>
                  </a:lnTo>
                  <a:lnTo>
                    <a:pt x="4601" y="1377"/>
                  </a:lnTo>
                  <a:lnTo>
                    <a:pt x="4603" y="1382"/>
                  </a:lnTo>
                  <a:lnTo>
                    <a:pt x="4603" y="1388"/>
                  </a:lnTo>
                  <a:lnTo>
                    <a:pt x="4603" y="1393"/>
                  </a:lnTo>
                  <a:lnTo>
                    <a:pt x="4591" y="1407"/>
                  </a:lnTo>
                  <a:lnTo>
                    <a:pt x="4580" y="1424"/>
                  </a:lnTo>
                  <a:lnTo>
                    <a:pt x="4584" y="1435"/>
                  </a:lnTo>
                  <a:lnTo>
                    <a:pt x="4582" y="1438"/>
                  </a:lnTo>
                  <a:lnTo>
                    <a:pt x="4577" y="1442"/>
                  </a:lnTo>
                  <a:lnTo>
                    <a:pt x="4572" y="1443"/>
                  </a:lnTo>
                  <a:lnTo>
                    <a:pt x="4567" y="1445"/>
                  </a:lnTo>
                  <a:lnTo>
                    <a:pt x="4561" y="1449"/>
                  </a:lnTo>
                  <a:lnTo>
                    <a:pt x="4558" y="1450"/>
                  </a:lnTo>
                  <a:lnTo>
                    <a:pt x="4554" y="1456"/>
                  </a:lnTo>
                  <a:lnTo>
                    <a:pt x="4554" y="1461"/>
                  </a:lnTo>
                  <a:lnTo>
                    <a:pt x="4553" y="1466"/>
                  </a:lnTo>
                  <a:lnTo>
                    <a:pt x="4553" y="1471"/>
                  </a:lnTo>
                  <a:lnTo>
                    <a:pt x="4551" y="1478"/>
                  </a:lnTo>
                  <a:lnTo>
                    <a:pt x="4547" y="1482"/>
                  </a:lnTo>
                  <a:lnTo>
                    <a:pt x="4542" y="1485"/>
                  </a:lnTo>
                  <a:lnTo>
                    <a:pt x="4537" y="1489"/>
                  </a:lnTo>
                  <a:lnTo>
                    <a:pt x="4532" y="1492"/>
                  </a:lnTo>
                  <a:lnTo>
                    <a:pt x="4526" y="1497"/>
                  </a:lnTo>
                  <a:lnTo>
                    <a:pt x="4519" y="1497"/>
                  </a:lnTo>
                  <a:lnTo>
                    <a:pt x="4511" y="1491"/>
                  </a:lnTo>
                  <a:lnTo>
                    <a:pt x="4502" y="1485"/>
                  </a:lnTo>
                  <a:lnTo>
                    <a:pt x="4495" y="1480"/>
                  </a:lnTo>
                  <a:lnTo>
                    <a:pt x="4488" y="1470"/>
                  </a:lnTo>
                  <a:lnTo>
                    <a:pt x="4493" y="1466"/>
                  </a:lnTo>
                  <a:lnTo>
                    <a:pt x="4495" y="1461"/>
                  </a:lnTo>
                  <a:lnTo>
                    <a:pt x="4497" y="1457"/>
                  </a:lnTo>
                  <a:lnTo>
                    <a:pt x="4498" y="1452"/>
                  </a:lnTo>
                  <a:lnTo>
                    <a:pt x="4500" y="1447"/>
                  </a:lnTo>
                  <a:lnTo>
                    <a:pt x="4504" y="1443"/>
                  </a:lnTo>
                  <a:lnTo>
                    <a:pt x="4514" y="1440"/>
                  </a:lnTo>
                  <a:lnTo>
                    <a:pt x="4525" y="1438"/>
                  </a:lnTo>
                  <a:lnTo>
                    <a:pt x="4535" y="1435"/>
                  </a:lnTo>
                  <a:lnTo>
                    <a:pt x="4540" y="1429"/>
                  </a:lnTo>
                  <a:lnTo>
                    <a:pt x="4549" y="1417"/>
                  </a:lnTo>
                  <a:lnTo>
                    <a:pt x="4556" y="1403"/>
                  </a:lnTo>
                  <a:lnTo>
                    <a:pt x="4565" y="1389"/>
                  </a:lnTo>
                  <a:lnTo>
                    <a:pt x="4572" y="1375"/>
                  </a:lnTo>
                  <a:lnTo>
                    <a:pt x="4577" y="1367"/>
                  </a:lnTo>
                  <a:close/>
                  <a:moveTo>
                    <a:pt x="4570" y="1239"/>
                  </a:moveTo>
                  <a:lnTo>
                    <a:pt x="4577" y="1239"/>
                  </a:lnTo>
                  <a:lnTo>
                    <a:pt x="4593" y="1255"/>
                  </a:lnTo>
                  <a:lnTo>
                    <a:pt x="4607" y="1269"/>
                  </a:lnTo>
                  <a:lnTo>
                    <a:pt x="4621" y="1285"/>
                  </a:lnTo>
                  <a:lnTo>
                    <a:pt x="4631" y="1305"/>
                  </a:lnTo>
                  <a:lnTo>
                    <a:pt x="4636" y="1305"/>
                  </a:lnTo>
                  <a:lnTo>
                    <a:pt x="4642" y="1305"/>
                  </a:lnTo>
                  <a:lnTo>
                    <a:pt x="4645" y="1305"/>
                  </a:lnTo>
                  <a:lnTo>
                    <a:pt x="4647" y="1305"/>
                  </a:lnTo>
                  <a:lnTo>
                    <a:pt x="4650" y="1305"/>
                  </a:lnTo>
                  <a:lnTo>
                    <a:pt x="4654" y="1302"/>
                  </a:lnTo>
                  <a:lnTo>
                    <a:pt x="4656" y="1299"/>
                  </a:lnTo>
                  <a:lnTo>
                    <a:pt x="4657" y="1293"/>
                  </a:lnTo>
                  <a:lnTo>
                    <a:pt x="4661" y="1293"/>
                  </a:lnTo>
                  <a:lnTo>
                    <a:pt x="4661" y="1316"/>
                  </a:lnTo>
                  <a:lnTo>
                    <a:pt x="4659" y="1321"/>
                  </a:lnTo>
                  <a:lnTo>
                    <a:pt x="4657" y="1326"/>
                  </a:lnTo>
                  <a:lnTo>
                    <a:pt x="4656" y="1332"/>
                  </a:lnTo>
                  <a:lnTo>
                    <a:pt x="4654" y="1335"/>
                  </a:lnTo>
                  <a:lnTo>
                    <a:pt x="4642" y="1335"/>
                  </a:lnTo>
                  <a:lnTo>
                    <a:pt x="4642" y="1347"/>
                  </a:lnTo>
                  <a:lnTo>
                    <a:pt x="4631" y="1358"/>
                  </a:lnTo>
                  <a:lnTo>
                    <a:pt x="4622" y="1368"/>
                  </a:lnTo>
                  <a:lnTo>
                    <a:pt x="4612" y="1379"/>
                  </a:lnTo>
                  <a:lnTo>
                    <a:pt x="4612" y="1374"/>
                  </a:lnTo>
                  <a:lnTo>
                    <a:pt x="4610" y="1370"/>
                  </a:lnTo>
                  <a:lnTo>
                    <a:pt x="4610" y="1367"/>
                  </a:lnTo>
                  <a:lnTo>
                    <a:pt x="4610" y="1361"/>
                  </a:lnTo>
                  <a:lnTo>
                    <a:pt x="4612" y="1358"/>
                  </a:lnTo>
                  <a:lnTo>
                    <a:pt x="4612" y="1354"/>
                  </a:lnTo>
                  <a:lnTo>
                    <a:pt x="4612" y="1351"/>
                  </a:lnTo>
                  <a:lnTo>
                    <a:pt x="4610" y="1349"/>
                  </a:lnTo>
                  <a:lnTo>
                    <a:pt x="4607" y="1347"/>
                  </a:lnTo>
                  <a:lnTo>
                    <a:pt x="4603" y="1346"/>
                  </a:lnTo>
                  <a:lnTo>
                    <a:pt x="4600" y="1344"/>
                  </a:lnTo>
                  <a:lnTo>
                    <a:pt x="4596" y="1342"/>
                  </a:lnTo>
                  <a:lnTo>
                    <a:pt x="4593" y="1340"/>
                  </a:lnTo>
                  <a:lnTo>
                    <a:pt x="4591" y="1339"/>
                  </a:lnTo>
                  <a:lnTo>
                    <a:pt x="4591" y="1337"/>
                  </a:lnTo>
                  <a:lnTo>
                    <a:pt x="4593" y="1335"/>
                  </a:lnTo>
                  <a:lnTo>
                    <a:pt x="4596" y="1330"/>
                  </a:lnTo>
                  <a:lnTo>
                    <a:pt x="4601" y="1326"/>
                  </a:lnTo>
                  <a:lnTo>
                    <a:pt x="4607" y="1321"/>
                  </a:lnTo>
                  <a:lnTo>
                    <a:pt x="4612" y="1316"/>
                  </a:lnTo>
                  <a:lnTo>
                    <a:pt x="4605" y="1309"/>
                  </a:lnTo>
                  <a:lnTo>
                    <a:pt x="4598" y="1297"/>
                  </a:lnTo>
                  <a:lnTo>
                    <a:pt x="4587" y="1279"/>
                  </a:lnTo>
                  <a:lnTo>
                    <a:pt x="4579" y="1264"/>
                  </a:lnTo>
                  <a:lnTo>
                    <a:pt x="4574" y="1250"/>
                  </a:lnTo>
                  <a:lnTo>
                    <a:pt x="4570" y="1239"/>
                  </a:lnTo>
                  <a:close/>
                  <a:moveTo>
                    <a:pt x="4507" y="1056"/>
                  </a:moveTo>
                  <a:lnTo>
                    <a:pt x="4516" y="1056"/>
                  </a:lnTo>
                  <a:lnTo>
                    <a:pt x="4532" y="1068"/>
                  </a:lnTo>
                  <a:lnTo>
                    <a:pt x="4551" y="1079"/>
                  </a:lnTo>
                  <a:lnTo>
                    <a:pt x="4551" y="1089"/>
                  </a:lnTo>
                  <a:lnTo>
                    <a:pt x="4539" y="1089"/>
                  </a:lnTo>
                  <a:lnTo>
                    <a:pt x="4530" y="1082"/>
                  </a:lnTo>
                  <a:lnTo>
                    <a:pt x="4521" y="1075"/>
                  </a:lnTo>
                  <a:lnTo>
                    <a:pt x="4514" y="1066"/>
                  </a:lnTo>
                  <a:lnTo>
                    <a:pt x="4507" y="1056"/>
                  </a:lnTo>
                  <a:close/>
                  <a:moveTo>
                    <a:pt x="4692" y="995"/>
                  </a:moveTo>
                  <a:lnTo>
                    <a:pt x="4696" y="995"/>
                  </a:lnTo>
                  <a:lnTo>
                    <a:pt x="4699" y="997"/>
                  </a:lnTo>
                  <a:lnTo>
                    <a:pt x="4699" y="997"/>
                  </a:lnTo>
                  <a:lnTo>
                    <a:pt x="4701" y="998"/>
                  </a:lnTo>
                  <a:lnTo>
                    <a:pt x="4701" y="1000"/>
                  </a:lnTo>
                  <a:lnTo>
                    <a:pt x="4703" y="1002"/>
                  </a:lnTo>
                  <a:lnTo>
                    <a:pt x="4704" y="1005"/>
                  </a:lnTo>
                  <a:lnTo>
                    <a:pt x="4708" y="1011"/>
                  </a:lnTo>
                  <a:lnTo>
                    <a:pt x="4710" y="1017"/>
                  </a:lnTo>
                  <a:lnTo>
                    <a:pt x="4711" y="1024"/>
                  </a:lnTo>
                  <a:lnTo>
                    <a:pt x="4704" y="1024"/>
                  </a:lnTo>
                  <a:lnTo>
                    <a:pt x="4704" y="1017"/>
                  </a:lnTo>
                  <a:lnTo>
                    <a:pt x="4699" y="1014"/>
                  </a:lnTo>
                  <a:lnTo>
                    <a:pt x="4697" y="1009"/>
                  </a:lnTo>
                  <a:lnTo>
                    <a:pt x="4696" y="1005"/>
                  </a:lnTo>
                  <a:lnTo>
                    <a:pt x="4694" y="1000"/>
                  </a:lnTo>
                  <a:lnTo>
                    <a:pt x="4692" y="995"/>
                  </a:lnTo>
                  <a:close/>
                  <a:moveTo>
                    <a:pt x="4532" y="974"/>
                  </a:moveTo>
                  <a:lnTo>
                    <a:pt x="4535" y="974"/>
                  </a:lnTo>
                  <a:lnTo>
                    <a:pt x="4537" y="976"/>
                  </a:lnTo>
                  <a:lnTo>
                    <a:pt x="4537" y="977"/>
                  </a:lnTo>
                  <a:lnTo>
                    <a:pt x="4539" y="977"/>
                  </a:lnTo>
                  <a:lnTo>
                    <a:pt x="4540" y="977"/>
                  </a:lnTo>
                  <a:lnTo>
                    <a:pt x="4542" y="979"/>
                  </a:lnTo>
                  <a:lnTo>
                    <a:pt x="4544" y="984"/>
                  </a:lnTo>
                  <a:lnTo>
                    <a:pt x="4544" y="990"/>
                  </a:lnTo>
                  <a:lnTo>
                    <a:pt x="4546" y="993"/>
                  </a:lnTo>
                  <a:lnTo>
                    <a:pt x="4547" y="997"/>
                  </a:lnTo>
                  <a:lnTo>
                    <a:pt x="4549" y="1000"/>
                  </a:lnTo>
                  <a:lnTo>
                    <a:pt x="4551" y="1005"/>
                  </a:lnTo>
                  <a:lnTo>
                    <a:pt x="4539" y="1005"/>
                  </a:lnTo>
                  <a:lnTo>
                    <a:pt x="4537" y="997"/>
                  </a:lnTo>
                  <a:lnTo>
                    <a:pt x="4533" y="991"/>
                  </a:lnTo>
                  <a:lnTo>
                    <a:pt x="4532" y="984"/>
                  </a:lnTo>
                  <a:lnTo>
                    <a:pt x="4532" y="974"/>
                  </a:lnTo>
                  <a:close/>
                  <a:moveTo>
                    <a:pt x="2907" y="967"/>
                  </a:moveTo>
                  <a:lnTo>
                    <a:pt x="2907" y="974"/>
                  </a:lnTo>
                  <a:lnTo>
                    <a:pt x="2915" y="993"/>
                  </a:lnTo>
                  <a:lnTo>
                    <a:pt x="2915" y="1014"/>
                  </a:lnTo>
                  <a:lnTo>
                    <a:pt x="2910" y="1033"/>
                  </a:lnTo>
                  <a:lnTo>
                    <a:pt x="2901" y="1052"/>
                  </a:lnTo>
                  <a:lnTo>
                    <a:pt x="2891" y="1070"/>
                  </a:lnTo>
                  <a:lnTo>
                    <a:pt x="2882" y="1087"/>
                  </a:lnTo>
                  <a:lnTo>
                    <a:pt x="2875" y="1101"/>
                  </a:lnTo>
                  <a:lnTo>
                    <a:pt x="2872" y="1119"/>
                  </a:lnTo>
                  <a:lnTo>
                    <a:pt x="2870" y="1134"/>
                  </a:lnTo>
                  <a:lnTo>
                    <a:pt x="2868" y="1147"/>
                  </a:lnTo>
                  <a:lnTo>
                    <a:pt x="2861" y="1157"/>
                  </a:lnTo>
                  <a:lnTo>
                    <a:pt x="2849" y="1166"/>
                  </a:lnTo>
                  <a:lnTo>
                    <a:pt x="2849" y="1162"/>
                  </a:lnTo>
                  <a:lnTo>
                    <a:pt x="2842" y="1161"/>
                  </a:lnTo>
                  <a:lnTo>
                    <a:pt x="2837" y="1159"/>
                  </a:lnTo>
                  <a:lnTo>
                    <a:pt x="2832" y="1155"/>
                  </a:lnTo>
                  <a:lnTo>
                    <a:pt x="2828" y="1150"/>
                  </a:lnTo>
                  <a:lnTo>
                    <a:pt x="2826" y="1143"/>
                  </a:lnTo>
                  <a:lnTo>
                    <a:pt x="2819" y="1129"/>
                  </a:lnTo>
                  <a:lnTo>
                    <a:pt x="2818" y="1115"/>
                  </a:lnTo>
                  <a:lnTo>
                    <a:pt x="2823" y="1103"/>
                  </a:lnTo>
                  <a:lnTo>
                    <a:pt x="2828" y="1089"/>
                  </a:lnTo>
                  <a:lnTo>
                    <a:pt x="2833" y="1075"/>
                  </a:lnTo>
                  <a:lnTo>
                    <a:pt x="2833" y="1066"/>
                  </a:lnTo>
                  <a:lnTo>
                    <a:pt x="2832" y="1052"/>
                  </a:lnTo>
                  <a:lnTo>
                    <a:pt x="2830" y="1038"/>
                  </a:lnTo>
                  <a:lnTo>
                    <a:pt x="2830" y="1024"/>
                  </a:lnTo>
                  <a:lnTo>
                    <a:pt x="2849" y="1024"/>
                  </a:lnTo>
                  <a:lnTo>
                    <a:pt x="2854" y="1016"/>
                  </a:lnTo>
                  <a:lnTo>
                    <a:pt x="2865" y="1005"/>
                  </a:lnTo>
                  <a:lnTo>
                    <a:pt x="2875" y="993"/>
                  </a:lnTo>
                  <a:lnTo>
                    <a:pt x="2887" y="981"/>
                  </a:lnTo>
                  <a:lnTo>
                    <a:pt x="2898" y="972"/>
                  </a:lnTo>
                  <a:lnTo>
                    <a:pt x="2907" y="967"/>
                  </a:lnTo>
                  <a:close/>
                  <a:moveTo>
                    <a:pt x="4455" y="913"/>
                  </a:moveTo>
                  <a:lnTo>
                    <a:pt x="4469" y="918"/>
                  </a:lnTo>
                  <a:lnTo>
                    <a:pt x="4469" y="925"/>
                  </a:lnTo>
                  <a:lnTo>
                    <a:pt x="4458" y="925"/>
                  </a:lnTo>
                  <a:lnTo>
                    <a:pt x="4458" y="921"/>
                  </a:lnTo>
                  <a:lnTo>
                    <a:pt x="4457" y="920"/>
                  </a:lnTo>
                  <a:lnTo>
                    <a:pt x="4457" y="918"/>
                  </a:lnTo>
                  <a:lnTo>
                    <a:pt x="4455" y="918"/>
                  </a:lnTo>
                  <a:lnTo>
                    <a:pt x="4455" y="916"/>
                  </a:lnTo>
                  <a:lnTo>
                    <a:pt x="4455" y="913"/>
                  </a:lnTo>
                  <a:close/>
                  <a:moveTo>
                    <a:pt x="4205" y="909"/>
                  </a:moveTo>
                  <a:lnTo>
                    <a:pt x="4209" y="909"/>
                  </a:lnTo>
                  <a:lnTo>
                    <a:pt x="4210" y="918"/>
                  </a:lnTo>
                  <a:lnTo>
                    <a:pt x="4212" y="930"/>
                  </a:lnTo>
                  <a:lnTo>
                    <a:pt x="4217" y="944"/>
                  </a:lnTo>
                  <a:lnTo>
                    <a:pt x="4221" y="956"/>
                  </a:lnTo>
                  <a:lnTo>
                    <a:pt x="4224" y="963"/>
                  </a:lnTo>
                  <a:lnTo>
                    <a:pt x="4226" y="965"/>
                  </a:lnTo>
                  <a:lnTo>
                    <a:pt x="4231" y="967"/>
                  </a:lnTo>
                  <a:lnTo>
                    <a:pt x="4235" y="967"/>
                  </a:lnTo>
                  <a:lnTo>
                    <a:pt x="4240" y="969"/>
                  </a:lnTo>
                  <a:lnTo>
                    <a:pt x="4244" y="969"/>
                  </a:lnTo>
                  <a:lnTo>
                    <a:pt x="4247" y="970"/>
                  </a:lnTo>
                  <a:lnTo>
                    <a:pt x="4247" y="976"/>
                  </a:lnTo>
                  <a:lnTo>
                    <a:pt x="4251" y="988"/>
                  </a:lnTo>
                  <a:lnTo>
                    <a:pt x="4254" y="1002"/>
                  </a:lnTo>
                  <a:lnTo>
                    <a:pt x="4259" y="1019"/>
                  </a:lnTo>
                  <a:lnTo>
                    <a:pt x="4263" y="1031"/>
                  </a:lnTo>
                  <a:lnTo>
                    <a:pt x="4266" y="1040"/>
                  </a:lnTo>
                  <a:lnTo>
                    <a:pt x="4275" y="1040"/>
                  </a:lnTo>
                  <a:lnTo>
                    <a:pt x="4280" y="1042"/>
                  </a:lnTo>
                  <a:lnTo>
                    <a:pt x="4286" y="1044"/>
                  </a:lnTo>
                  <a:lnTo>
                    <a:pt x="4289" y="1047"/>
                  </a:lnTo>
                  <a:lnTo>
                    <a:pt x="4292" y="1052"/>
                  </a:lnTo>
                  <a:lnTo>
                    <a:pt x="4301" y="1065"/>
                  </a:lnTo>
                  <a:lnTo>
                    <a:pt x="4305" y="1082"/>
                  </a:lnTo>
                  <a:lnTo>
                    <a:pt x="4324" y="1082"/>
                  </a:lnTo>
                  <a:lnTo>
                    <a:pt x="4331" y="1100"/>
                  </a:lnTo>
                  <a:lnTo>
                    <a:pt x="4341" y="1112"/>
                  </a:lnTo>
                  <a:lnTo>
                    <a:pt x="4350" y="1124"/>
                  </a:lnTo>
                  <a:lnTo>
                    <a:pt x="4359" y="1140"/>
                  </a:lnTo>
                  <a:lnTo>
                    <a:pt x="4362" y="1166"/>
                  </a:lnTo>
                  <a:lnTo>
                    <a:pt x="4361" y="1187"/>
                  </a:lnTo>
                  <a:lnTo>
                    <a:pt x="4355" y="1208"/>
                  </a:lnTo>
                  <a:lnTo>
                    <a:pt x="4347" y="1227"/>
                  </a:lnTo>
                  <a:lnTo>
                    <a:pt x="4338" y="1248"/>
                  </a:lnTo>
                  <a:lnTo>
                    <a:pt x="4327" y="1271"/>
                  </a:lnTo>
                  <a:lnTo>
                    <a:pt x="4324" y="1285"/>
                  </a:lnTo>
                  <a:lnTo>
                    <a:pt x="4319" y="1299"/>
                  </a:lnTo>
                  <a:lnTo>
                    <a:pt x="4315" y="1314"/>
                  </a:lnTo>
                  <a:lnTo>
                    <a:pt x="4310" y="1326"/>
                  </a:lnTo>
                  <a:lnTo>
                    <a:pt x="4301" y="1335"/>
                  </a:lnTo>
                  <a:lnTo>
                    <a:pt x="4291" y="1340"/>
                  </a:lnTo>
                  <a:lnTo>
                    <a:pt x="4279" y="1346"/>
                  </a:lnTo>
                  <a:lnTo>
                    <a:pt x="4266" y="1351"/>
                  </a:lnTo>
                  <a:lnTo>
                    <a:pt x="4258" y="1354"/>
                  </a:lnTo>
                  <a:lnTo>
                    <a:pt x="4247" y="1346"/>
                  </a:lnTo>
                  <a:lnTo>
                    <a:pt x="4235" y="1335"/>
                  </a:lnTo>
                  <a:lnTo>
                    <a:pt x="4226" y="1342"/>
                  </a:lnTo>
                  <a:lnTo>
                    <a:pt x="4216" y="1346"/>
                  </a:lnTo>
                  <a:lnTo>
                    <a:pt x="4203" y="1344"/>
                  </a:lnTo>
                  <a:lnTo>
                    <a:pt x="4190" y="1342"/>
                  </a:lnTo>
                  <a:lnTo>
                    <a:pt x="4174" y="1340"/>
                  </a:lnTo>
                  <a:lnTo>
                    <a:pt x="4167" y="1305"/>
                  </a:lnTo>
                  <a:lnTo>
                    <a:pt x="4162" y="1304"/>
                  </a:lnTo>
                  <a:lnTo>
                    <a:pt x="4156" y="1302"/>
                  </a:lnTo>
                  <a:lnTo>
                    <a:pt x="4151" y="1300"/>
                  </a:lnTo>
                  <a:lnTo>
                    <a:pt x="4148" y="1297"/>
                  </a:lnTo>
                  <a:lnTo>
                    <a:pt x="4144" y="1295"/>
                  </a:lnTo>
                  <a:lnTo>
                    <a:pt x="4142" y="1293"/>
                  </a:lnTo>
                  <a:lnTo>
                    <a:pt x="4142" y="1292"/>
                  </a:lnTo>
                  <a:lnTo>
                    <a:pt x="4144" y="1290"/>
                  </a:lnTo>
                  <a:lnTo>
                    <a:pt x="4144" y="1288"/>
                  </a:lnTo>
                  <a:lnTo>
                    <a:pt x="4144" y="1286"/>
                  </a:lnTo>
                  <a:lnTo>
                    <a:pt x="4142" y="1285"/>
                  </a:lnTo>
                  <a:lnTo>
                    <a:pt x="4141" y="1283"/>
                  </a:lnTo>
                  <a:lnTo>
                    <a:pt x="4135" y="1281"/>
                  </a:lnTo>
                  <a:lnTo>
                    <a:pt x="4134" y="1283"/>
                  </a:lnTo>
                  <a:lnTo>
                    <a:pt x="4134" y="1285"/>
                  </a:lnTo>
                  <a:lnTo>
                    <a:pt x="4134" y="1285"/>
                  </a:lnTo>
                  <a:lnTo>
                    <a:pt x="4132" y="1286"/>
                  </a:lnTo>
                  <a:lnTo>
                    <a:pt x="4130" y="1286"/>
                  </a:lnTo>
                  <a:lnTo>
                    <a:pt x="4128" y="1286"/>
                  </a:lnTo>
                  <a:lnTo>
                    <a:pt x="4128" y="1281"/>
                  </a:lnTo>
                  <a:lnTo>
                    <a:pt x="4123" y="1281"/>
                  </a:lnTo>
                  <a:lnTo>
                    <a:pt x="4123" y="1278"/>
                  </a:lnTo>
                  <a:lnTo>
                    <a:pt x="4130" y="1274"/>
                  </a:lnTo>
                  <a:lnTo>
                    <a:pt x="4135" y="1269"/>
                  </a:lnTo>
                  <a:lnTo>
                    <a:pt x="4139" y="1264"/>
                  </a:lnTo>
                  <a:lnTo>
                    <a:pt x="4135" y="1264"/>
                  </a:lnTo>
                  <a:lnTo>
                    <a:pt x="4135" y="1258"/>
                  </a:lnTo>
                  <a:lnTo>
                    <a:pt x="4127" y="1267"/>
                  </a:lnTo>
                  <a:lnTo>
                    <a:pt x="4118" y="1272"/>
                  </a:lnTo>
                  <a:lnTo>
                    <a:pt x="4104" y="1278"/>
                  </a:lnTo>
                  <a:lnTo>
                    <a:pt x="4099" y="1267"/>
                  </a:lnTo>
                  <a:lnTo>
                    <a:pt x="4092" y="1257"/>
                  </a:lnTo>
                  <a:lnTo>
                    <a:pt x="4083" y="1248"/>
                  </a:lnTo>
                  <a:lnTo>
                    <a:pt x="4071" y="1241"/>
                  </a:lnTo>
                  <a:lnTo>
                    <a:pt x="4055" y="1239"/>
                  </a:lnTo>
                  <a:lnTo>
                    <a:pt x="4045" y="1236"/>
                  </a:lnTo>
                  <a:lnTo>
                    <a:pt x="4031" y="1234"/>
                  </a:lnTo>
                  <a:lnTo>
                    <a:pt x="4011" y="1236"/>
                  </a:lnTo>
                  <a:lnTo>
                    <a:pt x="3992" y="1237"/>
                  </a:lnTo>
                  <a:lnTo>
                    <a:pt x="3973" y="1241"/>
                  </a:lnTo>
                  <a:lnTo>
                    <a:pt x="3956" y="1244"/>
                  </a:lnTo>
                  <a:lnTo>
                    <a:pt x="3943" y="1248"/>
                  </a:lnTo>
                  <a:lnTo>
                    <a:pt x="3936" y="1271"/>
                  </a:lnTo>
                  <a:lnTo>
                    <a:pt x="3919" y="1271"/>
                  </a:lnTo>
                  <a:lnTo>
                    <a:pt x="3903" y="1269"/>
                  </a:lnTo>
                  <a:lnTo>
                    <a:pt x="3886" y="1271"/>
                  </a:lnTo>
                  <a:lnTo>
                    <a:pt x="3874" y="1274"/>
                  </a:lnTo>
                  <a:lnTo>
                    <a:pt x="3861" y="1279"/>
                  </a:lnTo>
                  <a:lnTo>
                    <a:pt x="3851" y="1285"/>
                  </a:lnTo>
                  <a:lnTo>
                    <a:pt x="3839" y="1286"/>
                  </a:lnTo>
                  <a:lnTo>
                    <a:pt x="3825" y="1286"/>
                  </a:lnTo>
                  <a:lnTo>
                    <a:pt x="3821" y="1279"/>
                  </a:lnTo>
                  <a:lnTo>
                    <a:pt x="3818" y="1274"/>
                  </a:lnTo>
                  <a:lnTo>
                    <a:pt x="3812" y="1269"/>
                  </a:lnTo>
                  <a:lnTo>
                    <a:pt x="3809" y="1264"/>
                  </a:lnTo>
                  <a:lnTo>
                    <a:pt x="3818" y="1251"/>
                  </a:lnTo>
                  <a:lnTo>
                    <a:pt x="3819" y="1236"/>
                  </a:lnTo>
                  <a:lnTo>
                    <a:pt x="3818" y="1218"/>
                  </a:lnTo>
                  <a:lnTo>
                    <a:pt x="3811" y="1201"/>
                  </a:lnTo>
                  <a:lnTo>
                    <a:pt x="3804" y="1182"/>
                  </a:lnTo>
                  <a:lnTo>
                    <a:pt x="3795" y="1164"/>
                  </a:lnTo>
                  <a:lnTo>
                    <a:pt x="3790" y="1148"/>
                  </a:lnTo>
                  <a:lnTo>
                    <a:pt x="3786" y="1136"/>
                  </a:lnTo>
                  <a:lnTo>
                    <a:pt x="3790" y="1136"/>
                  </a:lnTo>
                  <a:lnTo>
                    <a:pt x="3793" y="1138"/>
                  </a:lnTo>
                  <a:lnTo>
                    <a:pt x="3795" y="1138"/>
                  </a:lnTo>
                  <a:lnTo>
                    <a:pt x="3797" y="1140"/>
                  </a:lnTo>
                  <a:lnTo>
                    <a:pt x="3797" y="1140"/>
                  </a:lnTo>
                  <a:lnTo>
                    <a:pt x="3799" y="1138"/>
                  </a:lnTo>
                  <a:lnTo>
                    <a:pt x="3800" y="1136"/>
                  </a:lnTo>
                  <a:lnTo>
                    <a:pt x="3802" y="1133"/>
                  </a:lnTo>
                  <a:lnTo>
                    <a:pt x="3793" y="1124"/>
                  </a:lnTo>
                  <a:lnTo>
                    <a:pt x="3790" y="1113"/>
                  </a:lnTo>
                  <a:lnTo>
                    <a:pt x="3786" y="1101"/>
                  </a:lnTo>
                  <a:lnTo>
                    <a:pt x="3795" y="1091"/>
                  </a:lnTo>
                  <a:lnTo>
                    <a:pt x="3802" y="1080"/>
                  </a:lnTo>
                  <a:lnTo>
                    <a:pt x="3809" y="1070"/>
                  </a:lnTo>
                  <a:lnTo>
                    <a:pt x="3819" y="1061"/>
                  </a:lnTo>
                  <a:lnTo>
                    <a:pt x="3832" y="1056"/>
                  </a:lnTo>
                  <a:lnTo>
                    <a:pt x="3840" y="1056"/>
                  </a:lnTo>
                  <a:lnTo>
                    <a:pt x="3854" y="1054"/>
                  </a:lnTo>
                  <a:lnTo>
                    <a:pt x="3872" y="1051"/>
                  </a:lnTo>
                  <a:lnTo>
                    <a:pt x="3888" y="1047"/>
                  </a:lnTo>
                  <a:lnTo>
                    <a:pt x="3902" y="1044"/>
                  </a:lnTo>
                  <a:lnTo>
                    <a:pt x="3907" y="1031"/>
                  </a:lnTo>
                  <a:lnTo>
                    <a:pt x="3915" y="1017"/>
                  </a:lnTo>
                  <a:lnTo>
                    <a:pt x="3926" y="1007"/>
                  </a:lnTo>
                  <a:lnTo>
                    <a:pt x="3940" y="1002"/>
                  </a:lnTo>
                  <a:lnTo>
                    <a:pt x="3940" y="990"/>
                  </a:lnTo>
                  <a:lnTo>
                    <a:pt x="3947" y="986"/>
                  </a:lnTo>
                  <a:lnTo>
                    <a:pt x="3956" y="977"/>
                  </a:lnTo>
                  <a:lnTo>
                    <a:pt x="3966" y="969"/>
                  </a:lnTo>
                  <a:lnTo>
                    <a:pt x="3977" y="962"/>
                  </a:lnTo>
                  <a:lnTo>
                    <a:pt x="3987" y="956"/>
                  </a:lnTo>
                  <a:lnTo>
                    <a:pt x="3994" y="960"/>
                  </a:lnTo>
                  <a:lnTo>
                    <a:pt x="3996" y="962"/>
                  </a:lnTo>
                  <a:lnTo>
                    <a:pt x="3996" y="965"/>
                  </a:lnTo>
                  <a:lnTo>
                    <a:pt x="3996" y="969"/>
                  </a:lnTo>
                  <a:lnTo>
                    <a:pt x="3998" y="974"/>
                  </a:lnTo>
                  <a:lnTo>
                    <a:pt x="4003" y="976"/>
                  </a:lnTo>
                  <a:lnTo>
                    <a:pt x="4008" y="976"/>
                  </a:lnTo>
                  <a:lnTo>
                    <a:pt x="4011" y="977"/>
                  </a:lnTo>
                  <a:lnTo>
                    <a:pt x="4017" y="979"/>
                  </a:lnTo>
                  <a:lnTo>
                    <a:pt x="4020" y="963"/>
                  </a:lnTo>
                  <a:lnTo>
                    <a:pt x="4025" y="955"/>
                  </a:lnTo>
                  <a:lnTo>
                    <a:pt x="4032" y="949"/>
                  </a:lnTo>
                  <a:lnTo>
                    <a:pt x="4041" y="944"/>
                  </a:lnTo>
                  <a:lnTo>
                    <a:pt x="4050" y="941"/>
                  </a:lnTo>
                  <a:lnTo>
                    <a:pt x="4059" y="932"/>
                  </a:lnTo>
                  <a:lnTo>
                    <a:pt x="4055" y="930"/>
                  </a:lnTo>
                  <a:lnTo>
                    <a:pt x="4055" y="928"/>
                  </a:lnTo>
                  <a:lnTo>
                    <a:pt x="4053" y="927"/>
                  </a:lnTo>
                  <a:lnTo>
                    <a:pt x="4052" y="925"/>
                  </a:lnTo>
                  <a:lnTo>
                    <a:pt x="4066" y="925"/>
                  </a:lnTo>
                  <a:lnTo>
                    <a:pt x="4080" y="932"/>
                  </a:lnTo>
                  <a:lnTo>
                    <a:pt x="4095" y="934"/>
                  </a:lnTo>
                  <a:lnTo>
                    <a:pt x="4111" y="934"/>
                  </a:lnTo>
                  <a:lnTo>
                    <a:pt x="4128" y="932"/>
                  </a:lnTo>
                  <a:lnTo>
                    <a:pt x="4128" y="941"/>
                  </a:lnTo>
                  <a:lnTo>
                    <a:pt x="4116" y="956"/>
                  </a:lnTo>
                  <a:lnTo>
                    <a:pt x="4109" y="979"/>
                  </a:lnTo>
                  <a:lnTo>
                    <a:pt x="4121" y="986"/>
                  </a:lnTo>
                  <a:lnTo>
                    <a:pt x="4137" y="995"/>
                  </a:lnTo>
                  <a:lnTo>
                    <a:pt x="4153" y="1004"/>
                  </a:lnTo>
                  <a:lnTo>
                    <a:pt x="4169" y="1009"/>
                  </a:lnTo>
                  <a:lnTo>
                    <a:pt x="4181" y="1009"/>
                  </a:lnTo>
                  <a:lnTo>
                    <a:pt x="4190" y="995"/>
                  </a:lnTo>
                  <a:lnTo>
                    <a:pt x="4195" y="972"/>
                  </a:lnTo>
                  <a:lnTo>
                    <a:pt x="4196" y="949"/>
                  </a:lnTo>
                  <a:lnTo>
                    <a:pt x="4200" y="927"/>
                  </a:lnTo>
                  <a:lnTo>
                    <a:pt x="4205" y="909"/>
                  </a:lnTo>
                  <a:close/>
                  <a:moveTo>
                    <a:pt x="4439" y="897"/>
                  </a:moveTo>
                  <a:lnTo>
                    <a:pt x="4443" y="901"/>
                  </a:lnTo>
                  <a:lnTo>
                    <a:pt x="4446" y="904"/>
                  </a:lnTo>
                  <a:lnTo>
                    <a:pt x="4450" y="906"/>
                  </a:lnTo>
                  <a:lnTo>
                    <a:pt x="4450" y="913"/>
                  </a:lnTo>
                  <a:lnTo>
                    <a:pt x="4443" y="913"/>
                  </a:lnTo>
                  <a:lnTo>
                    <a:pt x="4441" y="913"/>
                  </a:lnTo>
                  <a:lnTo>
                    <a:pt x="4439" y="911"/>
                  </a:lnTo>
                  <a:lnTo>
                    <a:pt x="4437" y="911"/>
                  </a:lnTo>
                  <a:lnTo>
                    <a:pt x="4436" y="911"/>
                  </a:lnTo>
                  <a:lnTo>
                    <a:pt x="4430" y="909"/>
                  </a:lnTo>
                  <a:lnTo>
                    <a:pt x="4432" y="906"/>
                  </a:lnTo>
                  <a:lnTo>
                    <a:pt x="4432" y="902"/>
                  </a:lnTo>
                  <a:lnTo>
                    <a:pt x="4432" y="902"/>
                  </a:lnTo>
                  <a:lnTo>
                    <a:pt x="4432" y="901"/>
                  </a:lnTo>
                  <a:lnTo>
                    <a:pt x="4434" y="901"/>
                  </a:lnTo>
                  <a:lnTo>
                    <a:pt x="4436" y="901"/>
                  </a:lnTo>
                  <a:lnTo>
                    <a:pt x="4439" y="897"/>
                  </a:lnTo>
                  <a:close/>
                  <a:moveTo>
                    <a:pt x="3867" y="897"/>
                  </a:moveTo>
                  <a:lnTo>
                    <a:pt x="3874" y="899"/>
                  </a:lnTo>
                  <a:lnTo>
                    <a:pt x="3879" y="899"/>
                  </a:lnTo>
                  <a:lnTo>
                    <a:pt x="3884" y="899"/>
                  </a:lnTo>
                  <a:lnTo>
                    <a:pt x="3888" y="901"/>
                  </a:lnTo>
                  <a:lnTo>
                    <a:pt x="3893" y="902"/>
                  </a:lnTo>
                  <a:lnTo>
                    <a:pt x="3893" y="909"/>
                  </a:lnTo>
                  <a:lnTo>
                    <a:pt x="3889" y="909"/>
                  </a:lnTo>
                  <a:lnTo>
                    <a:pt x="3889" y="913"/>
                  </a:lnTo>
                  <a:lnTo>
                    <a:pt x="3884" y="911"/>
                  </a:lnTo>
                  <a:lnTo>
                    <a:pt x="3879" y="909"/>
                  </a:lnTo>
                  <a:lnTo>
                    <a:pt x="3874" y="906"/>
                  </a:lnTo>
                  <a:lnTo>
                    <a:pt x="3870" y="902"/>
                  </a:lnTo>
                  <a:lnTo>
                    <a:pt x="3867" y="897"/>
                  </a:lnTo>
                  <a:close/>
                  <a:moveTo>
                    <a:pt x="4443" y="887"/>
                  </a:moveTo>
                  <a:lnTo>
                    <a:pt x="4455" y="887"/>
                  </a:lnTo>
                  <a:lnTo>
                    <a:pt x="4462" y="909"/>
                  </a:lnTo>
                  <a:lnTo>
                    <a:pt x="4455" y="909"/>
                  </a:lnTo>
                  <a:lnTo>
                    <a:pt x="4455" y="906"/>
                  </a:lnTo>
                  <a:lnTo>
                    <a:pt x="4450" y="902"/>
                  </a:lnTo>
                  <a:lnTo>
                    <a:pt x="4448" y="899"/>
                  </a:lnTo>
                  <a:lnTo>
                    <a:pt x="4446" y="895"/>
                  </a:lnTo>
                  <a:lnTo>
                    <a:pt x="4444" y="892"/>
                  </a:lnTo>
                  <a:lnTo>
                    <a:pt x="4443" y="887"/>
                  </a:lnTo>
                  <a:close/>
                  <a:moveTo>
                    <a:pt x="3963" y="883"/>
                  </a:moveTo>
                  <a:lnTo>
                    <a:pt x="3982" y="883"/>
                  </a:lnTo>
                  <a:lnTo>
                    <a:pt x="3982" y="887"/>
                  </a:lnTo>
                  <a:lnTo>
                    <a:pt x="3978" y="887"/>
                  </a:lnTo>
                  <a:lnTo>
                    <a:pt x="3966" y="895"/>
                  </a:lnTo>
                  <a:lnTo>
                    <a:pt x="3952" y="904"/>
                  </a:lnTo>
                  <a:lnTo>
                    <a:pt x="3940" y="913"/>
                  </a:lnTo>
                  <a:lnTo>
                    <a:pt x="3936" y="913"/>
                  </a:lnTo>
                  <a:lnTo>
                    <a:pt x="3935" y="911"/>
                  </a:lnTo>
                  <a:lnTo>
                    <a:pt x="3935" y="911"/>
                  </a:lnTo>
                  <a:lnTo>
                    <a:pt x="3933" y="911"/>
                  </a:lnTo>
                  <a:lnTo>
                    <a:pt x="3931" y="909"/>
                  </a:lnTo>
                  <a:lnTo>
                    <a:pt x="3928" y="909"/>
                  </a:lnTo>
                  <a:lnTo>
                    <a:pt x="3928" y="906"/>
                  </a:lnTo>
                  <a:lnTo>
                    <a:pt x="3945" y="895"/>
                  </a:lnTo>
                  <a:lnTo>
                    <a:pt x="3963" y="883"/>
                  </a:lnTo>
                  <a:close/>
                  <a:moveTo>
                    <a:pt x="3917" y="878"/>
                  </a:moveTo>
                  <a:lnTo>
                    <a:pt x="3921" y="881"/>
                  </a:lnTo>
                  <a:lnTo>
                    <a:pt x="3922" y="881"/>
                  </a:lnTo>
                  <a:lnTo>
                    <a:pt x="3922" y="881"/>
                  </a:lnTo>
                  <a:lnTo>
                    <a:pt x="3922" y="883"/>
                  </a:lnTo>
                  <a:lnTo>
                    <a:pt x="3922" y="883"/>
                  </a:lnTo>
                  <a:lnTo>
                    <a:pt x="3922" y="887"/>
                  </a:lnTo>
                  <a:lnTo>
                    <a:pt x="3924" y="890"/>
                  </a:lnTo>
                  <a:lnTo>
                    <a:pt x="3917" y="890"/>
                  </a:lnTo>
                  <a:lnTo>
                    <a:pt x="3905" y="894"/>
                  </a:lnTo>
                  <a:lnTo>
                    <a:pt x="3891" y="894"/>
                  </a:lnTo>
                  <a:lnTo>
                    <a:pt x="3879" y="890"/>
                  </a:lnTo>
                  <a:lnTo>
                    <a:pt x="3879" y="888"/>
                  </a:lnTo>
                  <a:lnTo>
                    <a:pt x="3881" y="888"/>
                  </a:lnTo>
                  <a:lnTo>
                    <a:pt x="3881" y="888"/>
                  </a:lnTo>
                  <a:lnTo>
                    <a:pt x="3881" y="888"/>
                  </a:lnTo>
                  <a:lnTo>
                    <a:pt x="3881" y="888"/>
                  </a:lnTo>
                  <a:lnTo>
                    <a:pt x="3882" y="887"/>
                  </a:lnTo>
                  <a:lnTo>
                    <a:pt x="3891" y="883"/>
                  </a:lnTo>
                  <a:lnTo>
                    <a:pt x="3900" y="883"/>
                  </a:lnTo>
                  <a:lnTo>
                    <a:pt x="3908" y="883"/>
                  </a:lnTo>
                  <a:lnTo>
                    <a:pt x="3917" y="878"/>
                  </a:lnTo>
                  <a:close/>
                  <a:moveTo>
                    <a:pt x="3851" y="878"/>
                  </a:moveTo>
                  <a:lnTo>
                    <a:pt x="3858" y="880"/>
                  </a:lnTo>
                  <a:lnTo>
                    <a:pt x="3861" y="881"/>
                  </a:lnTo>
                  <a:lnTo>
                    <a:pt x="3865" y="883"/>
                  </a:lnTo>
                  <a:lnTo>
                    <a:pt x="3868" y="887"/>
                  </a:lnTo>
                  <a:lnTo>
                    <a:pt x="3870" y="890"/>
                  </a:lnTo>
                  <a:lnTo>
                    <a:pt x="3867" y="890"/>
                  </a:lnTo>
                  <a:lnTo>
                    <a:pt x="3858" y="894"/>
                  </a:lnTo>
                  <a:lnTo>
                    <a:pt x="3847" y="894"/>
                  </a:lnTo>
                  <a:lnTo>
                    <a:pt x="3835" y="894"/>
                  </a:lnTo>
                  <a:lnTo>
                    <a:pt x="3835" y="887"/>
                  </a:lnTo>
                  <a:lnTo>
                    <a:pt x="3840" y="885"/>
                  </a:lnTo>
                  <a:lnTo>
                    <a:pt x="3846" y="883"/>
                  </a:lnTo>
                  <a:lnTo>
                    <a:pt x="3847" y="881"/>
                  </a:lnTo>
                  <a:lnTo>
                    <a:pt x="3851" y="878"/>
                  </a:lnTo>
                  <a:close/>
                  <a:moveTo>
                    <a:pt x="4411" y="871"/>
                  </a:moveTo>
                  <a:lnTo>
                    <a:pt x="4418" y="874"/>
                  </a:lnTo>
                  <a:lnTo>
                    <a:pt x="4422" y="876"/>
                  </a:lnTo>
                  <a:lnTo>
                    <a:pt x="4427" y="880"/>
                  </a:lnTo>
                  <a:lnTo>
                    <a:pt x="4430" y="883"/>
                  </a:lnTo>
                  <a:lnTo>
                    <a:pt x="4432" y="888"/>
                  </a:lnTo>
                  <a:lnTo>
                    <a:pt x="4436" y="894"/>
                  </a:lnTo>
                  <a:lnTo>
                    <a:pt x="4430" y="894"/>
                  </a:lnTo>
                  <a:lnTo>
                    <a:pt x="4427" y="890"/>
                  </a:lnTo>
                  <a:lnTo>
                    <a:pt x="4422" y="887"/>
                  </a:lnTo>
                  <a:lnTo>
                    <a:pt x="4418" y="883"/>
                  </a:lnTo>
                  <a:lnTo>
                    <a:pt x="4415" y="878"/>
                  </a:lnTo>
                  <a:lnTo>
                    <a:pt x="4411" y="871"/>
                  </a:lnTo>
                  <a:close/>
                  <a:moveTo>
                    <a:pt x="4385" y="864"/>
                  </a:moveTo>
                  <a:lnTo>
                    <a:pt x="4388" y="864"/>
                  </a:lnTo>
                  <a:lnTo>
                    <a:pt x="4390" y="866"/>
                  </a:lnTo>
                  <a:lnTo>
                    <a:pt x="4392" y="866"/>
                  </a:lnTo>
                  <a:lnTo>
                    <a:pt x="4394" y="867"/>
                  </a:lnTo>
                  <a:lnTo>
                    <a:pt x="4394" y="869"/>
                  </a:lnTo>
                  <a:lnTo>
                    <a:pt x="4397" y="871"/>
                  </a:lnTo>
                  <a:lnTo>
                    <a:pt x="4401" y="871"/>
                  </a:lnTo>
                  <a:lnTo>
                    <a:pt x="4401" y="874"/>
                  </a:lnTo>
                  <a:lnTo>
                    <a:pt x="4395" y="873"/>
                  </a:lnTo>
                  <a:lnTo>
                    <a:pt x="4392" y="871"/>
                  </a:lnTo>
                  <a:lnTo>
                    <a:pt x="4390" y="869"/>
                  </a:lnTo>
                  <a:lnTo>
                    <a:pt x="4388" y="867"/>
                  </a:lnTo>
                  <a:lnTo>
                    <a:pt x="4385" y="864"/>
                  </a:lnTo>
                  <a:close/>
                  <a:moveTo>
                    <a:pt x="4081" y="845"/>
                  </a:moveTo>
                  <a:lnTo>
                    <a:pt x="4094" y="848"/>
                  </a:lnTo>
                  <a:lnTo>
                    <a:pt x="4094" y="855"/>
                  </a:lnTo>
                  <a:lnTo>
                    <a:pt x="4085" y="860"/>
                  </a:lnTo>
                  <a:lnTo>
                    <a:pt x="4085" y="860"/>
                  </a:lnTo>
                  <a:lnTo>
                    <a:pt x="4083" y="862"/>
                  </a:lnTo>
                  <a:lnTo>
                    <a:pt x="4083" y="862"/>
                  </a:lnTo>
                  <a:lnTo>
                    <a:pt x="4083" y="862"/>
                  </a:lnTo>
                  <a:lnTo>
                    <a:pt x="4083" y="862"/>
                  </a:lnTo>
                  <a:lnTo>
                    <a:pt x="4081" y="864"/>
                  </a:lnTo>
                  <a:lnTo>
                    <a:pt x="4081" y="845"/>
                  </a:lnTo>
                  <a:close/>
                  <a:moveTo>
                    <a:pt x="4362" y="825"/>
                  </a:moveTo>
                  <a:lnTo>
                    <a:pt x="4373" y="832"/>
                  </a:lnTo>
                  <a:lnTo>
                    <a:pt x="4380" y="843"/>
                  </a:lnTo>
                  <a:lnTo>
                    <a:pt x="4385" y="855"/>
                  </a:lnTo>
                  <a:lnTo>
                    <a:pt x="4382" y="855"/>
                  </a:lnTo>
                  <a:lnTo>
                    <a:pt x="4382" y="860"/>
                  </a:lnTo>
                  <a:lnTo>
                    <a:pt x="4369" y="855"/>
                  </a:lnTo>
                  <a:lnTo>
                    <a:pt x="4366" y="846"/>
                  </a:lnTo>
                  <a:lnTo>
                    <a:pt x="4364" y="838"/>
                  </a:lnTo>
                  <a:lnTo>
                    <a:pt x="4362" y="825"/>
                  </a:lnTo>
                  <a:close/>
                  <a:moveTo>
                    <a:pt x="4331" y="825"/>
                  </a:moveTo>
                  <a:lnTo>
                    <a:pt x="4340" y="825"/>
                  </a:lnTo>
                  <a:lnTo>
                    <a:pt x="4340" y="845"/>
                  </a:lnTo>
                  <a:lnTo>
                    <a:pt x="4305" y="855"/>
                  </a:lnTo>
                  <a:lnTo>
                    <a:pt x="4299" y="853"/>
                  </a:lnTo>
                  <a:lnTo>
                    <a:pt x="4294" y="852"/>
                  </a:lnTo>
                  <a:lnTo>
                    <a:pt x="4287" y="850"/>
                  </a:lnTo>
                  <a:lnTo>
                    <a:pt x="4282" y="848"/>
                  </a:lnTo>
                  <a:lnTo>
                    <a:pt x="4282" y="841"/>
                  </a:lnTo>
                  <a:lnTo>
                    <a:pt x="4303" y="839"/>
                  </a:lnTo>
                  <a:lnTo>
                    <a:pt x="4319" y="834"/>
                  </a:lnTo>
                  <a:lnTo>
                    <a:pt x="4331" y="825"/>
                  </a:lnTo>
                  <a:close/>
                  <a:moveTo>
                    <a:pt x="3966" y="810"/>
                  </a:moveTo>
                  <a:lnTo>
                    <a:pt x="3982" y="810"/>
                  </a:lnTo>
                  <a:lnTo>
                    <a:pt x="3984" y="812"/>
                  </a:lnTo>
                  <a:lnTo>
                    <a:pt x="3984" y="812"/>
                  </a:lnTo>
                  <a:lnTo>
                    <a:pt x="3984" y="812"/>
                  </a:lnTo>
                  <a:lnTo>
                    <a:pt x="3984" y="812"/>
                  </a:lnTo>
                  <a:lnTo>
                    <a:pt x="3984" y="812"/>
                  </a:lnTo>
                  <a:lnTo>
                    <a:pt x="3985" y="813"/>
                  </a:lnTo>
                  <a:lnTo>
                    <a:pt x="3985" y="820"/>
                  </a:lnTo>
                  <a:lnTo>
                    <a:pt x="3966" y="820"/>
                  </a:lnTo>
                  <a:lnTo>
                    <a:pt x="3966" y="810"/>
                  </a:lnTo>
                  <a:close/>
                  <a:moveTo>
                    <a:pt x="3994" y="806"/>
                  </a:moveTo>
                  <a:lnTo>
                    <a:pt x="4032" y="810"/>
                  </a:lnTo>
                  <a:lnTo>
                    <a:pt x="4032" y="813"/>
                  </a:lnTo>
                  <a:lnTo>
                    <a:pt x="4034" y="817"/>
                  </a:lnTo>
                  <a:lnTo>
                    <a:pt x="4034" y="820"/>
                  </a:lnTo>
                  <a:lnTo>
                    <a:pt x="4036" y="825"/>
                  </a:lnTo>
                  <a:lnTo>
                    <a:pt x="4032" y="825"/>
                  </a:lnTo>
                  <a:lnTo>
                    <a:pt x="4022" y="819"/>
                  </a:lnTo>
                  <a:lnTo>
                    <a:pt x="4010" y="817"/>
                  </a:lnTo>
                  <a:lnTo>
                    <a:pt x="3994" y="817"/>
                  </a:lnTo>
                  <a:lnTo>
                    <a:pt x="3994" y="806"/>
                  </a:lnTo>
                  <a:close/>
                  <a:moveTo>
                    <a:pt x="4312" y="798"/>
                  </a:moveTo>
                  <a:lnTo>
                    <a:pt x="4331" y="798"/>
                  </a:lnTo>
                  <a:lnTo>
                    <a:pt x="4340" y="808"/>
                  </a:lnTo>
                  <a:lnTo>
                    <a:pt x="4347" y="819"/>
                  </a:lnTo>
                  <a:lnTo>
                    <a:pt x="4350" y="832"/>
                  </a:lnTo>
                  <a:lnTo>
                    <a:pt x="4347" y="832"/>
                  </a:lnTo>
                  <a:lnTo>
                    <a:pt x="4338" y="824"/>
                  </a:lnTo>
                  <a:lnTo>
                    <a:pt x="4329" y="815"/>
                  </a:lnTo>
                  <a:lnTo>
                    <a:pt x="4319" y="808"/>
                  </a:lnTo>
                  <a:lnTo>
                    <a:pt x="4312" y="798"/>
                  </a:lnTo>
                  <a:close/>
                  <a:moveTo>
                    <a:pt x="4057" y="777"/>
                  </a:moveTo>
                  <a:lnTo>
                    <a:pt x="4067" y="777"/>
                  </a:lnTo>
                  <a:lnTo>
                    <a:pt x="4081" y="778"/>
                  </a:lnTo>
                  <a:lnTo>
                    <a:pt x="4085" y="791"/>
                  </a:lnTo>
                  <a:lnTo>
                    <a:pt x="4090" y="801"/>
                  </a:lnTo>
                  <a:lnTo>
                    <a:pt x="4097" y="810"/>
                  </a:lnTo>
                  <a:lnTo>
                    <a:pt x="4097" y="813"/>
                  </a:lnTo>
                  <a:lnTo>
                    <a:pt x="4100" y="813"/>
                  </a:lnTo>
                  <a:lnTo>
                    <a:pt x="4100" y="810"/>
                  </a:lnTo>
                  <a:lnTo>
                    <a:pt x="4109" y="801"/>
                  </a:lnTo>
                  <a:lnTo>
                    <a:pt x="4118" y="796"/>
                  </a:lnTo>
                  <a:lnTo>
                    <a:pt x="4130" y="792"/>
                  </a:lnTo>
                  <a:lnTo>
                    <a:pt x="4148" y="791"/>
                  </a:lnTo>
                  <a:lnTo>
                    <a:pt x="4162" y="799"/>
                  </a:lnTo>
                  <a:lnTo>
                    <a:pt x="4179" y="806"/>
                  </a:lnTo>
                  <a:lnTo>
                    <a:pt x="4200" y="813"/>
                  </a:lnTo>
                  <a:lnTo>
                    <a:pt x="4217" y="824"/>
                  </a:lnTo>
                  <a:lnTo>
                    <a:pt x="4231" y="834"/>
                  </a:lnTo>
                  <a:lnTo>
                    <a:pt x="4238" y="848"/>
                  </a:lnTo>
                  <a:lnTo>
                    <a:pt x="4251" y="850"/>
                  </a:lnTo>
                  <a:lnTo>
                    <a:pt x="4259" y="853"/>
                  </a:lnTo>
                  <a:lnTo>
                    <a:pt x="4270" y="855"/>
                  </a:lnTo>
                  <a:lnTo>
                    <a:pt x="4270" y="864"/>
                  </a:lnTo>
                  <a:lnTo>
                    <a:pt x="4268" y="864"/>
                  </a:lnTo>
                  <a:lnTo>
                    <a:pt x="4265" y="866"/>
                  </a:lnTo>
                  <a:lnTo>
                    <a:pt x="4261" y="866"/>
                  </a:lnTo>
                  <a:lnTo>
                    <a:pt x="4259" y="867"/>
                  </a:lnTo>
                  <a:lnTo>
                    <a:pt x="4258" y="869"/>
                  </a:lnTo>
                  <a:lnTo>
                    <a:pt x="4259" y="869"/>
                  </a:lnTo>
                  <a:lnTo>
                    <a:pt x="4263" y="871"/>
                  </a:lnTo>
                  <a:lnTo>
                    <a:pt x="4275" y="888"/>
                  </a:lnTo>
                  <a:lnTo>
                    <a:pt x="4292" y="902"/>
                  </a:lnTo>
                  <a:lnTo>
                    <a:pt x="4312" y="913"/>
                  </a:lnTo>
                  <a:lnTo>
                    <a:pt x="4312" y="921"/>
                  </a:lnTo>
                  <a:lnTo>
                    <a:pt x="4289" y="921"/>
                  </a:lnTo>
                  <a:lnTo>
                    <a:pt x="4286" y="918"/>
                  </a:lnTo>
                  <a:lnTo>
                    <a:pt x="4282" y="916"/>
                  </a:lnTo>
                  <a:lnTo>
                    <a:pt x="4279" y="916"/>
                  </a:lnTo>
                  <a:lnTo>
                    <a:pt x="4275" y="916"/>
                  </a:lnTo>
                  <a:lnTo>
                    <a:pt x="4272" y="915"/>
                  </a:lnTo>
                  <a:lnTo>
                    <a:pt x="4266" y="913"/>
                  </a:lnTo>
                  <a:lnTo>
                    <a:pt x="4261" y="909"/>
                  </a:lnTo>
                  <a:lnTo>
                    <a:pt x="4258" y="906"/>
                  </a:lnTo>
                  <a:lnTo>
                    <a:pt x="4254" y="899"/>
                  </a:lnTo>
                  <a:lnTo>
                    <a:pt x="4251" y="894"/>
                  </a:lnTo>
                  <a:lnTo>
                    <a:pt x="4247" y="890"/>
                  </a:lnTo>
                  <a:lnTo>
                    <a:pt x="4233" y="883"/>
                  </a:lnTo>
                  <a:lnTo>
                    <a:pt x="4223" y="883"/>
                  </a:lnTo>
                  <a:lnTo>
                    <a:pt x="4210" y="887"/>
                  </a:lnTo>
                  <a:lnTo>
                    <a:pt x="4198" y="894"/>
                  </a:lnTo>
                  <a:lnTo>
                    <a:pt x="4186" y="897"/>
                  </a:lnTo>
                  <a:lnTo>
                    <a:pt x="4174" y="890"/>
                  </a:lnTo>
                  <a:lnTo>
                    <a:pt x="4162" y="887"/>
                  </a:lnTo>
                  <a:lnTo>
                    <a:pt x="4149" y="885"/>
                  </a:lnTo>
                  <a:lnTo>
                    <a:pt x="4132" y="887"/>
                  </a:lnTo>
                  <a:lnTo>
                    <a:pt x="4134" y="880"/>
                  </a:lnTo>
                  <a:lnTo>
                    <a:pt x="4135" y="874"/>
                  </a:lnTo>
                  <a:lnTo>
                    <a:pt x="4137" y="871"/>
                  </a:lnTo>
                  <a:lnTo>
                    <a:pt x="4139" y="867"/>
                  </a:lnTo>
                  <a:lnTo>
                    <a:pt x="4141" y="864"/>
                  </a:lnTo>
                  <a:lnTo>
                    <a:pt x="4139" y="860"/>
                  </a:lnTo>
                  <a:lnTo>
                    <a:pt x="4130" y="845"/>
                  </a:lnTo>
                  <a:lnTo>
                    <a:pt x="4118" y="836"/>
                  </a:lnTo>
                  <a:lnTo>
                    <a:pt x="4104" y="832"/>
                  </a:lnTo>
                  <a:lnTo>
                    <a:pt x="4088" y="827"/>
                  </a:lnTo>
                  <a:lnTo>
                    <a:pt x="4073" y="824"/>
                  </a:lnTo>
                  <a:lnTo>
                    <a:pt x="4060" y="817"/>
                  </a:lnTo>
                  <a:lnTo>
                    <a:pt x="4052" y="806"/>
                  </a:lnTo>
                  <a:lnTo>
                    <a:pt x="4055" y="805"/>
                  </a:lnTo>
                  <a:lnTo>
                    <a:pt x="4057" y="805"/>
                  </a:lnTo>
                  <a:lnTo>
                    <a:pt x="4059" y="803"/>
                  </a:lnTo>
                  <a:lnTo>
                    <a:pt x="4059" y="803"/>
                  </a:lnTo>
                  <a:lnTo>
                    <a:pt x="4060" y="801"/>
                  </a:lnTo>
                  <a:lnTo>
                    <a:pt x="4062" y="798"/>
                  </a:lnTo>
                  <a:lnTo>
                    <a:pt x="4052" y="796"/>
                  </a:lnTo>
                  <a:lnTo>
                    <a:pt x="4041" y="791"/>
                  </a:lnTo>
                  <a:lnTo>
                    <a:pt x="4032" y="787"/>
                  </a:lnTo>
                  <a:lnTo>
                    <a:pt x="4032" y="778"/>
                  </a:lnTo>
                  <a:lnTo>
                    <a:pt x="4046" y="777"/>
                  </a:lnTo>
                  <a:lnTo>
                    <a:pt x="4057" y="777"/>
                  </a:lnTo>
                  <a:close/>
                  <a:moveTo>
                    <a:pt x="1543" y="756"/>
                  </a:moveTo>
                  <a:lnTo>
                    <a:pt x="1536" y="768"/>
                  </a:lnTo>
                  <a:lnTo>
                    <a:pt x="1531" y="768"/>
                  </a:lnTo>
                  <a:lnTo>
                    <a:pt x="1531" y="771"/>
                  </a:lnTo>
                  <a:lnTo>
                    <a:pt x="1542" y="775"/>
                  </a:lnTo>
                  <a:lnTo>
                    <a:pt x="1552" y="780"/>
                  </a:lnTo>
                  <a:lnTo>
                    <a:pt x="1559" y="785"/>
                  </a:lnTo>
                  <a:lnTo>
                    <a:pt x="1563" y="787"/>
                  </a:lnTo>
                  <a:lnTo>
                    <a:pt x="1564" y="785"/>
                  </a:lnTo>
                  <a:lnTo>
                    <a:pt x="1564" y="784"/>
                  </a:lnTo>
                  <a:lnTo>
                    <a:pt x="1564" y="784"/>
                  </a:lnTo>
                  <a:lnTo>
                    <a:pt x="1566" y="782"/>
                  </a:lnTo>
                  <a:lnTo>
                    <a:pt x="1566" y="778"/>
                  </a:lnTo>
                  <a:lnTo>
                    <a:pt x="1559" y="778"/>
                  </a:lnTo>
                  <a:lnTo>
                    <a:pt x="1557" y="778"/>
                  </a:lnTo>
                  <a:lnTo>
                    <a:pt x="1556" y="777"/>
                  </a:lnTo>
                  <a:lnTo>
                    <a:pt x="1554" y="777"/>
                  </a:lnTo>
                  <a:lnTo>
                    <a:pt x="1550" y="777"/>
                  </a:lnTo>
                  <a:lnTo>
                    <a:pt x="1547" y="775"/>
                  </a:lnTo>
                  <a:lnTo>
                    <a:pt x="1547" y="756"/>
                  </a:lnTo>
                  <a:lnTo>
                    <a:pt x="1543" y="756"/>
                  </a:lnTo>
                  <a:close/>
                  <a:moveTo>
                    <a:pt x="3952" y="743"/>
                  </a:moveTo>
                  <a:lnTo>
                    <a:pt x="3954" y="743"/>
                  </a:lnTo>
                  <a:lnTo>
                    <a:pt x="3954" y="745"/>
                  </a:lnTo>
                  <a:lnTo>
                    <a:pt x="3954" y="747"/>
                  </a:lnTo>
                  <a:lnTo>
                    <a:pt x="3956" y="747"/>
                  </a:lnTo>
                  <a:lnTo>
                    <a:pt x="3956" y="749"/>
                  </a:lnTo>
                  <a:lnTo>
                    <a:pt x="3959" y="749"/>
                  </a:lnTo>
                  <a:lnTo>
                    <a:pt x="3957" y="750"/>
                  </a:lnTo>
                  <a:lnTo>
                    <a:pt x="3957" y="750"/>
                  </a:lnTo>
                  <a:lnTo>
                    <a:pt x="3957" y="750"/>
                  </a:lnTo>
                  <a:lnTo>
                    <a:pt x="3957" y="750"/>
                  </a:lnTo>
                  <a:lnTo>
                    <a:pt x="3956" y="750"/>
                  </a:lnTo>
                  <a:lnTo>
                    <a:pt x="3956" y="752"/>
                  </a:lnTo>
                  <a:lnTo>
                    <a:pt x="3950" y="757"/>
                  </a:lnTo>
                  <a:lnTo>
                    <a:pt x="3945" y="763"/>
                  </a:lnTo>
                  <a:lnTo>
                    <a:pt x="3940" y="768"/>
                  </a:lnTo>
                  <a:lnTo>
                    <a:pt x="3921" y="766"/>
                  </a:lnTo>
                  <a:lnTo>
                    <a:pt x="3905" y="766"/>
                  </a:lnTo>
                  <a:lnTo>
                    <a:pt x="3886" y="768"/>
                  </a:lnTo>
                  <a:lnTo>
                    <a:pt x="3886" y="778"/>
                  </a:lnTo>
                  <a:lnTo>
                    <a:pt x="3889" y="780"/>
                  </a:lnTo>
                  <a:lnTo>
                    <a:pt x="3889" y="782"/>
                  </a:lnTo>
                  <a:lnTo>
                    <a:pt x="3891" y="784"/>
                  </a:lnTo>
                  <a:lnTo>
                    <a:pt x="3893" y="787"/>
                  </a:lnTo>
                  <a:lnTo>
                    <a:pt x="3912" y="780"/>
                  </a:lnTo>
                  <a:lnTo>
                    <a:pt x="3931" y="775"/>
                  </a:lnTo>
                  <a:lnTo>
                    <a:pt x="3931" y="784"/>
                  </a:lnTo>
                  <a:lnTo>
                    <a:pt x="3928" y="784"/>
                  </a:lnTo>
                  <a:lnTo>
                    <a:pt x="3922" y="787"/>
                  </a:lnTo>
                  <a:lnTo>
                    <a:pt x="3915" y="791"/>
                  </a:lnTo>
                  <a:lnTo>
                    <a:pt x="3908" y="794"/>
                  </a:lnTo>
                  <a:lnTo>
                    <a:pt x="3914" y="806"/>
                  </a:lnTo>
                  <a:lnTo>
                    <a:pt x="3921" y="817"/>
                  </a:lnTo>
                  <a:lnTo>
                    <a:pt x="3924" y="827"/>
                  </a:lnTo>
                  <a:lnTo>
                    <a:pt x="3928" y="845"/>
                  </a:lnTo>
                  <a:lnTo>
                    <a:pt x="3924" y="845"/>
                  </a:lnTo>
                  <a:lnTo>
                    <a:pt x="3924" y="848"/>
                  </a:lnTo>
                  <a:lnTo>
                    <a:pt x="3921" y="846"/>
                  </a:lnTo>
                  <a:lnTo>
                    <a:pt x="3919" y="846"/>
                  </a:lnTo>
                  <a:lnTo>
                    <a:pt x="3919" y="846"/>
                  </a:lnTo>
                  <a:lnTo>
                    <a:pt x="3919" y="845"/>
                  </a:lnTo>
                  <a:lnTo>
                    <a:pt x="3917" y="845"/>
                  </a:lnTo>
                  <a:lnTo>
                    <a:pt x="3907" y="834"/>
                  </a:lnTo>
                  <a:lnTo>
                    <a:pt x="3898" y="822"/>
                  </a:lnTo>
                  <a:lnTo>
                    <a:pt x="3889" y="810"/>
                  </a:lnTo>
                  <a:lnTo>
                    <a:pt x="3889" y="848"/>
                  </a:lnTo>
                  <a:lnTo>
                    <a:pt x="3874" y="848"/>
                  </a:lnTo>
                  <a:lnTo>
                    <a:pt x="3874" y="846"/>
                  </a:lnTo>
                  <a:lnTo>
                    <a:pt x="3872" y="846"/>
                  </a:lnTo>
                  <a:lnTo>
                    <a:pt x="3872" y="846"/>
                  </a:lnTo>
                  <a:lnTo>
                    <a:pt x="3872" y="846"/>
                  </a:lnTo>
                  <a:lnTo>
                    <a:pt x="3872" y="845"/>
                  </a:lnTo>
                  <a:lnTo>
                    <a:pt x="3870" y="845"/>
                  </a:lnTo>
                  <a:lnTo>
                    <a:pt x="3872" y="832"/>
                  </a:lnTo>
                  <a:lnTo>
                    <a:pt x="3870" y="825"/>
                  </a:lnTo>
                  <a:lnTo>
                    <a:pt x="3867" y="819"/>
                  </a:lnTo>
                  <a:lnTo>
                    <a:pt x="3863" y="810"/>
                  </a:lnTo>
                  <a:lnTo>
                    <a:pt x="3863" y="801"/>
                  </a:lnTo>
                  <a:lnTo>
                    <a:pt x="3868" y="791"/>
                  </a:lnTo>
                  <a:lnTo>
                    <a:pt x="3875" y="777"/>
                  </a:lnTo>
                  <a:lnTo>
                    <a:pt x="3882" y="764"/>
                  </a:lnTo>
                  <a:lnTo>
                    <a:pt x="3889" y="754"/>
                  </a:lnTo>
                  <a:lnTo>
                    <a:pt x="3893" y="749"/>
                  </a:lnTo>
                  <a:lnTo>
                    <a:pt x="3910" y="754"/>
                  </a:lnTo>
                  <a:lnTo>
                    <a:pt x="3921" y="754"/>
                  </a:lnTo>
                  <a:lnTo>
                    <a:pt x="3929" y="752"/>
                  </a:lnTo>
                  <a:lnTo>
                    <a:pt x="3940" y="749"/>
                  </a:lnTo>
                  <a:lnTo>
                    <a:pt x="3950" y="743"/>
                  </a:lnTo>
                  <a:lnTo>
                    <a:pt x="3952" y="743"/>
                  </a:lnTo>
                  <a:close/>
                  <a:moveTo>
                    <a:pt x="3989" y="740"/>
                  </a:moveTo>
                  <a:lnTo>
                    <a:pt x="3996" y="743"/>
                  </a:lnTo>
                  <a:lnTo>
                    <a:pt x="3999" y="745"/>
                  </a:lnTo>
                  <a:lnTo>
                    <a:pt x="4003" y="749"/>
                  </a:lnTo>
                  <a:lnTo>
                    <a:pt x="4004" y="752"/>
                  </a:lnTo>
                  <a:lnTo>
                    <a:pt x="4004" y="759"/>
                  </a:lnTo>
                  <a:lnTo>
                    <a:pt x="4004" y="768"/>
                  </a:lnTo>
                  <a:lnTo>
                    <a:pt x="4001" y="770"/>
                  </a:lnTo>
                  <a:lnTo>
                    <a:pt x="3999" y="771"/>
                  </a:lnTo>
                  <a:lnTo>
                    <a:pt x="3999" y="773"/>
                  </a:lnTo>
                  <a:lnTo>
                    <a:pt x="3999" y="775"/>
                  </a:lnTo>
                  <a:lnTo>
                    <a:pt x="3999" y="777"/>
                  </a:lnTo>
                  <a:lnTo>
                    <a:pt x="3999" y="778"/>
                  </a:lnTo>
                  <a:lnTo>
                    <a:pt x="3998" y="780"/>
                  </a:lnTo>
                  <a:lnTo>
                    <a:pt x="3994" y="784"/>
                  </a:lnTo>
                  <a:lnTo>
                    <a:pt x="3994" y="775"/>
                  </a:lnTo>
                  <a:lnTo>
                    <a:pt x="3987" y="764"/>
                  </a:lnTo>
                  <a:lnTo>
                    <a:pt x="3987" y="752"/>
                  </a:lnTo>
                  <a:lnTo>
                    <a:pt x="3989" y="740"/>
                  </a:lnTo>
                  <a:close/>
                  <a:moveTo>
                    <a:pt x="3533" y="691"/>
                  </a:moveTo>
                  <a:lnTo>
                    <a:pt x="3566" y="695"/>
                  </a:lnTo>
                  <a:lnTo>
                    <a:pt x="3579" y="710"/>
                  </a:lnTo>
                  <a:lnTo>
                    <a:pt x="3593" y="719"/>
                  </a:lnTo>
                  <a:lnTo>
                    <a:pt x="3607" y="728"/>
                  </a:lnTo>
                  <a:lnTo>
                    <a:pt x="3624" y="736"/>
                  </a:lnTo>
                  <a:lnTo>
                    <a:pt x="3629" y="740"/>
                  </a:lnTo>
                  <a:lnTo>
                    <a:pt x="3629" y="742"/>
                  </a:lnTo>
                  <a:lnTo>
                    <a:pt x="3631" y="742"/>
                  </a:lnTo>
                  <a:lnTo>
                    <a:pt x="3638" y="749"/>
                  </a:lnTo>
                  <a:lnTo>
                    <a:pt x="3650" y="763"/>
                  </a:lnTo>
                  <a:lnTo>
                    <a:pt x="3661" y="778"/>
                  </a:lnTo>
                  <a:lnTo>
                    <a:pt x="3673" y="796"/>
                  </a:lnTo>
                  <a:lnTo>
                    <a:pt x="3690" y="810"/>
                  </a:lnTo>
                  <a:lnTo>
                    <a:pt x="3687" y="827"/>
                  </a:lnTo>
                  <a:lnTo>
                    <a:pt x="3687" y="848"/>
                  </a:lnTo>
                  <a:lnTo>
                    <a:pt x="3701" y="850"/>
                  </a:lnTo>
                  <a:lnTo>
                    <a:pt x="3710" y="853"/>
                  </a:lnTo>
                  <a:lnTo>
                    <a:pt x="3716" y="859"/>
                  </a:lnTo>
                  <a:lnTo>
                    <a:pt x="3725" y="864"/>
                  </a:lnTo>
                  <a:lnTo>
                    <a:pt x="3736" y="864"/>
                  </a:lnTo>
                  <a:lnTo>
                    <a:pt x="3744" y="860"/>
                  </a:lnTo>
                  <a:lnTo>
                    <a:pt x="3751" y="857"/>
                  </a:lnTo>
                  <a:lnTo>
                    <a:pt x="3758" y="855"/>
                  </a:lnTo>
                  <a:lnTo>
                    <a:pt x="3774" y="860"/>
                  </a:lnTo>
                  <a:lnTo>
                    <a:pt x="3792" y="867"/>
                  </a:lnTo>
                  <a:lnTo>
                    <a:pt x="3809" y="876"/>
                  </a:lnTo>
                  <a:lnTo>
                    <a:pt x="3825" y="883"/>
                  </a:lnTo>
                  <a:lnTo>
                    <a:pt x="3823" y="883"/>
                  </a:lnTo>
                  <a:lnTo>
                    <a:pt x="3821" y="885"/>
                  </a:lnTo>
                  <a:lnTo>
                    <a:pt x="3821" y="885"/>
                  </a:lnTo>
                  <a:lnTo>
                    <a:pt x="3819" y="885"/>
                  </a:lnTo>
                  <a:lnTo>
                    <a:pt x="3816" y="887"/>
                  </a:lnTo>
                  <a:lnTo>
                    <a:pt x="3806" y="890"/>
                  </a:lnTo>
                  <a:lnTo>
                    <a:pt x="3786" y="890"/>
                  </a:lnTo>
                  <a:lnTo>
                    <a:pt x="3764" y="887"/>
                  </a:lnTo>
                  <a:lnTo>
                    <a:pt x="3741" y="881"/>
                  </a:lnTo>
                  <a:lnTo>
                    <a:pt x="3716" y="876"/>
                  </a:lnTo>
                  <a:lnTo>
                    <a:pt x="3697" y="871"/>
                  </a:lnTo>
                  <a:lnTo>
                    <a:pt x="3682" y="864"/>
                  </a:lnTo>
                  <a:lnTo>
                    <a:pt x="3675" y="860"/>
                  </a:lnTo>
                  <a:lnTo>
                    <a:pt x="3678" y="857"/>
                  </a:lnTo>
                  <a:lnTo>
                    <a:pt x="3678" y="857"/>
                  </a:lnTo>
                  <a:lnTo>
                    <a:pt x="3680" y="855"/>
                  </a:lnTo>
                  <a:lnTo>
                    <a:pt x="3682" y="852"/>
                  </a:lnTo>
                  <a:lnTo>
                    <a:pt x="3661" y="846"/>
                  </a:lnTo>
                  <a:lnTo>
                    <a:pt x="3643" y="836"/>
                  </a:lnTo>
                  <a:lnTo>
                    <a:pt x="3627" y="820"/>
                  </a:lnTo>
                  <a:lnTo>
                    <a:pt x="3615" y="803"/>
                  </a:lnTo>
                  <a:lnTo>
                    <a:pt x="3603" y="784"/>
                  </a:lnTo>
                  <a:lnTo>
                    <a:pt x="3593" y="764"/>
                  </a:lnTo>
                  <a:lnTo>
                    <a:pt x="3582" y="749"/>
                  </a:lnTo>
                  <a:lnTo>
                    <a:pt x="3572" y="736"/>
                  </a:lnTo>
                  <a:lnTo>
                    <a:pt x="3561" y="728"/>
                  </a:lnTo>
                  <a:lnTo>
                    <a:pt x="3549" y="717"/>
                  </a:lnTo>
                  <a:lnTo>
                    <a:pt x="3538" y="707"/>
                  </a:lnTo>
                  <a:lnTo>
                    <a:pt x="3533" y="691"/>
                  </a:lnTo>
                  <a:close/>
                  <a:moveTo>
                    <a:pt x="3832" y="672"/>
                  </a:moveTo>
                  <a:lnTo>
                    <a:pt x="3842" y="675"/>
                  </a:lnTo>
                  <a:lnTo>
                    <a:pt x="3854" y="682"/>
                  </a:lnTo>
                  <a:lnTo>
                    <a:pt x="3865" y="693"/>
                  </a:lnTo>
                  <a:lnTo>
                    <a:pt x="3870" y="702"/>
                  </a:lnTo>
                  <a:lnTo>
                    <a:pt x="3865" y="705"/>
                  </a:lnTo>
                  <a:lnTo>
                    <a:pt x="3860" y="710"/>
                  </a:lnTo>
                  <a:lnTo>
                    <a:pt x="3854" y="714"/>
                  </a:lnTo>
                  <a:lnTo>
                    <a:pt x="3847" y="717"/>
                  </a:lnTo>
                  <a:lnTo>
                    <a:pt x="3853" y="733"/>
                  </a:lnTo>
                  <a:lnTo>
                    <a:pt x="3860" y="745"/>
                  </a:lnTo>
                  <a:lnTo>
                    <a:pt x="3867" y="759"/>
                  </a:lnTo>
                  <a:lnTo>
                    <a:pt x="3861" y="761"/>
                  </a:lnTo>
                  <a:lnTo>
                    <a:pt x="3858" y="761"/>
                  </a:lnTo>
                  <a:lnTo>
                    <a:pt x="3856" y="761"/>
                  </a:lnTo>
                  <a:lnTo>
                    <a:pt x="3856" y="761"/>
                  </a:lnTo>
                  <a:lnTo>
                    <a:pt x="3854" y="763"/>
                  </a:lnTo>
                  <a:lnTo>
                    <a:pt x="3853" y="764"/>
                  </a:lnTo>
                  <a:lnTo>
                    <a:pt x="3851" y="768"/>
                  </a:lnTo>
                  <a:lnTo>
                    <a:pt x="3842" y="784"/>
                  </a:lnTo>
                  <a:lnTo>
                    <a:pt x="3837" y="803"/>
                  </a:lnTo>
                  <a:lnTo>
                    <a:pt x="3828" y="820"/>
                  </a:lnTo>
                  <a:lnTo>
                    <a:pt x="3823" y="824"/>
                  </a:lnTo>
                  <a:lnTo>
                    <a:pt x="3818" y="824"/>
                  </a:lnTo>
                  <a:lnTo>
                    <a:pt x="3812" y="825"/>
                  </a:lnTo>
                  <a:lnTo>
                    <a:pt x="3806" y="825"/>
                  </a:lnTo>
                  <a:lnTo>
                    <a:pt x="3795" y="819"/>
                  </a:lnTo>
                  <a:lnTo>
                    <a:pt x="3785" y="817"/>
                  </a:lnTo>
                  <a:lnTo>
                    <a:pt x="3772" y="817"/>
                  </a:lnTo>
                  <a:lnTo>
                    <a:pt x="3760" y="815"/>
                  </a:lnTo>
                  <a:lnTo>
                    <a:pt x="3748" y="810"/>
                  </a:lnTo>
                  <a:lnTo>
                    <a:pt x="3736" y="794"/>
                  </a:lnTo>
                  <a:lnTo>
                    <a:pt x="3727" y="773"/>
                  </a:lnTo>
                  <a:lnTo>
                    <a:pt x="3725" y="749"/>
                  </a:lnTo>
                  <a:lnTo>
                    <a:pt x="3734" y="745"/>
                  </a:lnTo>
                  <a:lnTo>
                    <a:pt x="3741" y="745"/>
                  </a:lnTo>
                  <a:lnTo>
                    <a:pt x="3748" y="747"/>
                  </a:lnTo>
                  <a:lnTo>
                    <a:pt x="3755" y="743"/>
                  </a:lnTo>
                  <a:lnTo>
                    <a:pt x="3764" y="729"/>
                  </a:lnTo>
                  <a:lnTo>
                    <a:pt x="3786" y="726"/>
                  </a:lnTo>
                  <a:lnTo>
                    <a:pt x="3790" y="723"/>
                  </a:lnTo>
                  <a:lnTo>
                    <a:pt x="3793" y="719"/>
                  </a:lnTo>
                  <a:lnTo>
                    <a:pt x="3793" y="717"/>
                  </a:lnTo>
                  <a:lnTo>
                    <a:pt x="3795" y="716"/>
                  </a:lnTo>
                  <a:lnTo>
                    <a:pt x="3795" y="714"/>
                  </a:lnTo>
                  <a:lnTo>
                    <a:pt x="3795" y="712"/>
                  </a:lnTo>
                  <a:lnTo>
                    <a:pt x="3797" y="710"/>
                  </a:lnTo>
                  <a:lnTo>
                    <a:pt x="3797" y="710"/>
                  </a:lnTo>
                  <a:lnTo>
                    <a:pt x="3800" y="710"/>
                  </a:lnTo>
                  <a:lnTo>
                    <a:pt x="3806" y="710"/>
                  </a:lnTo>
                  <a:lnTo>
                    <a:pt x="3812" y="710"/>
                  </a:lnTo>
                  <a:lnTo>
                    <a:pt x="3816" y="698"/>
                  </a:lnTo>
                  <a:lnTo>
                    <a:pt x="3821" y="689"/>
                  </a:lnTo>
                  <a:lnTo>
                    <a:pt x="3826" y="681"/>
                  </a:lnTo>
                  <a:lnTo>
                    <a:pt x="3832" y="672"/>
                  </a:lnTo>
                  <a:close/>
                  <a:moveTo>
                    <a:pt x="3329" y="649"/>
                  </a:moveTo>
                  <a:lnTo>
                    <a:pt x="3339" y="656"/>
                  </a:lnTo>
                  <a:lnTo>
                    <a:pt x="3345" y="668"/>
                  </a:lnTo>
                  <a:lnTo>
                    <a:pt x="3345" y="686"/>
                  </a:lnTo>
                  <a:lnTo>
                    <a:pt x="3345" y="688"/>
                  </a:lnTo>
                  <a:lnTo>
                    <a:pt x="3346" y="688"/>
                  </a:lnTo>
                  <a:lnTo>
                    <a:pt x="3348" y="689"/>
                  </a:lnTo>
                  <a:lnTo>
                    <a:pt x="3348" y="689"/>
                  </a:lnTo>
                  <a:lnTo>
                    <a:pt x="3348" y="691"/>
                  </a:lnTo>
                  <a:lnTo>
                    <a:pt x="3348" y="695"/>
                  </a:lnTo>
                  <a:lnTo>
                    <a:pt x="3345" y="695"/>
                  </a:lnTo>
                  <a:lnTo>
                    <a:pt x="3341" y="696"/>
                  </a:lnTo>
                  <a:lnTo>
                    <a:pt x="3339" y="700"/>
                  </a:lnTo>
                  <a:lnTo>
                    <a:pt x="3336" y="702"/>
                  </a:lnTo>
                  <a:lnTo>
                    <a:pt x="3334" y="702"/>
                  </a:lnTo>
                  <a:lnTo>
                    <a:pt x="3332" y="700"/>
                  </a:lnTo>
                  <a:lnTo>
                    <a:pt x="3331" y="700"/>
                  </a:lnTo>
                  <a:lnTo>
                    <a:pt x="3331" y="700"/>
                  </a:lnTo>
                  <a:lnTo>
                    <a:pt x="3329" y="698"/>
                  </a:lnTo>
                  <a:lnTo>
                    <a:pt x="3322" y="684"/>
                  </a:lnTo>
                  <a:lnTo>
                    <a:pt x="3322" y="663"/>
                  </a:lnTo>
                  <a:lnTo>
                    <a:pt x="3324" y="660"/>
                  </a:lnTo>
                  <a:lnTo>
                    <a:pt x="3326" y="658"/>
                  </a:lnTo>
                  <a:lnTo>
                    <a:pt x="3327" y="654"/>
                  </a:lnTo>
                  <a:lnTo>
                    <a:pt x="3329" y="649"/>
                  </a:lnTo>
                  <a:close/>
                  <a:moveTo>
                    <a:pt x="3956" y="628"/>
                  </a:moveTo>
                  <a:lnTo>
                    <a:pt x="3964" y="637"/>
                  </a:lnTo>
                  <a:lnTo>
                    <a:pt x="3970" y="647"/>
                  </a:lnTo>
                  <a:lnTo>
                    <a:pt x="3970" y="663"/>
                  </a:lnTo>
                  <a:lnTo>
                    <a:pt x="3971" y="667"/>
                  </a:lnTo>
                  <a:lnTo>
                    <a:pt x="3973" y="667"/>
                  </a:lnTo>
                  <a:lnTo>
                    <a:pt x="3973" y="668"/>
                  </a:lnTo>
                  <a:lnTo>
                    <a:pt x="3973" y="668"/>
                  </a:lnTo>
                  <a:lnTo>
                    <a:pt x="3971" y="668"/>
                  </a:lnTo>
                  <a:lnTo>
                    <a:pt x="3970" y="672"/>
                  </a:lnTo>
                  <a:lnTo>
                    <a:pt x="3970" y="675"/>
                  </a:lnTo>
                  <a:lnTo>
                    <a:pt x="3968" y="675"/>
                  </a:lnTo>
                  <a:lnTo>
                    <a:pt x="3968" y="677"/>
                  </a:lnTo>
                  <a:lnTo>
                    <a:pt x="3968" y="677"/>
                  </a:lnTo>
                  <a:lnTo>
                    <a:pt x="3968" y="677"/>
                  </a:lnTo>
                  <a:lnTo>
                    <a:pt x="3966" y="677"/>
                  </a:lnTo>
                  <a:lnTo>
                    <a:pt x="3963" y="679"/>
                  </a:lnTo>
                  <a:lnTo>
                    <a:pt x="3961" y="675"/>
                  </a:lnTo>
                  <a:lnTo>
                    <a:pt x="3961" y="674"/>
                  </a:lnTo>
                  <a:lnTo>
                    <a:pt x="3961" y="674"/>
                  </a:lnTo>
                  <a:lnTo>
                    <a:pt x="3961" y="674"/>
                  </a:lnTo>
                  <a:lnTo>
                    <a:pt x="3959" y="674"/>
                  </a:lnTo>
                  <a:lnTo>
                    <a:pt x="3957" y="674"/>
                  </a:lnTo>
                  <a:lnTo>
                    <a:pt x="3956" y="672"/>
                  </a:lnTo>
                  <a:lnTo>
                    <a:pt x="3956" y="675"/>
                  </a:lnTo>
                  <a:lnTo>
                    <a:pt x="3957" y="677"/>
                  </a:lnTo>
                  <a:lnTo>
                    <a:pt x="3959" y="679"/>
                  </a:lnTo>
                  <a:lnTo>
                    <a:pt x="3961" y="681"/>
                  </a:lnTo>
                  <a:lnTo>
                    <a:pt x="3961" y="681"/>
                  </a:lnTo>
                  <a:lnTo>
                    <a:pt x="3959" y="682"/>
                  </a:lnTo>
                  <a:lnTo>
                    <a:pt x="3959" y="684"/>
                  </a:lnTo>
                  <a:lnTo>
                    <a:pt x="3959" y="686"/>
                  </a:lnTo>
                  <a:lnTo>
                    <a:pt x="3959" y="691"/>
                  </a:lnTo>
                  <a:lnTo>
                    <a:pt x="3950" y="691"/>
                  </a:lnTo>
                  <a:lnTo>
                    <a:pt x="3950" y="686"/>
                  </a:lnTo>
                  <a:lnTo>
                    <a:pt x="3945" y="684"/>
                  </a:lnTo>
                  <a:lnTo>
                    <a:pt x="3940" y="681"/>
                  </a:lnTo>
                  <a:lnTo>
                    <a:pt x="3938" y="677"/>
                  </a:lnTo>
                  <a:lnTo>
                    <a:pt x="3936" y="672"/>
                  </a:lnTo>
                  <a:lnTo>
                    <a:pt x="3935" y="667"/>
                  </a:lnTo>
                  <a:lnTo>
                    <a:pt x="3931" y="660"/>
                  </a:lnTo>
                  <a:lnTo>
                    <a:pt x="3926" y="663"/>
                  </a:lnTo>
                  <a:lnTo>
                    <a:pt x="3919" y="667"/>
                  </a:lnTo>
                  <a:lnTo>
                    <a:pt x="3912" y="668"/>
                  </a:lnTo>
                  <a:lnTo>
                    <a:pt x="3905" y="672"/>
                  </a:lnTo>
                  <a:lnTo>
                    <a:pt x="3905" y="663"/>
                  </a:lnTo>
                  <a:lnTo>
                    <a:pt x="3907" y="661"/>
                  </a:lnTo>
                  <a:lnTo>
                    <a:pt x="3907" y="661"/>
                  </a:lnTo>
                  <a:lnTo>
                    <a:pt x="3907" y="660"/>
                  </a:lnTo>
                  <a:lnTo>
                    <a:pt x="3908" y="660"/>
                  </a:lnTo>
                  <a:lnTo>
                    <a:pt x="3908" y="656"/>
                  </a:lnTo>
                  <a:lnTo>
                    <a:pt x="3922" y="651"/>
                  </a:lnTo>
                  <a:lnTo>
                    <a:pt x="3935" y="647"/>
                  </a:lnTo>
                  <a:lnTo>
                    <a:pt x="3947" y="640"/>
                  </a:lnTo>
                  <a:lnTo>
                    <a:pt x="3956" y="628"/>
                  </a:lnTo>
                  <a:close/>
                  <a:moveTo>
                    <a:pt x="1243" y="628"/>
                  </a:moveTo>
                  <a:lnTo>
                    <a:pt x="1245" y="633"/>
                  </a:lnTo>
                  <a:lnTo>
                    <a:pt x="1245" y="635"/>
                  </a:lnTo>
                  <a:lnTo>
                    <a:pt x="1245" y="637"/>
                  </a:lnTo>
                  <a:lnTo>
                    <a:pt x="1245" y="637"/>
                  </a:lnTo>
                  <a:lnTo>
                    <a:pt x="1247" y="639"/>
                  </a:lnTo>
                  <a:lnTo>
                    <a:pt x="1248" y="639"/>
                  </a:lnTo>
                  <a:lnTo>
                    <a:pt x="1252" y="640"/>
                  </a:lnTo>
                  <a:lnTo>
                    <a:pt x="1252" y="633"/>
                  </a:lnTo>
                  <a:lnTo>
                    <a:pt x="1243" y="628"/>
                  </a:lnTo>
                  <a:close/>
                  <a:moveTo>
                    <a:pt x="3870" y="609"/>
                  </a:moveTo>
                  <a:lnTo>
                    <a:pt x="3874" y="613"/>
                  </a:lnTo>
                  <a:lnTo>
                    <a:pt x="3875" y="613"/>
                  </a:lnTo>
                  <a:lnTo>
                    <a:pt x="3877" y="613"/>
                  </a:lnTo>
                  <a:lnTo>
                    <a:pt x="3877" y="614"/>
                  </a:lnTo>
                  <a:lnTo>
                    <a:pt x="3877" y="614"/>
                  </a:lnTo>
                  <a:lnTo>
                    <a:pt x="3877" y="618"/>
                  </a:lnTo>
                  <a:lnTo>
                    <a:pt x="3879" y="621"/>
                  </a:lnTo>
                  <a:lnTo>
                    <a:pt x="3868" y="630"/>
                  </a:lnTo>
                  <a:lnTo>
                    <a:pt x="3861" y="639"/>
                  </a:lnTo>
                  <a:lnTo>
                    <a:pt x="3853" y="646"/>
                  </a:lnTo>
                  <a:lnTo>
                    <a:pt x="3840" y="653"/>
                  </a:lnTo>
                  <a:lnTo>
                    <a:pt x="3840" y="649"/>
                  </a:lnTo>
                  <a:lnTo>
                    <a:pt x="3851" y="637"/>
                  </a:lnTo>
                  <a:lnTo>
                    <a:pt x="3863" y="625"/>
                  </a:lnTo>
                  <a:lnTo>
                    <a:pt x="3870" y="609"/>
                  </a:lnTo>
                  <a:close/>
                  <a:moveTo>
                    <a:pt x="1371" y="517"/>
                  </a:moveTo>
                  <a:lnTo>
                    <a:pt x="1378" y="518"/>
                  </a:lnTo>
                  <a:lnTo>
                    <a:pt x="1386" y="522"/>
                  </a:lnTo>
                  <a:lnTo>
                    <a:pt x="1383" y="524"/>
                  </a:lnTo>
                  <a:lnTo>
                    <a:pt x="1381" y="527"/>
                  </a:lnTo>
                  <a:lnTo>
                    <a:pt x="1378" y="529"/>
                  </a:lnTo>
                  <a:lnTo>
                    <a:pt x="1372" y="529"/>
                  </a:lnTo>
                  <a:lnTo>
                    <a:pt x="1367" y="527"/>
                  </a:lnTo>
                  <a:lnTo>
                    <a:pt x="1362" y="527"/>
                  </a:lnTo>
                  <a:lnTo>
                    <a:pt x="1357" y="527"/>
                  </a:lnTo>
                  <a:lnTo>
                    <a:pt x="1351" y="529"/>
                  </a:lnTo>
                  <a:lnTo>
                    <a:pt x="1351" y="518"/>
                  </a:lnTo>
                  <a:lnTo>
                    <a:pt x="1364" y="517"/>
                  </a:lnTo>
                  <a:lnTo>
                    <a:pt x="1371" y="517"/>
                  </a:lnTo>
                  <a:close/>
                  <a:moveTo>
                    <a:pt x="3912" y="506"/>
                  </a:moveTo>
                  <a:lnTo>
                    <a:pt x="3912" y="524"/>
                  </a:lnTo>
                  <a:lnTo>
                    <a:pt x="3910" y="536"/>
                  </a:lnTo>
                  <a:lnTo>
                    <a:pt x="3907" y="546"/>
                  </a:lnTo>
                  <a:lnTo>
                    <a:pt x="3905" y="564"/>
                  </a:lnTo>
                  <a:lnTo>
                    <a:pt x="3908" y="564"/>
                  </a:lnTo>
                  <a:lnTo>
                    <a:pt x="3908" y="567"/>
                  </a:lnTo>
                  <a:lnTo>
                    <a:pt x="3915" y="567"/>
                  </a:lnTo>
                  <a:lnTo>
                    <a:pt x="3919" y="567"/>
                  </a:lnTo>
                  <a:lnTo>
                    <a:pt x="3922" y="567"/>
                  </a:lnTo>
                  <a:lnTo>
                    <a:pt x="3926" y="569"/>
                  </a:lnTo>
                  <a:lnTo>
                    <a:pt x="3929" y="571"/>
                  </a:lnTo>
                  <a:lnTo>
                    <a:pt x="3936" y="572"/>
                  </a:lnTo>
                  <a:lnTo>
                    <a:pt x="3940" y="585"/>
                  </a:lnTo>
                  <a:lnTo>
                    <a:pt x="3947" y="593"/>
                  </a:lnTo>
                  <a:lnTo>
                    <a:pt x="3956" y="602"/>
                  </a:lnTo>
                  <a:lnTo>
                    <a:pt x="3963" y="614"/>
                  </a:lnTo>
                  <a:lnTo>
                    <a:pt x="3957" y="616"/>
                  </a:lnTo>
                  <a:lnTo>
                    <a:pt x="3954" y="618"/>
                  </a:lnTo>
                  <a:lnTo>
                    <a:pt x="3952" y="618"/>
                  </a:lnTo>
                  <a:lnTo>
                    <a:pt x="3952" y="620"/>
                  </a:lnTo>
                  <a:lnTo>
                    <a:pt x="3952" y="621"/>
                  </a:lnTo>
                  <a:lnTo>
                    <a:pt x="3952" y="621"/>
                  </a:lnTo>
                  <a:lnTo>
                    <a:pt x="3952" y="623"/>
                  </a:lnTo>
                  <a:lnTo>
                    <a:pt x="3949" y="623"/>
                  </a:lnTo>
                  <a:lnTo>
                    <a:pt x="3943" y="625"/>
                  </a:lnTo>
                  <a:lnTo>
                    <a:pt x="3942" y="621"/>
                  </a:lnTo>
                  <a:lnTo>
                    <a:pt x="3942" y="621"/>
                  </a:lnTo>
                  <a:lnTo>
                    <a:pt x="3942" y="620"/>
                  </a:lnTo>
                  <a:lnTo>
                    <a:pt x="3942" y="620"/>
                  </a:lnTo>
                  <a:lnTo>
                    <a:pt x="3940" y="620"/>
                  </a:lnTo>
                  <a:lnTo>
                    <a:pt x="3938" y="620"/>
                  </a:lnTo>
                  <a:lnTo>
                    <a:pt x="3936" y="618"/>
                  </a:lnTo>
                  <a:lnTo>
                    <a:pt x="3933" y="625"/>
                  </a:lnTo>
                  <a:lnTo>
                    <a:pt x="3931" y="630"/>
                  </a:lnTo>
                  <a:lnTo>
                    <a:pt x="3928" y="635"/>
                  </a:lnTo>
                  <a:lnTo>
                    <a:pt x="3922" y="637"/>
                  </a:lnTo>
                  <a:lnTo>
                    <a:pt x="3917" y="640"/>
                  </a:lnTo>
                  <a:lnTo>
                    <a:pt x="3917" y="637"/>
                  </a:lnTo>
                  <a:lnTo>
                    <a:pt x="3914" y="633"/>
                  </a:lnTo>
                  <a:lnTo>
                    <a:pt x="3914" y="630"/>
                  </a:lnTo>
                  <a:lnTo>
                    <a:pt x="3914" y="628"/>
                  </a:lnTo>
                  <a:lnTo>
                    <a:pt x="3914" y="627"/>
                  </a:lnTo>
                  <a:lnTo>
                    <a:pt x="3914" y="627"/>
                  </a:lnTo>
                  <a:lnTo>
                    <a:pt x="3914" y="625"/>
                  </a:lnTo>
                  <a:lnTo>
                    <a:pt x="3912" y="623"/>
                  </a:lnTo>
                  <a:lnTo>
                    <a:pt x="3910" y="623"/>
                  </a:lnTo>
                  <a:lnTo>
                    <a:pt x="3905" y="621"/>
                  </a:lnTo>
                  <a:lnTo>
                    <a:pt x="3905" y="616"/>
                  </a:lnTo>
                  <a:lnTo>
                    <a:pt x="3905" y="611"/>
                  </a:lnTo>
                  <a:lnTo>
                    <a:pt x="3907" y="607"/>
                  </a:lnTo>
                  <a:lnTo>
                    <a:pt x="3907" y="606"/>
                  </a:lnTo>
                  <a:lnTo>
                    <a:pt x="3908" y="604"/>
                  </a:lnTo>
                  <a:lnTo>
                    <a:pt x="3912" y="604"/>
                  </a:lnTo>
                  <a:lnTo>
                    <a:pt x="3917" y="602"/>
                  </a:lnTo>
                  <a:lnTo>
                    <a:pt x="3924" y="602"/>
                  </a:lnTo>
                  <a:lnTo>
                    <a:pt x="3924" y="614"/>
                  </a:lnTo>
                  <a:lnTo>
                    <a:pt x="3936" y="614"/>
                  </a:lnTo>
                  <a:lnTo>
                    <a:pt x="3936" y="611"/>
                  </a:lnTo>
                  <a:lnTo>
                    <a:pt x="3938" y="607"/>
                  </a:lnTo>
                  <a:lnTo>
                    <a:pt x="3940" y="606"/>
                  </a:lnTo>
                  <a:lnTo>
                    <a:pt x="3940" y="604"/>
                  </a:lnTo>
                  <a:lnTo>
                    <a:pt x="3942" y="602"/>
                  </a:lnTo>
                  <a:lnTo>
                    <a:pt x="3943" y="599"/>
                  </a:lnTo>
                  <a:lnTo>
                    <a:pt x="3940" y="599"/>
                  </a:lnTo>
                  <a:lnTo>
                    <a:pt x="3922" y="585"/>
                  </a:lnTo>
                  <a:lnTo>
                    <a:pt x="3902" y="576"/>
                  </a:lnTo>
                  <a:lnTo>
                    <a:pt x="3902" y="583"/>
                  </a:lnTo>
                  <a:lnTo>
                    <a:pt x="3900" y="588"/>
                  </a:lnTo>
                  <a:lnTo>
                    <a:pt x="3898" y="593"/>
                  </a:lnTo>
                  <a:lnTo>
                    <a:pt x="3898" y="599"/>
                  </a:lnTo>
                  <a:lnTo>
                    <a:pt x="3896" y="597"/>
                  </a:lnTo>
                  <a:lnTo>
                    <a:pt x="3895" y="595"/>
                  </a:lnTo>
                  <a:lnTo>
                    <a:pt x="3895" y="595"/>
                  </a:lnTo>
                  <a:lnTo>
                    <a:pt x="3895" y="593"/>
                  </a:lnTo>
                  <a:lnTo>
                    <a:pt x="3893" y="592"/>
                  </a:lnTo>
                  <a:lnTo>
                    <a:pt x="3888" y="579"/>
                  </a:lnTo>
                  <a:lnTo>
                    <a:pt x="3882" y="564"/>
                  </a:lnTo>
                  <a:lnTo>
                    <a:pt x="3881" y="544"/>
                  </a:lnTo>
                  <a:lnTo>
                    <a:pt x="3882" y="527"/>
                  </a:lnTo>
                  <a:lnTo>
                    <a:pt x="3889" y="510"/>
                  </a:lnTo>
                  <a:lnTo>
                    <a:pt x="3895" y="508"/>
                  </a:lnTo>
                  <a:lnTo>
                    <a:pt x="3900" y="506"/>
                  </a:lnTo>
                  <a:lnTo>
                    <a:pt x="3905" y="506"/>
                  </a:lnTo>
                  <a:lnTo>
                    <a:pt x="3912" y="506"/>
                  </a:lnTo>
                  <a:close/>
                  <a:moveTo>
                    <a:pt x="1306" y="506"/>
                  </a:moveTo>
                  <a:lnTo>
                    <a:pt x="1313" y="506"/>
                  </a:lnTo>
                  <a:lnTo>
                    <a:pt x="1320" y="508"/>
                  </a:lnTo>
                  <a:lnTo>
                    <a:pt x="1327" y="508"/>
                  </a:lnTo>
                  <a:lnTo>
                    <a:pt x="1332" y="510"/>
                  </a:lnTo>
                  <a:lnTo>
                    <a:pt x="1332" y="518"/>
                  </a:lnTo>
                  <a:lnTo>
                    <a:pt x="1306" y="518"/>
                  </a:lnTo>
                  <a:lnTo>
                    <a:pt x="1306" y="506"/>
                  </a:lnTo>
                  <a:close/>
                  <a:moveTo>
                    <a:pt x="1159" y="506"/>
                  </a:moveTo>
                  <a:lnTo>
                    <a:pt x="1168" y="508"/>
                  </a:lnTo>
                  <a:lnTo>
                    <a:pt x="1173" y="511"/>
                  </a:lnTo>
                  <a:lnTo>
                    <a:pt x="1180" y="515"/>
                  </a:lnTo>
                  <a:lnTo>
                    <a:pt x="1186" y="518"/>
                  </a:lnTo>
                  <a:lnTo>
                    <a:pt x="1186" y="522"/>
                  </a:lnTo>
                  <a:lnTo>
                    <a:pt x="1179" y="522"/>
                  </a:lnTo>
                  <a:lnTo>
                    <a:pt x="1173" y="524"/>
                  </a:lnTo>
                  <a:lnTo>
                    <a:pt x="1168" y="525"/>
                  </a:lnTo>
                  <a:lnTo>
                    <a:pt x="1165" y="524"/>
                  </a:lnTo>
                  <a:lnTo>
                    <a:pt x="1158" y="524"/>
                  </a:lnTo>
                  <a:lnTo>
                    <a:pt x="1152" y="522"/>
                  </a:lnTo>
                  <a:lnTo>
                    <a:pt x="1152" y="510"/>
                  </a:lnTo>
                  <a:lnTo>
                    <a:pt x="1154" y="510"/>
                  </a:lnTo>
                  <a:lnTo>
                    <a:pt x="1156" y="508"/>
                  </a:lnTo>
                  <a:lnTo>
                    <a:pt x="1158" y="508"/>
                  </a:lnTo>
                  <a:lnTo>
                    <a:pt x="1158" y="508"/>
                  </a:lnTo>
                  <a:lnTo>
                    <a:pt x="1159" y="506"/>
                  </a:lnTo>
                  <a:close/>
                  <a:moveTo>
                    <a:pt x="1220" y="490"/>
                  </a:moveTo>
                  <a:lnTo>
                    <a:pt x="1241" y="492"/>
                  </a:lnTo>
                  <a:lnTo>
                    <a:pt x="1259" y="496"/>
                  </a:lnTo>
                  <a:lnTo>
                    <a:pt x="1273" y="501"/>
                  </a:lnTo>
                  <a:lnTo>
                    <a:pt x="1290" y="506"/>
                  </a:lnTo>
                  <a:lnTo>
                    <a:pt x="1290" y="515"/>
                  </a:lnTo>
                  <a:lnTo>
                    <a:pt x="1283" y="515"/>
                  </a:lnTo>
                  <a:lnTo>
                    <a:pt x="1280" y="517"/>
                  </a:lnTo>
                  <a:lnTo>
                    <a:pt x="1275" y="518"/>
                  </a:lnTo>
                  <a:lnTo>
                    <a:pt x="1271" y="520"/>
                  </a:lnTo>
                  <a:lnTo>
                    <a:pt x="1268" y="522"/>
                  </a:lnTo>
                  <a:lnTo>
                    <a:pt x="1262" y="522"/>
                  </a:lnTo>
                  <a:lnTo>
                    <a:pt x="1262" y="520"/>
                  </a:lnTo>
                  <a:lnTo>
                    <a:pt x="1262" y="518"/>
                  </a:lnTo>
                  <a:lnTo>
                    <a:pt x="1261" y="517"/>
                  </a:lnTo>
                  <a:lnTo>
                    <a:pt x="1259" y="515"/>
                  </a:lnTo>
                  <a:lnTo>
                    <a:pt x="1257" y="513"/>
                  </a:lnTo>
                  <a:lnTo>
                    <a:pt x="1255" y="515"/>
                  </a:lnTo>
                  <a:lnTo>
                    <a:pt x="1252" y="525"/>
                  </a:lnTo>
                  <a:lnTo>
                    <a:pt x="1247" y="525"/>
                  </a:lnTo>
                  <a:lnTo>
                    <a:pt x="1234" y="524"/>
                  </a:lnTo>
                  <a:lnTo>
                    <a:pt x="1220" y="522"/>
                  </a:lnTo>
                  <a:lnTo>
                    <a:pt x="1210" y="522"/>
                  </a:lnTo>
                  <a:lnTo>
                    <a:pt x="1205" y="510"/>
                  </a:lnTo>
                  <a:lnTo>
                    <a:pt x="1214" y="510"/>
                  </a:lnTo>
                  <a:lnTo>
                    <a:pt x="1220" y="510"/>
                  </a:lnTo>
                  <a:lnTo>
                    <a:pt x="1227" y="508"/>
                  </a:lnTo>
                  <a:lnTo>
                    <a:pt x="1233" y="506"/>
                  </a:lnTo>
                  <a:lnTo>
                    <a:pt x="1229" y="504"/>
                  </a:lnTo>
                  <a:lnTo>
                    <a:pt x="1226" y="501"/>
                  </a:lnTo>
                  <a:lnTo>
                    <a:pt x="1224" y="499"/>
                  </a:lnTo>
                  <a:lnTo>
                    <a:pt x="1222" y="496"/>
                  </a:lnTo>
                  <a:lnTo>
                    <a:pt x="1220" y="490"/>
                  </a:lnTo>
                  <a:close/>
                  <a:moveTo>
                    <a:pt x="100" y="452"/>
                  </a:moveTo>
                  <a:lnTo>
                    <a:pt x="116" y="457"/>
                  </a:lnTo>
                  <a:lnTo>
                    <a:pt x="128" y="464"/>
                  </a:lnTo>
                  <a:lnTo>
                    <a:pt x="142" y="471"/>
                  </a:lnTo>
                  <a:lnTo>
                    <a:pt x="142" y="475"/>
                  </a:lnTo>
                  <a:lnTo>
                    <a:pt x="138" y="475"/>
                  </a:lnTo>
                  <a:lnTo>
                    <a:pt x="126" y="483"/>
                  </a:lnTo>
                  <a:lnTo>
                    <a:pt x="114" y="485"/>
                  </a:lnTo>
                  <a:lnTo>
                    <a:pt x="103" y="487"/>
                  </a:lnTo>
                  <a:lnTo>
                    <a:pt x="91" y="490"/>
                  </a:lnTo>
                  <a:lnTo>
                    <a:pt x="91" y="487"/>
                  </a:lnTo>
                  <a:lnTo>
                    <a:pt x="88" y="487"/>
                  </a:lnTo>
                  <a:lnTo>
                    <a:pt x="91" y="478"/>
                  </a:lnTo>
                  <a:lnTo>
                    <a:pt x="91" y="469"/>
                  </a:lnTo>
                  <a:lnTo>
                    <a:pt x="91" y="457"/>
                  </a:lnTo>
                  <a:lnTo>
                    <a:pt x="95" y="455"/>
                  </a:lnTo>
                  <a:lnTo>
                    <a:pt x="96" y="455"/>
                  </a:lnTo>
                  <a:lnTo>
                    <a:pt x="96" y="454"/>
                  </a:lnTo>
                  <a:lnTo>
                    <a:pt x="98" y="454"/>
                  </a:lnTo>
                  <a:lnTo>
                    <a:pt x="100" y="452"/>
                  </a:lnTo>
                  <a:close/>
                  <a:moveTo>
                    <a:pt x="1098" y="441"/>
                  </a:moveTo>
                  <a:lnTo>
                    <a:pt x="1126" y="447"/>
                  </a:lnTo>
                  <a:lnTo>
                    <a:pt x="1151" y="455"/>
                  </a:lnTo>
                  <a:lnTo>
                    <a:pt x="1170" y="464"/>
                  </a:lnTo>
                  <a:lnTo>
                    <a:pt x="1189" y="473"/>
                  </a:lnTo>
                  <a:lnTo>
                    <a:pt x="1210" y="483"/>
                  </a:lnTo>
                  <a:lnTo>
                    <a:pt x="1210" y="490"/>
                  </a:lnTo>
                  <a:lnTo>
                    <a:pt x="1201" y="490"/>
                  </a:lnTo>
                  <a:lnTo>
                    <a:pt x="1191" y="494"/>
                  </a:lnTo>
                  <a:lnTo>
                    <a:pt x="1179" y="497"/>
                  </a:lnTo>
                  <a:lnTo>
                    <a:pt x="1166" y="499"/>
                  </a:lnTo>
                  <a:lnTo>
                    <a:pt x="1168" y="496"/>
                  </a:lnTo>
                  <a:lnTo>
                    <a:pt x="1168" y="492"/>
                  </a:lnTo>
                  <a:lnTo>
                    <a:pt x="1168" y="490"/>
                  </a:lnTo>
                  <a:lnTo>
                    <a:pt x="1168" y="489"/>
                  </a:lnTo>
                  <a:lnTo>
                    <a:pt x="1168" y="487"/>
                  </a:lnTo>
                  <a:lnTo>
                    <a:pt x="1166" y="483"/>
                  </a:lnTo>
                  <a:lnTo>
                    <a:pt x="1140" y="476"/>
                  </a:lnTo>
                  <a:lnTo>
                    <a:pt x="1116" y="464"/>
                  </a:lnTo>
                  <a:lnTo>
                    <a:pt x="1090" y="452"/>
                  </a:lnTo>
                  <a:lnTo>
                    <a:pt x="1084" y="457"/>
                  </a:lnTo>
                  <a:lnTo>
                    <a:pt x="1081" y="462"/>
                  </a:lnTo>
                  <a:lnTo>
                    <a:pt x="1076" y="468"/>
                  </a:lnTo>
                  <a:lnTo>
                    <a:pt x="1070" y="466"/>
                  </a:lnTo>
                  <a:lnTo>
                    <a:pt x="1063" y="462"/>
                  </a:lnTo>
                  <a:lnTo>
                    <a:pt x="1060" y="461"/>
                  </a:lnTo>
                  <a:lnTo>
                    <a:pt x="1067" y="461"/>
                  </a:lnTo>
                  <a:lnTo>
                    <a:pt x="1072" y="454"/>
                  </a:lnTo>
                  <a:lnTo>
                    <a:pt x="1077" y="450"/>
                  </a:lnTo>
                  <a:lnTo>
                    <a:pt x="1083" y="445"/>
                  </a:lnTo>
                  <a:lnTo>
                    <a:pt x="1088" y="445"/>
                  </a:lnTo>
                  <a:lnTo>
                    <a:pt x="1091" y="443"/>
                  </a:lnTo>
                  <a:lnTo>
                    <a:pt x="1095" y="443"/>
                  </a:lnTo>
                  <a:lnTo>
                    <a:pt x="1098" y="441"/>
                  </a:lnTo>
                  <a:close/>
                  <a:moveTo>
                    <a:pt x="77" y="433"/>
                  </a:moveTo>
                  <a:lnTo>
                    <a:pt x="91" y="438"/>
                  </a:lnTo>
                  <a:lnTo>
                    <a:pt x="91" y="441"/>
                  </a:lnTo>
                  <a:lnTo>
                    <a:pt x="88" y="441"/>
                  </a:lnTo>
                  <a:lnTo>
                    <a:pt x="77" y="445"/>
                  </a:lnTo>
                  <a:lnTo>
                    <a:pt x="67" y="445"/>
                  </a:lnTo>
                  <a:lnTo>
                    <a:pt x="58" y="445"/>
                  </a:lnTo>
                  <a:lnTo>
                    <a:pt x="58" y="438"/>
                  </a:lnTo>
                  <a:lnTo>
                    <a:pt x="63" y="436"/>
                  </a:lnTo>
                  <a:lnTo>
                    <a:pt x="68" y="436"/>
                  </a:lnTo>
                  <a:lnTo>
                    <a:pt x="72" y="435"/>
                  </a:lnTo>
                  <a:lnTo>
                    <a:pt x="77" y="433"/>
                  </a:lnTo>
                  <a:close/>
                  <a:moveTo>
                    <a:pt x="0" y="417"/>
                  </a:moveTo>
                  <a:lnTo>
                    <a:pt x="6" y="419"/>
                  </a:lnTo>
                  <a:lnTo>
                    <a:pt x="13" y="419"/>
                  </a:lnTo>
                  <a:lnTo>
                    <a:pt x="16" y="419"/>
                  </a:lnTo>
                  <a:lnTo>
                    <a:pt x="21" y="421"/>
                  </a:lnTo>
                  <a:lnTo>
                    <a:pt x="27" y="422"/>
                  </a:lnTo>
                  <a:lnTo>
                    <a:pt x="27" y="429"/>
                  </a:lnTo>
                  <a:lnTo>
                    <a:pt x="23" y="429"/>
                  </a:lnTo>
                  <a:lnTo>
                    <a:pt x="18" y="431"/>
                  </a:lnTo>
                  <a:lnTo>
                    <a:pt x="13" y="433"/>
                  </a:lnTo>
                  <a:lnTo>
                    <a:pt x="7" y="433"/>
                  </a:lnTo>
                  <a:lnTo>
                    <a:pt x="0" y="433"/>
                  </a:lnTo>
                  <a:lnTo>
                    <a:pt x="0" y="417"/>
                  </a:lnTo>
                  <a:close/>
                  <a:moveTo>
                    <a:pt x="1152" y="414"/>
                  </a:moveTo>
                  <a:lnTo>
                    <a:pt x="1158" y="417"/>
                  </a:lnTo>
                  <a:lnTo>
                    <a:pt x="1161" y="421"/>
                  </a:lnTo>
                  <a:lnTo>
                    <a:pt x="1165" y="424"/>
                  </a:lnTo>
                  <a:lnTo>
                    <a:pt x="1166" y="429"/>
                  </a:lnTo>
                  <a:lnTo>
                    <a:pt x="1166" y="438"/>
                  </a:lnTo>
                  <a:lnTo>
                    <a:pt x="1159" y="438"/>
                  </a:lnTo>
                  <a:lnTo>
                    <a:pt x="1158" y="433"/>
                  </a:lnTo>
                  <a:lnTo>
                    <a:pt x="1156" y="431"/>
                  </a:lnTo>
                  <a:lnTo>
                    <a:pt x="1154" y="428"/>
                  </a:lnTo>
                  <a:lnTo>
                    <a:pt x="1152" y="424"/>
                  </a:lnTo>
                  <a:lnTo>
                    <a:pt x="1152" y="421"/>
                  </a:lnTo>
                  <a:lnTo>
                    <a:pt x="1152" y="414"/>
                  </a:lnTo>
                  <a:close/>
                  <a:moveTo>
                    <a:pt x="3905" y="407"/>
                  </a:moveTo>
                  <a:lnTo>
                    <a:pt x="3908" y="410"/>
                  </a:lnTo>
                  <a:lnTo>
                    <a:pt x="3910" y="414"/>
                  </a:lnTo>
                  <a:lnTo>
                    <a:pt x="3912" y="417"/>
                  </a:lnTo>
                  <a:lnTo>
                    <a:pt x="3912" y="422"/>
                  </a:lnTo>
                  <a:lnTo>
                    <a:pt x="3912" y="429"/>
                  </a:lnTo>
                  <a:lnTo>
                    <a:pt x="3898" y="464"/>
                  </a:lnTo>
                  <a:lnTo>
                    <a:pt x="3891" y="455"/>
                  </a:lnTo>
                  <a:lnTo>
                    <a:pt x="3888" y="447"/>
                  </a:lnTo>
                  <a:lnTo>
                    <a:pt x="3886" y="433"/>
                  </a:lnTo>
                  <a:lnTo>
                    <a:pt x="3905" y="407"/>
                  </a:lnTo>
                  <a:close/>
                  <a:moveTo>
                    <a:pt x="1144" y="391"/>
                  </a:moveTo>
                  <a:lnTo>
                    <a:pt x="1166" y="391"/>
                  </a:lnTo>
                  <a:lnTo>
                    <a:pt x="1168" y="394"/>
                  </a:lnTo>
                  <a:lnTo>
                    <a:pt x="1172" y="396"/>
                  </a:lnTo>
                  <a:lnTo>
                    <a:pt x="1172" y="398"/>
                  </a:lnTo>
                  <a:lnTo>
                    <a:pt x="1173" y="400"/>
                  </a:lnTo>
                  <a:lnTo>
                    <a:pt x="1173" y="401"/>
                  </a:lnTo>
                  <a:lnTo>
                    <a:pt x="1172" y="403"/>
                  </a:lnTo>
                  <a:lnTo>
                    <a:pt x="1172" y="407"/>
                  </a:lnTo>
                  <a:lnTo>
                    <a:pt x="1166" y="403"/>
                  </a:lnTo>
                  <a:lnTo>
                    <a:pt x="1161" y="401"/>
                  </a:lnTo>
                  <a:lnTo>
                    <a:pt x="1156" y="401"/>
                  </a:lnTo>
                  <a:lnTo>
                    <a:pt x="1152" y="400"/>
                  </a:lnTo>
                  <a:lnTo>
                    <a:pt x="1149" y="400"/>
                  </a:lnTo>
                  <a:lnTo>
                    <a:pt x="1145" y="398"/>
                  </a:lnTo>
                  <a:lnTo>
                    <a:pt x="1144" y="394"/>
                  </a:lnTo>
                  <a:lnTo>
                    <a:pt x="1144" y="391"/>
                  </a:lnTo>
                  <a:close/>
                  <a:moveTo>
                    <a:pt x="4017" y="326"/>
                  </a:moveTo>
                  <a:lnTo>
                    <a:pt x="4020" y="328"/>
                  </a:lnTo>
                  <a:lnTo>
                    <a:pt x="4022" y="328"/>
                  </a:lnTo>
                  <a:lnTo>
                    <a:pt x="4022" y="328"/>
                  </a:lnTo>
                  <a:lnTo>
                    <a:pt x="4022" y="330"/>
                  </a:lnTo>
                  <a:lnTo>
                    <a:pt x="4022" y="330"/>
                  </a:lnTo>
                  <a:lnTo>
                    <a:pt x="4024" y="333"/>
                  </a:lnTo>
                  <a:lnTo>
                    <a:pt x="4024" y="337"/>
                  </a:lnTo>
                  <a:lnTo>
                    <a:pt x="4022" y="342"/>
                  </a:lnTo>
                  <a:lnTo>
                    <a:pt x="4018" y="347"/>
                  </a:lnTo>
                  <a:lnTo>
                    <a:pt x="4017" y="352"/>
                  </a:lnTo>
                  <a:lnTo>
                    <a:pt x="4008" y="352"/>
                  </a:lnTo>
                  <a:lnTo>
                    <a:pt x="4008" y="340"/>
                  </a:lnTo>
                  <a:lnTo>
                    <a:pt x="4011" y="339"/>
                  </a:lnTo>
                  <a:lnTo>
                    <a:pt x="4013" y="335"/>
                  </a:lnTo>
                  <a:lnTo>
                    <a:pt x="4015" y="332"/>
                  </a:lnTo>
                  <a:lnTo>
                    <a:pt x="4017" y="326"/>
                  </a:lnTo>
                  <a:close/>
                  <a:moveTo>
                    <a:pt x="3970" y="279"/>
                  </a:moveTo>
                  <a:lnTo>
                    <a:pt x="3982" y="279"/>
                  </a:lnTo>
                  <a:lnTo>
                    <a:pt x="3982" y="291"/>
                  </a:lnTo>
                  <a:lnTo>
                    <a:pt x="3966" y="291"/>
                  </a:lnTo>
                  <a:lnTo>
                    <a:pt x="3966" y="283"/>
                  </a:lnTo>
                  <a:lnTo>
                    <a:pt x="3970" y="283"/>
                  </a:lnTo>
                  <a:lnTo>
                    <a:pt x="3970" y="279"/>
                  </a:lnTo>
                  <a:close/>
                  <a:moveTo>
                    <a:pt x="2699" y="246"/>
                  </a:moveTo>
                  <a:lnTo>
                    <a:pt x="2708" y="246"/>
                  </a:lnTo>
                  <a:lnTo>
                    <a:pt x="2704" y="251"/>
                  </a:lnTo>
                  <a:lnTo>
                    <a:pt x="2701" y="255"/>
                  </a:lnTo>
                  <a:lnTo>
                    <a:pt x="2697" y="258"/>
                  </a:lnTo>
                  <a:lnTo>
                    <a:pt x="2694" y="262"/>
                  </a:lnTo>
                  <a:lnTo>
                    <a:pt x="2688" y="265"/>
                  </a:lnTo>
                  <a:lnTo>
                    <a:pt x="2685" y="265"/>
                  </a:lnTo>
                  <a:lnTo>
                    <a:pt x="2685" y="267"/>
                  </a:lnTo>
                  <a:lnTo>
                    <a:pt x="2683" y="267"/>
                  </a:lnTo>
                  <a:lnTo>
                    <a:pt x="2680" y="267"/>
                  </a:lnTo>
                  <a:lnTo>
                    <a:pt x="2676" y="269"/>
                  </a:lnTo>
                  <a:lnTo>
                    <a:pt x="2673" y="256"/>
                  </a:lnTo>
                  <a:lnTo>
                    <a:pt x="2680" y="255"/>
                  </a:lnTo>
                  <a:lnTo>
                    <a:pt x="2687" y="251"/>
                  </a:lnTo>
                  <a:lnTo>
                    <a:pt x="2694" y="249"/>
                  </a:lnTo>
                  <a:lnTo>
                    <a:pt x="2699" y="246"/>
                  </a:lnTo>
                  <a:close/>
                  <a:moveTo>
                    <a:pt x="2554" y="241"/>
                  </a:moveTo>
                  <a:lnTo>
                    <a:pt x="2563" y="244"/>
                  </a:lnTo>
                  <a:lnTo>
                    <a:pt x="2573" y="248"/>
                  </a:lnTo>
                  <a:lnTo>
                    <a:pt x="2585" y="251"/>
                  </a:lnTo>
                  <a:lnTo>
                    <a:pt x="2592" y="256"/>
                  </a:lnTo>
                  <a:lnTo>
                    <a:pt x="2564" y="256"/>
                  </a:lnTo>
                  <a:lnTo>
                    <a:pt x="2561" y="255"/>
                  </a:lnTo>
                  <a:lnTo>
                    <a:pt x="2559" y="255"/>
                  </a:lnTo>
                  <a:lnTo>
                    <a:pt x="2556" y="253"/>
                  </a:lnTo>
                  <a:lnTo>
                    <a:pt x="2549" y="253"/>
                  </a:lnTo>
                  <a:lnTo>
                    <a:pt x="2549" y="249"/>
                  </a:lnTo>
                  <a:lnTo>
                    <a:pt x="2551" y="248"/>
                  </a:lnTo>
                  <a:lnTo>
                    <a:pt x="2552" y="246"/>
                  </a:lnTo>
                  <a:lnTo>
                    <a:pt x="2552" y="246"/>
                  </a:lnTo>
                  <a:lnTo>
                    <a:pt x="2552" y="244"/>
                  </a:lnTo>
                  <a:lnTo>
                    <a:pt x="2554" y="241"/>
                  </a:lnTo>
                  <a:close/>
                  <a:moveTo>
                    <a:pt x="2242" y="173"/>
                  </a:moveTo>
                  <a:lnTo>
                    <a:pt x="2266" y="173"/>
                  </a:lnTo>
                  <a:lnTo>
                    <a:pt x="2266" y="176"/>
                  </a:lnTo>
                  <a:lnTo>
                    <a:pt x="2261" y="178"/>
                  </a:lnTo>
                  <a:lnTo>
                    <a:pt x="2259" y="180"/>
                  </a:lnTo>
                  <a:lnTo>
                    <a:pt x="2256" y="181"/>
                  </a:lnTo>
                  <a:lnTo>
                    <a:pt x="2252" y="183"/>
                  </a:lnTo>
                  <a:lnTo>
                    <a:pt x="2247" y="183"/>
                  </a:lnTo>
                  <a:lnTo>
                    <a:pt x="2242" y="173"/>
                  </a:lnTo>
                  <a:close/>
                  <a:moveTo>
                    <a:pt x="2612" y="153"/>
                  </a:moveTo>
                  <a:lnTo>
                    <a:pt x="2610" y="155"/>
                  </a:lnTo>
                  <a:lnTo>
                    <a:pt x="2608" y="157"/>
                  </a:lnTo>
                  <a:lnTo>
                    <a:pt x="2606" y="157"/>
                  </a:lnTo>
                  <a:lnTo>
                    <a:pt x="2606" y="159"/>
                  </a:lnTo>
                  <a:lnTo>
                    <a:pt x="2605" y="160"/>
                  </a:lnTo>
                  <a:lnTo>
                    <a:pt x="2603" y="164"/>
                  </a:lnTo>
                  <a:lnTo>
                    <a:pt x="2606" y="164"/>
                  </a:lnTo>
                  <a:lnTo>
                    <a:pt x="2612" y="162"/>
                  </a:lnTo>
                  <a:lnTo>
                    <a:pt x="2615" y="160"/>
                  </a:lnTo>
                  <a:lnTo>
                    <a:pt x="2619" y="159"/>
                  </a:lnTo>
                  <a:lnTo>
                    <a:pt x="2622" y="157"/>
                  </a:lnTo>
                  <a:lnTo>
                    <a:pt x="2626" y="153"/>
                  </a:lnTo>
                  <a:lnTo>
                    <a:pt x="2612" y="153"/>
                  </a:lnTo>
                  <a:close/>
                  <a:moveTo>
                    <a:pt x="2362" y="153"/>
                  </a:moveTo>
                  <a:lnTo>
                    <a:pt x="2364" y="169"/>
                  </a:lnTo>
                  <a:lnTo>
                    <a:pt x="2366" y="188"/>
                  </a:lnTo>
                  <a:lnTo>
                    <a:pt x="2357" y="188"/>
                  </a:lnTo>
                  <a:lnTo>
                    <a:pt x="2355" y="190"/>
                  </a:lnTo>
                  <a:lnTo>
                    <a:pt x="2352" y="190"/>
                  </a:lnTo>
                  <a:lnTo>
                    <a:pt x="2348" y="190"/>
                  </a:lnTo>
                  <a:lnTo>
                    <a:pt x="2343" y="192"/>
                  </a:lnTo>
                  <a:lnTo>
                    <a:pt x="2341" y="178"/>
                  </a:lnTo>
                  <a:lnTo>
                    <a:pt x="2341" y="164"/>
                  </a:lnTo>
                  <a:lnTo>
                    <a:pt x="2343" y="157"/>
                  </a:lnTo>
                  <a:lnTo>
                    <a:pt x="2346" y="155"/>
                  </a:lnTo>
                  <a:lnTo>
                    <a:pt x="2350" y="153"/>
                  </a:lnTo>
                  <a:lnTo>
                    <a:pt x="2355" y="153"/>
                  </a:lnTo>
                  <a:lnTo>
                    <a:pt x="2362" y="153"/>
                  </a:lnTo>
                  <a:close/>
                  <a:moveTo>
                    <a:pt x="2353" y="119"/>
                  </a:moveTo>
                  <a:lnTo>
                    <a:pt x="2362" y="119"/>
                  </a:lnTo>
                  <a:lnTo>
                    <a:pt x="2360" y="126"/>
                  </a:lnTo>
                  <a:lnTo>
                    <a:pt x="2360" y="131"/>
                  </a:lnTo>
                  <a:lnTo>
                    <a:pt x="2360" y="136"/>
                  </a:lnTo>
                  <a:lnTo>
                    <a:pt x="2359" y="140"/>
                  </a:lnTo>
                  <a:lnTo>
                    <a:pt x="2357" y="145"/>
                  </a:lnTo>
                  <a:lnTo>
                    <a:pt x="2350" y="145"/>
                  </a:lnTo>
                  <a:lnTo>
                    <a:pt x="2350" y="138"/>
                  </a:lnTo>
                  <a:lnTo>
                    <a:pt x="2352" y="131"/>
                  </a:lnTo>
                  <a:lnTo>
                    <a:pt x="2352" y="124"/>
                  </a:lnTo>
                  <a:lnTo>
                    <a:pt x="2353" y="119"/>
                  </a:lnTo>
                  <a:close/>
                  <a:moveTo>
                    <a:pt x="4193" y="71"/>
                  </a:moveTo>
                  <a:lnTo>
                    <a:pt x="4202" y="84"/>
                  </a:lnTo>
                  <a:lnTo>
                    <a:pt x="4210" y="91"/>
                  </a:lnTo>
                  <a:lnTo>
                    <a:pt x="4221" y="94"/>
                  </a:lnTo>
                  <a:lnTo>
                    <a:pt x="4228" y="98"/>
                  </a:lnTo>
                  <a:lnTo>
                    <a:pt x="4235" y="103"/>
                  </a:lnTo>
                  <a:lnTo>
                    <a:pt x="4237" y="106"/>
                  </a:lnTo>
                  <a:lnTo>
                    <a:pt x="4238" y="110"/>
                  </a:lnTo>
                  <a:lnTo>
                    <a:pt x="4238" y="113"/>
                  </a:lnTo>
                  <a:lnTo>
                    <a:pt x="4238" y="119"/>
                  </a:lnTo>
                  <a:lnTo>
                    <a:pt x="4226" y="122"/>
                  </a:lnTo>
                  <a:lnTo>
                    <a:pt x="4217" y="129"/>
                  </a:lnTo>
                  <a:lnTo>
                    <a:pt x="4210" y="136"/>
                  </a:lnTo>
                  <a:lnTo>
                    <a:pt x="4200" y="141"/>
                  </a:lnTo>
                  <a:lnTo>
                    <a:pt x="4196" y="136"/>
                  </a:lnTo>
                  <a:lnTo>
                    <a:pt x="4193" y="134"/>
                  </a:lnTo>
                  <a:lnTo>
                    <a:pt x="4190" y="133"/>
                  </a:lnTo>
                  <a:lnTo>
                    <a:pt x="4186" y="134"/>
                  </a:lnTo>
                  <a:lnTo>
                    <a:pt x="4183" y="136"/>
                  </a:lnTo>
                  <a:lnTo>
                    <a:pt x="4181" y="140"/>
                  </a:lnTo>
                  <a:lnTo>
                    <a:pt x="4177" y="141"/>
                  </a:lnTo>
                  <a:lnTo>
                    <a:pt x="4183" y="162"/>
                  </a:lnTo>
                  <a:lnTo>
                    <a:pt x="4184" y="178"/>
                  </a:lnTo>
                  <a:lnTo>
                    <a:pt x="4184" y="190"/>
                  </a:lnTo>
                  <a:lnTo>
                    <a:pt x="4183" y="202"/>
                  </a:lnTo>
                  <a:lnTo>
                    <a:pt x="4179" y="215"/>
                  </a:lnTo>
                  <a:lnTo>
                    <a:pt x="4176" y="232"/>
                  </a:lnTo>
                  <a:lnTo>
                    <a:pt x="4174" y="253"/>
                  </a:lnTo>
                  <a:lnTo>
                    <a:pt x="4151" y="265"/>
                  </a:lnTo>
                  <a:lnTo>
                    <a:pt x="4125" y="277"/>
                  </a:lnTo>
                  <a:lnTo>
                    <a:pt x="4100" y="288"/>
                  </a:lnTo>
                  <a:lnTo>
                    <a:pt x="4095" y="279"/>
                  </a:lnTo>
                  <a:lnTo>
                    <a:pt x="4090" y="272"/>
                  </a:lnTo>
                  <a:lnTo>
                    <a:pt x="4088" y="279"/>
                  </a:lnTo>
                  <a:lnTo>
                    <a:pt x="4088" y="283"/>
                  </a:lnTo>
                  <a:lnTo>
                    <a:pt x="4087" y="288"/>
                  </a:lnTo>
                  <a:lnTo>
                    <a:pt x="4085" y="291"/>
                  </a:lnTo>
                  <a:lnTo>
                    <a:pt x="4080" y="291"/>
                  </a:lnTo>
                  <a:lnTo>
                    <a:pt x="4076" y="291"/>
                  </a:lnTo>
                  <a:lnTo>
                    <a:pt x="4074" y="293"/>
                  </a:lnTo>
                  <a:lnTo>
                    <a:pt x="4073" y="293"/>
                  </a:lnTo>
                  <a:lnTo>
                    <a:pt x="4071" y="295"/>
                  </a:lnTo>
                  <a:lnTo>
                    <a:pt x="4069" y="297"/>
                  </a:lnTo>
                  <a:lnTo>
                    <a:pt x="4064" y="297"/>
                  </a:lnTo>
                  <a:lnTo>
                    <a:pt x="4059" y="298"/>
                  </a:lnTo>
                  <a:lnTo>
                    <a:pt x="4057" y="295"/>
                  </a:lnTo>
                  <a:lnTo>
                    <a:pt x="4057" y="290"/>
                  </a:lnTo>
                  <a:lnTo>
                    <a:pt x="4057" y="288"/>
                  </a:lnTo>
                  <a:lnTo>
                    <a:pt x="4057" y="284"/>
                  </a:lnTo>
                  <a:lnTo>
                    <a:pt x="4057" y="283"/>
                  </a:lnTo>
                  <a:lnTo>
                    <a:pt x="4053" y="283"/>
                  </a:lnTo>
                  <a:lnTo>
                    <a:pt x="4050" y="281"/>
                  </a:lnTo>
                  <a:lnTo>
                    <a:pt x="4043" y="279"/>
                  </a:lnTo>
                  <a:lnTo>
                    <a:pt x="4043" y="283"/>
                  </a:lnTo>
                  <a:lnTo>
                    <a:pt x="4046" y="288"/>
                  </a:lnTo>
                  <a:lnTo>
                    <a:pt x="4050" y="290"/>
                  </a:lnTo>
                  <a:lnTo>
                    <a:pt x="4050" y="293"/>
                  </a:lnTo>
                  <a:lnTo>
                    <a:pt x="4050" y="298"/>
                  </a:lnTo>
                  <a:lnTo>
                    <a:pt x="4052" y="307"/>
                  </a:lnTo>
                  <a:lnTo>
                    <a:pt x="4046" y="312"/>
                  </a:lnTo>
                  <a:lnTo>
                    <a:pt x="4043" y="319"/>
                  </a:lnTo>
                  <a:lnTo>
                    <a:pt x="4039" y="326"/>
                  </a:lnTo>
                  <a:lnTo>
                    <a:pt x="4027" y="326"/>
                  </a:lnTo>
                  <a:lnTo>
                    <a:pt x="4025" y="312"/>
                  </a:lnTo>
                  <a:lnTo>
                    <a:pt x="4024" y="305"/>
                  </a:lnTo>
                  <a:lnTo>
                    <a:pt x="4020" y="298"/>
                  </a:lnTo>
                  <a:lnTo>
                    <a:pt x="4017" y="288"/>
                  </a:lnTo>
                  <a:lnTo>
                    <a:pt x="4027" y="288"/>
                  </a:lnTo>
                  <a:lnTo>
                    <a:pt x="4039" y="272"/>
                  </a:lnTo>
                  <a:lnTo>
                    <a:pt x="4055" y="258"/>
                  </a:lnTo>
                  <a:lnTo>
                    <a:pt x="4074" y="249"/>
                  </a:lnTo>
                  <a:lnTo>
                    <a:pt x="4081" y="248"/>
                  </a:lnTo>
                  <a:lnTo>
                    <a:pt x="4088" y="248"/>
                  </a:lnTo>
                  <a:lnTo>
                    <a:pt x="4094" y="249"/>
                  </a:lnTo>
                  <a:lnTo>
                    <a:pt x="4097" y="249"/>
                  </a:lnTo>
                  <a:lnTo>
                    <a:pt x="4100" y="249"/>
                  </a:lnTo>
                  <a:lnTo>
                    <a:pt x="4104" y="244"/>
                  </a:lnTo>
                  <a:lnTo>
                    <a:pt x="4107" y="239"/>
                  </a:lnTo>
                  <a:lnTo>
                    <a:pt x="4109" y="234"/>
                  </a:lnTo>
                  <a:lnTo>
                    <a:pt x="4111" y="230"/>
                  </a:lnTo>
                  <a:lnTo>
                    <a:pt x="4114" y="225"/>
                  </a:lnTo>
                  <a:lnTo>
                    <a:pt x="4120" y="222"/>
                  </a:lnTo>
                  <a:lnTo>
                    <a:pt x="4121" y="225"/>
                  </a:lnTo>
                  <a:lnTo>
                    <a:pt x="4123" y="227"/>
                  </a:lnTo>
                  <a:lnTo>
                    <a:pt x="4125" y="227"/>
                  </a:lnTo>
                  <a:lnTo>
                    <a:pt x="4125" y="227"/>
                  </a:lnTo>
                  <a:lnTo>
                    <a:pt x="4127" y="227"/>
                  </a:lnTo>
                  <a:lnTo>
                    <a:pt x="4128" y="225"/>
                  </a:lnTo>
                  <a:lnTo>
                    <a:pt x="4142" y="213"/>
                  </a:lnTo>
                  <a:lnTo>
                    <a:pt x="4151" y="202"/>
                  </a:lnTo>
                  <a:lnTo>
                    <a:pt x="4155" y="190"/>
                  </a:lnTo>
                  <a:lnTo>
                    <a:pt x="4158" y="176"/>
                  </a:lnTo>
                  <a:lnTo>
                    <a:pt x="4163" y="164"/>
                  </a:lnTo>
                  <a:lnTo>
                    <a:pt x="4174" y="148"/>
                  </a:lnTo>
                  <a:lnTo>
                    <a:pt x="4167" y="148"/>
                  </a:lnTo>
                  <a:lnTo>
                    <a:pt x="4162" y="145"/>
                  </a:lnTo>
                  <a:lnTo>
                    <a:pt x="4160" y="141"/>
                  </a:lnTo>
                  <a:lnTo>
                    <a:pt x="4158" y="138"/>
                  </a:lnTo>
                  <a:lnTo>
                    <a:pt x="4158" y="131"/>
                  </a:lnTo>
                  <a:lnTo>
                    <a:pt x="4158" y="122"/>
                  </a:lnTo>
                  <a:lnTo>
                    <a:pt x="4160" y="120"/>
                  </a:lnTo>
                  <a:lnTo>
                    <a:pt x="4160" y="120"/>
                  </a:lnTo>
                  <a:lnTo>
                    <a:pt x="4162" y="119"/>
                  </a:lnTo>
                  <a:lnTo>
                    <a:pt x="4162" y="117"/>
                  </a:lnTo>
                  <a:lnTo>
                    <a:pt x="4162" y="115"/>
                  </a:lnTo>
                  <a:lnTo>
                    <a:pt x="4169" y="113"/>
                  </a:lnTo>
                  <a:lnTo>
                    <a:pt x="4174" y="113"/>
                  </a:lnTo>
                  <a:lnTo>
                    <a:pt x="4177" y="112"/>
                  </a:lnTo>
                  <a:lnTo>
                    <a:pt x="4181" y="112"/>
                  </a:lnTo>
                  <a:lnTo>
                    <a:pt x="4181" y="94"/>
                  </a:lnTo>
                  <a:lnTo>
                    <a:pt x="4184" y="80"/>
                  </a:lnTo>
                  <a:lnTo>
                    <a:pt x="4193" y="71"/>
                  </a:lnTo>
                  <a:close/>
                  <a:moveTo>
                    <a:pt x="2414" y="68"/>
                  </a:moveTo>
                  <a:lnTo>
                    <a:pt x="2413" y="70"/>
                  </a:lnTo>
                  <a:lnTo>
                    <a:pt x="2411" y="70"/>
                  </a:lnTo>
                  <a:lnTo>
                    <a:pt x="2409" y="70"/>
                  </a:lnTo>
                  <a:lnTo>
                    <a:pt x="2409" y="71"/>
                  </a:lnTo>
                  <a:lnTo>
                    <a:pt x="2407" y="71"/>
                  </a:lnTo>
                  <a:lnTo>
                    <a:pt x="2404" y="75"/>
                  </a:lnTo>
                  <a:lnTo>
                    <a:pt x="2400" y="77"/>
                  </a:lnTo>
                  <a:lnTo>
                    <a:pt x="2400" y="78"/>
                  </a:lnTo>
                  <a:lnTo>
                    <a:pt x="2400" y="82"/>
                  </a:lnTo>
                  <a:lnTo>
                    <a:pt x="2400" y="85"/>
                  </a:lnTo>
                  <a:lnTo>
                    <a:pt x="2400" y="91"/>
                  </a:lnTo>
                  <a:lnTo>
                    <a:pt x="2414" y="105"/>
                  </a:lnTo>
                  <a:lnTo>
                    <a:pt x="2427" y="120"/>
                  </a:lnTo>
                  <a:lnTo>
                    <a:pt x="2439" y="138"/>
                  </a:lnTo>
                  <a:lnTo>
                    <a:pt x="2453" y="138"/>
                  </a:lnTo>
                  <a:lnTo>
                    <a:pt x="2453" y="148"/>
                  </a:lnTo>
                  <a:lnTo>
                    <a:pt x="2467" y="153"/>
                  </a:lnTo>
                  <a:lnTo>
                    <a:pt x="2477" y="160"/>
                  </a:lnTo>
                  <a:lnTo>
                    <a:pt x="2488" y="169"/>
                  </a:lnTo>
                  <a:lnTo>
                    <a:pt x="2488" y="173"/>
                  </a:lnTo>
                  <a:lnTo>
                    <a:pt x="2484" y="173"/>
                  </a:lnTo>
                  <a:lnTo>
                    <a:pt x="2481" y="173"/>
                  </a:lnTo>
                  <a:lnTo>
                    <a:pt x="2477" y="173"/>
                  </a:lnTo>
                  <a:lnTo>
                    <a:pt x="2475" y="173"/>
                  </a:lnTo>
                  <a:lnTo>
                    <a:pt x="2472" y="171"/>
                  </a:lnTo>
                  <a:lnTo>
                    <a:pt x="2467" y="169"/>
                  </a:lnTo>
                  <a:lnTo>
                    <a:pt x="2462" y="169"/>
                  </a:lnTo>
                  <a:lnTo>
                    <a:pt x="2462" y="174"/>
                  </a:lnTo>
                  <a:lnTo>
                    <a:pt x="2463" y="178"/>
                  </a:lnTo>
                  <a:lnTo>
                    <a:pt x="2465" y="181"/>
                  </a:lnTo>
                  <a:lnTo>
                    <a:pt x="2465" y="183"/>
                  </a:lnTo>
                  <a:lnTo>
                    <a:pt x="2467" y="187"/>
                  </a:lnTo>
                  <a:lnTo>
                    <a:pt x="2468" y="192"/>
                  </a:lnTo>
                  <a:lnTo>
                    <a:pt x="2463" y="195"/>
                  </a:lnTo>
                  <a:lnTo>
                    <a:pt x="2460" y="199"/>
                  </a:lnTo>
                  <a:lnTo>
                    <a:pt x="2456" y="204"/>
                  </a:lnTo>
                  <a:lnTo>
                    <a:pt x="2453" y="211"/>
                  </a:lnTo>
                  <a:lnTo>
                    <a:pt x="2442" y="211"/>
                  </a:lnTo>
                  <a:lnTo>
                    <a:pt x="2442" y="234"/>
                  </a:lnTo>
                  <a:lnTo>
                    <a:pt x="2434" y="234"/>
                  </a:lnTo>
                  <a:lnTo>
                    <a:pt x="2425" y="227"/>
                  </a:lnTo>
                  <a:lnTo>
                    <a:pt x="2414" y="223"/>
                  </a:lnTo>
                  <a:lnTo>
                    <a:pt x="2406" y="218"/>
                  </a:lnTo>
                  <a:lnTo>
                    <a:pt x="2400" y="206"/>
                  </a:lnTo>
                  <a:lnTo>
                    <a:pt x="2414" y="208"/>
                  </a:lnTo>
                  <a:lnTo>
                    <a:pt x="2428" y="206"/>
                  </a:lnTo>
                  <a:lnTo>
                    <a:pt x="2439" y="202"/>
                  </a:lnTo>
                  <a:lnTo>
                    <a:pt x="2446" y="195"/>
                  </a:lnTo>
                  <a:lnTo>
                    <a:pt x="2448" y="194"/>
                  </a:lnTo>
                  <a:lnTo>
                    <a:pt x="2448" y="192"/>
                  </a:lnTo>
                  <a:lnTo>
                    <a:pt x="2449" y="190"/>
                  </a:lnTo>
                  <a:lnTo>
                    <a:pt x="2449" y="187"/>
                  </a:lnTo>
                  <a:lnTo>
                    <a:pt x="2449" y="183"/>
                  </a:lnTo>
                  <a:lnTo>
                    <a:pt x="2423" y="164"/>
                  </a:lnTo>
                  <a:lnTo>
                    <a:pt x="2395" y="145"/>
                  </a:lnTo>
                  <a:lnTo>
                    <a:pt x="2386" y="134"/>
                  </a:lnTo>
                  <a:lnTo>
                    <a:pt x="2378" y="124"/>
                  </a:lnTo>
                  <a:lnTo>
                    <a:pt x="2371" y="112"/>
                  </a:lnTo>
                  <a:lnTo>
                    <a:pt x="2360" y="101"/>
                  </a:lnTo>
                  <a:lnTo>
                    <a:pt x="2346" y="96"/>
                  </a:lnTo>
                  <a:lnTo>
                    <a:pt x="2334" y="106"/>
                  </a:lnTo>
                  <a:lnTo>
                    <a:pt x="2318" y="115"/>
                  </a:lnTo>
                  <a:lnTo>
                    <a:pt x="2299" y="119"/>
                  </a:lnTo>
                  <a:lnTo>
                    <a:pt x="2297" y="115"/>
                  </a:lnTo>
                  <a:lnTo>
                    <a:pt x="2296" y="112"/>
                  </a:lnTo>
                  <a:lnTo>
                    <a:pt x="2294" y="110"/>
                  </a:lnTo>
                  <a:lnTo>
                    <a:pt x="2290" y="110"/>
                  </a:lnTo>
                  <a:lnTo>
                    <a:pt x="2289" y="110"/>
                  </a:lnTo>
                  <a:lnTo>
                    <a:pt x="2285" y="112"/>
                  </a:lnTo>
                  <a:lnTo>
                    <a:pt x="2276" y="119"/>
                  </a:lnTo>
                  <a:lnTo>
                    <a:pt x="2273" y="129"/>
                  </a:lnTo>
                  <a:lnTo>
                    <a:pt x="2271" y="140"/>
                  </a:lnTo>
                  <a:lnTo>
                    <a:pt x="2266" y="148"/>
                  </a:lnTo>
                  <a:lnTo>
                    <a:pt x="2247" y="148"/>
                  </a:lnTo>
                  <a:lnTo>
                    <a:pt x="2240" y="157"/>
                  </a:lnTo>
                  <a:lnTo>
                    <a:pt x="2235" y="167"/>
                  </a:lnTo>
                  <a:lnTo>
                    <a:pt x="2231" y="180"/>
                  </a:lnTo>
                  <a:lnTo>
                    <a:pt x="2229" y="181"/>
                  </a:lnTo>
                  <a:lnTo>
                    <a:pt x="2229" y="185"/>
                  </a:lnTo>
                  <a:lnTo>
                    <a:pt x="2231" y="187"/>
                  </a:lnTo>
                  <a:lnTo>
                    <a:pt x="2233" y="188"/>
                  </a:lnTo>
                  <a:lnTo>
                    <a:pt x="2236" y="192"/>
                  </a:lnTo>
                  <a:lnTo>
                    <a:pt x="2238" y="195"/>
                  </a:lnTo>
                  <a:lnTo>
                    <a:pt x="2233" y="195"/>
                  </a:lnTo>
                  <a:lnTo>
                    <a:pt x="2231" y="197"/>
                  </a:lnTo>
                  <a:lnTo>
                    <a:pt x="2229" y="197"/>
                  </a:lnTo>
                  <a:lnTo>
                    <a:pt x="2228" y="199"/>
                  </a:lnTo>
                  <a:lnTo>
                    <a:pt x="2226" y="201"/>
                  </a:lnTo>
                  <a:lnTo>
                    <a:pt x="2222" y="202"/>
                  </a:lnTo>
                  <a:lnTo>
                    <a:pt x="2222" y="206"/>
                  </a:lnTo>
                  <a:lnTo>
                    <a:pt x="2222" y="206"/>
                  </a:lnTo>
                  <a:lnTo>
                    <a:pt x="2222" y="208"/>
                  </a:lnTo>
                  <a:lnTo>
                    <a:pt x="2222" y="208"/>
                  </a:lnTo>
                  <a:lnTo>
                    <a:pt x="2222" y="209"/>
                  </a:lnTo>
                  <a:lnTo>
                    <a:pt x="2222" y="215"/>
                  </a:lnTo>
                  <a:lnTo>
                    <a:pt x="2210" y="216"/>
                  </a:lnTo>
                  <a:lnTo>
                    <a:pt x="2205" y="220"/>
                  </a:lnTo>
                  <a:lnTo>
                    <a:pt x="2201" y="223"/>
                  </a:lnTo>
                  <a:lnTo>
                    <a:pt x="2198" y="229"/>
                  </a:lnTo>
                  <a:lnTo>
                    <a:pt x="2193" y="234"/>
                  </a:lnTo>
                  <a:lnTo>
                    <a:pt x="2187" y="236"/>
                  </a:lnTo>
                  <a:lnTo>
                    <a:pt x="2184" y="236"/>
                  </a:lnTo>
                  <a:lnTo>
                    <a:pt x="2179" y="234"/>
                  </a:lnTo>
                  <a:lnTo>
                    <a:pt x="2175" y="232"/>
                  </a:lnTo>
                  <a:lnTo>
                    <a:pt x="2172" y="230"/>
                  </a:lnTo>
                  <a:lnTo>
                    <a:pt x="2170" y="230"/>
                  </a:lnTo>
                  <a:lnTo>
                    <a:pt x="2167" y="232"/>
                  </a:lnTo>
                  <a:lnTo>
                    <a:pt x="2163" y="234"/>
                  </a:lnTo>
                  <a:lnTo>
                    <a:pt x="2160" y="236"/>
                  </a:lnTo>
                  <a:lnTo>
                    <a:pt x="2154" y="237"/>
                  </a:lnTo>
                  <a:lnTo>
                    <a:pt x="2154" y="246"/>
                  </a:lnTo>
                  <a:lnTo>
                    <a:pt x="2203" y="253"/>
                  </a:lnTo>
                  <a:lnTo>
                    <a:pt x="2217" y="246"/>
                  </a:lnTo>
                  <a:lnTo>
                    <a:pt x="2231" y="237"/>
                  </a:lnTo>
                  <a:lnTo>
                    <a:pt x="2242" y="230"/>
                  </a:lnTo>
                  <a:lnTo>
                    <a:pt x="2257" y="227"/>
                  </a:lnTo>
                  <a:lnTo>
                    <a:pt x="2280" y="223"/>
                  </a:lnTo>
                  <a:lnTo>
                    <a:pt x="2304" y="222"/>
                  </a:lnTo>
                  <a:lnTo>
                    <a:pt x="2331" y="222"/>
                  </a:lnTo>
                  <a:lnTo>
                    <a:pt x="2353" y="222"/>
                  </a:lnTo>
                  <a:lnTo>
                    <a:pt x="2372" y="223"/>
                  </a:lnTo>
                  <a:lnTo>
                    <a:pt x="2381" y="225"/>
                  </a:lnTo>
                  <a:lnTo>
                    <a:pt x="2385" y="225"/>
                  </a:lnTo>
                  <a:lnTo>
                    <a:pt x="2379" y="241"/>
                  </a:lnTo>
                  <a:lnTo>
                    <a:pt x="2376" y="258"/>
                  </a:lnTo>
                  <a:lnTo>
                    <a:pt x="2372" y="276"/>
                  </a:lnTo>
                  <a:lnTo>
                    <a:pt x="2378" y="279"/>
                  </a:lnTo>
                  <a:lnTo>
                    <a:pt x="2379" y="283"/>
                  </a:lnTo>
                  <a:lnTo>
                    <a:pt x="2383" y="286"/>
                  </a:lnTo>
                  <a:lnTo>
                    <a:pt x="2385" y="288"/>
                  </a:lnTo>
                  <a:lnTo>
                    <a:pt x="2388" y="291"/>
                  </a:lnTo>
                  <a:lnTo>
                    <a:pt x="2400" y="295"/>
                  </a:lnTo>
                  <a:lnTo>
                    <a:pt x="2414" y="295"/>
                  </a:lnTo>
                  <a:lnTo>
                    <a:pt x="2428" y="297"/>
                  </a:lnTo>
                  <a:lnTo>
                    <a:pt x="2442" y="304"/>
                  </a:lnTo>
                  <a:lnTo>
                    <a:pt x="2446" y="318"/>
                  </a:lnTo>
                  <a:lnTo>
                    <a:pt x="2453" y="321"/>
                  </a:lnTo>
                  <a:lnTo>
                    <a:pt x="2463" y="325"/>
                  </a:lnTo>
                  <a:lnTo>
                    <a:pt x="2477" y="328"/>
                  </a:lnTo>
                  <a:lnTo>
                    <a:pt x="2489" y="332"/>
                  </a:lnTo>
                  <a:lnTo>
                    <a:pt x="2496" y="333"/>
                  </a:lnTo>
                  <a:lnTo>
                    <a:pt x="2498" y="323"/>
                  </a:lnTo>
                  <a:lnTo>
                    <a:pt x="2502" y="314"/>
                  </a:lnTo>
                  <a:lnTo>
                    <a:pt x="2505" y="305"/>
                  </a:lnTo>
                  <a:lnTo>
                    <a:pt x="2516" y="298"/>
                  </a:lnTo>
                  <a:lnTo>
                    <a:pt x="2531" y="295"/>
                  </a:lnTo>
                  <a:lnTo>
                    <a:pt x="2545" y="298"/>
                  </a:lnTo>
                  <a:lnTo>
                    <a:pt x="2559" y="305"/>
                  </a:lnTo>
                  <a:lnTo>
                    <a:pt x="2573" y="311"/>
                  </a:lnTo>
                  <a:lnTo>
                    <a:pt x="2580" y="312"/>
                  </a:lnTo>
                  <a:lnTo>
                    <a:pt x="2594" y="314"/>
                  </a:lnTo>
                  <a:lnTo>
                    <a:pt x="2608" y="318"/>
                  </a:lnTo>
                  <a:lnTo>
                    <a:pt x="2622" y="319"/>
                  </a:lnTo>
                  <a:lnTo>
                    <a:pt x="2633" y="321"/>
                  </a:lnTo>
                  <a:lnTo>
                    <a:pt x="2638" y="323"/>
                  </a:lnTo>
                  <a:lnTo>
                    <a:pt x="2641" y="321"/>
                  </a:lnTo>
                  <a:lnTo>
                    <a:pt x="2643" y="318"/>
                  </a:lnTo>
                  <a:lnTo>
                    <a:pt x="2645" y="316"/>
                  </a:lnTo>
                  <a:lnTo>
                    <a:pt x="2648" y="312"/>
                  </a:lnTo>
                  <a:lnTo>
                    <a:pt x="2652" y="311"/>
                  </a:lnTo>
                  <a:lnTo>
                    <a:pt x="2655" y="311"/>
                  </a:lnTo>
                  <a:lnTo>
                    <a:pt x="2660" y="311"/>
                  </a:lnTo>
                  <a:lnTo>
                    <a:pt x="2673" y="314"/>
                  </a:lnTo>
                  <a:lnTo>
                    <a:pt x="2683" y="319"/>
                  </a:lnTo>
                  <a:lnTo>
                    <a:pt x="2695" y="318"/>
                  </a:lnTo>
                  <a:lnTo>
                    <a:pt x="2708" y="314"/>
                  </a:lnTo>
                  <a:lnTo>
                    <a:pt x="2709" y="300"/>
                  </a:lnTo>
                  <a:lnTo>
                    <a:pt x="2716" y="283"/>
                  </a:lnTo>
                  <a:lnTo>
                    <a:pt x="2722" y="267"/>
                  </a:lnTo>
                  <a:lnTo>
                    <a:pt x="2725" y="253"/>
                  </a:lnTo>
                  <a:lnTo>
                    <a:pt x="2722" y="241"/>
                  </a:lnTo>
                  <a:lnTo>
                    <a:pt x="2720" y="237"/>
                  </a:lnTo>
                  <a:lnTo>
                    <a:pt x="2720" y="234"/>
                  </a:lnTo>
                  <a:lnTo>
                    <a:pt x="2718" y="232"/>
                  </a:lnTo>
                  <a:lnTo>
                    <a:pt x="2716" y="230"/>
                  </a:lnTo>
                  <a:lnTo>
                    <a:pt x="2713" y="230"/>
                  </a:lnTo>
                  <a:lnTo>
                    <a:pt x="2709" y="230"/>
                  </a:lnTo>
                  <a:lnTo>
                    <a:pt x="2702" y="230"/>
                  </a:lnTo>
                  <a:lnTo>
                    <a:pt x="2694" y="237"/>
                  </a:lnTo>
                  <a:lnTo>
                    <a:pt x="2687" y="239"/>
                  </a:lnTo>
                  <a:lnTo>
                    <a:pt x="2680" y="237"/>
                  </a:lnTo>
                  <a:lnTo>
                    <a:pt x="2673" y="234"/>
                  </a:lnTo>
                  <a:lnTo>
                    <a:pt x="2664" y="230"/>
                  </a:lnTo>
                  <a:lnTo>
                    <a:pt x="2659" y="229"/>
                  </a:lnTo>
                  <a:lnTo>
                    <a:pt x="2655" y="230"/>
                  </a:lnTo>
                  <a:lnTo>
                    <a:pt x="2650" y="232"/>
                  </a:lnTo>
                  <a:lnTo>
                    <a:pt x="2648" y="236"/>
                  </a:lnTo>
                  <a:lnTo>
                    <a:pt x="2645" y="239"/>
                  </a:lnTo>
                  <a:lnTo>
                    <a:pt x="2641" y="241"/>
                  </a:lnTo>
                  <a:lnTo>
                    <a:pt x="2626" y="237"/>
                  </a:lnTo>
                  <a:lnTo>
                    <a:pt x="2610" y="227"/>
                  </a:lnTo>
                  <a:lnTo>
                    <a:pt x="2598" y="211"/>
                  </a:lnTo>
                  <a:lnTo>
                    <a:pt x="2592" y="195"/>
                  </a:lnTo>
                  <a:lnTo>
                    <a:pt x="2592" y="192"/>
                  </a:lnTo>
                  <a:lnTo>
                    <a:pt x="2592" y="188"/>
                  </a:lnTo>
                  <a:lnTo>
                    <a:pt x="2592" y="185"/>
                  </a:lnTo>
                  <a:lnTo>
                    <a:pt x="2592" y="181"/>
                  </a:lnTo>
                  <a:lnTo>
                    <a:pt x="2592" y="178"/>
                  </a:lnTo>
                  <a:lnTo>
                    <a:pt x="2594" y="174"/>
                  </a:lnTo>
                  <a:lnTo>
                    <a:pt x="2596" y="169"/>
                  </a:lnTo>
                  <a:lnTo>
                    <a:pt x="2592" y="166"/>
                  </a:lnTo>
                  <a:lnTo>
                    <a:pt x="2589" y="164"/>
                  </a:lnTo>
                  <a:lnTo>
                    <a:pt x="2587" y="162"/>
                  </a:lnTo>
                  <a:lnTo>
                    <a:pt x="2585" y="160"/>
                  </a:lnTo>
                  <a:lnTo>
                    <a:pt x="2582" y="159"/>
                  </a:lnTo>
                  <a:lnTo>
                    <a:pt x="2577" y="157"/>
                  </a:lnTo>
                  <a:lnTo>
                    <a:pt x="2575" y="155"/>
                  </a:lnTo>
                  <a:lnTo>
                    <a:pt x="2573" y="155"/>
                  </a:lnTo>
                  <a:lnTo>
                    <a:pt x="2571" y="153"/>
                  </a:lnTo>
                  <a:lnTo>
                    <a:pt x="2568" y="153"/>
                  </a:lnTo>
                  <a:lnTo>
                    <a:pt x="2564" y="153"/>
                  </a:lnTo>
                  <a:lnTo>
                    <a:pt x="2564" y="157"/>
                  </a:lnTo>
                  <a:lnTo>
                    <a:pt x="2561" y="157"/>
                  </a:lnTo>
                  <a:lnTo>
                    <a:pt x="2561" y="162"/>
                  </a:lnTo>
                  <a:lnTo>
                    <a:pt x="2563" y="166"/>
                  </a:lnTo>
                  <a:lnTo>
                    <a:pt x="2563" y="167"/>
                  </a:lnTo>
                  <a:lnTo>
                    <a:pt x="2563" y="169"/>
                  </a:lnTo>
                  <a:lnTo>
                    <a:pt x="2561" y="171"/>
                  </a:lnTo>
                  <a:lnTo>
                    <a:pt x="2559" y="171"/>
                  </a:lnTo>
                  <a:lnTo>
                    <a:pt x="2556" y="171"/>
                  </a:lnTo>
                  <a:lnTo>
                    <a:pt x="2549" y="173"/>
                  </a:lnTo>
                  <a:lnTo>
                    <a:pt x="2547" y="169"/>
                  </a:lnTo>
                  <a:lnTo>
                    <a:pt x="2545" y="167"/>
                  </a:lnTo>
                  <a:lnTo>
                    <a:pt x="2545" y="166"/>
                  </a:lnTo>
                  <a:lnTo>
                    <a:pt x="2542" y="164"/>
                  </a:lnTo>
                  <a:lnTo>
                    <a:pt x="2542" y="169"/>
                  </a:lnTo>
                  <a:lnTo>
                    <a:pt x="2551" y="180"/>
                  </a:lnTo>
                  <a:lnTo>
                    <a:pt x="2558" y="195"/>
                  </a:lnTo>
                  <a:lnTo>
                    <a:pt x="2561" y="211"/>
                  </a:lnTo>
                  <a:lnTo>
                    <a:pt x="2556" y="215"/>
                  </a:lnTo>
                  <a:lnTo>
                    <a:pt x="2552" y="216"/>
                  </a:lnTo>
                  <a:lnTo>
                    <a:pt x="2551" y="220"/>
                  </a:lnTo>
                  <a:lnTo>
                    <a:pt x="2549" y="223"/>
                  </a:lnTo>
                  <a:lnTo>
                    <a:pt x="2549" y="225"/>
                  </a:lnTo>
                  <a:lnTo>
                    <a:pt x="2547" y="229"/>
                  </a:lnTo>
                  <a:lnTo>
                    <a:pt x="2545" y="230"/>
                  </a:lnTo>
                  <a:lnTo>
                    <a:pt x="2540" y="232"/>
                  </a:lnTo>
                  <a:lnTo>
                    <a:pt x="2535" y="234"/>
                  </a:lnTo>
                  <a:lnTo>
                    <a:pt x="2533" y="232"/>
                  </a:lnTo>
                  <a:lnTo>
                    <a:pt x="2531" y="232"/>
                  </a:lnTo>
                  <a:lnTo>
                    <a:pt x="2531" y="232"/>
                  </a:lnTo>
                  <a:lnTo>
                    <a:pt x="2530" y="230"/>
                  </a:lnTo>
                  <a:lnTo>
                    <a:pt x="2526" y="230"/>
                  </a:lnTo>
                  <a:lnTo>
                    <a:pt x="2510" y="183"/>
                  </a:lnTo>
                  <a:lnTo>
                    <a:pt x="2507" y="181"/>
                  </a:lnTo>
                  <a:lnTo>
                    <a:pt x="2503" y="178"/>
                  </a:lnTo>
                  <a:lnTo>
                    <a:pt x="2498" y="174"/>
                  </a:lnTo>
                  <a:lnTo>
                    <a:pt x="2495" y="173"/>
                  </a:lnTo>
                  <a:lnTo>
                    <a:pt x="2491" y="169"/>
                  </a:lnTo>
                  <a:lnTo>
                    <a:pt x="2489" y="159"/>
                  </a:lnTo>
                  <a:lnTo>
                    <a:pt x="2491" y="150"/>
                  </a:lnTo>
                  <a:lnTo>
                    <a:pt x="2493" y="143"/>
                  </a:lnTo>
                  <a:lnTo>
                    <a:pt x="2493" y="136"/>
                  </a:lnTo>
                  <a:lnTo>
                    <a:pt x="2488" y="131"/>
                  </a:lnTo>
                  <a:lnTo>
                    <a:pt x="2475" y="122"/>
                  </a:lnTo>
                  <a:lnTo>
                    <a:pt x="2465" y="117"/>
                  </a:lnTo>
                  <a:lnTo>
                    <a:pt x="2456" y="115"/>
                  </a:lnTo>
                  <a:lnTo>
                    <a:pt x="2448" y="110"/>
                  </a:lnTo>
                  <a:lnTo>
                    <a:pt x="2441" y="99"/>
                  </a:lnTo>
                  <a:lnTo>
                    <a:pt x="2434" y="80"/>
                  </a:lnTo>
                  <a:lnTo>
                    <a:pt x="2420" y="84"/>
                  </a:lnTo>
                  <a:lnTo>
                    <a:pt x="2418" y="78"/>
                  </a:lnTo>
                  <a:lnTo>
                    <a:pt x="2418" y="75"/>
                  </a:lnTo>
                  <a:lnTo>
                    <a:pt x="2416" y="71"/>
                  </a:lnTo>
                  <a:lnTo>
                    <a:pt x="2414" y="68"/>
                  </a:lnTo>
                  <a:close/>
                  <a:moveTo>
                    <a:pt x="1217" y="64"/>
                  </a:moveTo>
                  <a:lnTo>
                    <a:pt x="1215" y="68"/>
                  </a:lnTo>
                  <a:lnTo>
                    <a:pt x="1212" y="71"/>
                  </a:lnTo>
                  <a:lnTo>
                    <a:pt x="1210" y="73"/>
                  </a:lnTo>
                  <a:lnTo>
                    <a:pt x="1208" y="75"/>
                  </a:lnTo>
                  <a:lnTo>
                    <a:pt x="1208" y="77"/>
                  </a:lnTo>
                  <a:lnTo>
                    <a:pt x="1210" y="78"/>
                  </a:lnTo>
                  <a:lnTo>
                    <a:pt x="1214" y="80"/>
                  </a:lnTo>
                  <a:lnTo>
                    <a:pt x="1215" y="75"/>
                  </a:lnTo>
                  <a:lnTo>
                    <a:pt x="1215" y="73"/>
                  </a:lnTo>
                  <a:lnTo>
                    <a:pt x="1217" y="70"/>
                  </a:lnTo>
                  <a:lnTo>
                    <a:pt x="1219" y="68"/>
                  </a:lnTo>
                  <a:lnTo>
                    <a:pt x="1220" y="64"/>
                  </a:lnTo>
                  <a:lnTo>
                    <a:pt x="1217" y="64"/>
                  </a:lnTo>
                  <a:close/>
                  <a:moveTo>
                    <a:pt x="2654" y="49"/>
                  </a:moveTo>
                  <a:lnTo>
                    <a:pt x="2650" y="57"/>
                  </a:lnTo>
                  <a:lnTo>
                    <a:pt x="2643" y="70"/>
                  </a:lnTo>
                  <a:lnTo>
                    <a:pt x="2634" y="84"/>
                  </a:lnTo>
                  <a:lnTo>
                    <a:pt x="2626" y="98"/>
                  </a:lnTo>
                  <a:lnTo>
                    <a:pt x="2619" y="110"/>
                  </a:lnTo>
                  <a:lnTo>
                    <a:pt x="2615" y="120"/>
                  </a:lnTo>
                  <a:lnTo>
                    <a:pt x="2615" y="126"/>
                  </a:lnTo>
                  <a:lnTo>
                    <a:pt x="2617" y="133"/>
                  </a:lnTo>
                  <a:lnTo>
                    <a:pt x="2617" y="136"/>
                  </a:lnTo>
                  <a:lnTo>
                    <a:pt x="2619" y="140"/>
                  </a:lnTo>
                  <a:lnTo>
                    <a:pt x="2622" y="141"/>
                  </a:lnTo>
                  <a:lnTo>
                    <a:pt x="2626" y="143"/>
                  </a:lnTo>
                  <a:lnTo>
                    <a:pt x="2631" y="145"/>
                  </a:lnTo>
                  <a:lnTo>
                    <a:pt x="2645" y="150"/>
                  </a:lnTo>
                  <a:lnTo>
                    <a:pt x="2659" y="148"/>
                  </a:lnTo>
                  <a:lnTo>
                    <a:pt x="2671" y="143"/>
                  </a:lnTo>
                  <a:lnTo>
                    <a:pt x="2685" y="136"/>
                  </a:lnTo>
                  <a:lnTo>
                    <a:pt x="2699" y="134"/>
                  </a:lnTo>
                  <a:lnTo>
                    <a:pt x="2713" y="134"/>
                  </a:lnTo>
                  <a:lnTo>
                    <a:pt x="2722" y="140"/>
                  </a:lnTo>
                  <a:lnTo>
                    <a:pt x="2729" y="145"/>
                  </a:lnTo>
                  <a:lnTo>
                    <a:pt x="2737" y="148"/>
                  </a:lnTo>
                  <a:lnTo>
                    <a:pt x="2758" y="152"/>
                  </a:lnTo>
                  <a:lnTo>
                    <a:pt x="2779" y="150"/>
                  </a:lnTo>
                  <a:lnTo>
                    <a:pt x="2798" y="145"/>
                  </a:lnTo>
                  <a:lnTo>
                    <a:pt x="2804" y="134"/>
                  </a:lnTo>
                  <a:lnTo>
                    <a:pt x="2798" y="134"/>
                  </a:lnTo>
                  <a:lnTo>
                    <a:pt x="2790" y="120"/>
                  </a:lnTo>
                  <a:lnTo>
                    <a:pt x="2776" y="108"/>
                  </a:lnTo>
                  <a:lnTo>
                    <a:pt x="2756" y="96"/>
                  </a:lnTo>
                  <a:lnTo>
                    <a:pt x="2737" y="85"/>
                  </a:lnTo>
                  <a:lnTo>
                    <a:pt x="2722" y="80"/>
                  </a:lnTo>
                  <a:lnTo>
                    <a:pt x="2713" y="87"/>
                  </a:lnTo>
                  <a:lnTo>
                    <a:pt x="2701" y="92"/>
                  </a:lnTo>
                  <a:lnTo>
                    <a:pt x="2692" y="91"/>
                  </a:lnTo>
                  <a:lnTo>
                    <a:pt x="2687" y="84"/>
                  </a:lnTo>
                  <a:lnTo>
                    <a:pt x="2680" y="77"/>
                  </a:lnTo>
                  <a:lnTo>
                    <a:pt x="2676" y="68"/>
                  </a:lnTo>
                  <a:lnTo>
                    <a:pt x="2688" y="64"/>
                  </a:lnTo>
                  <a:lnTo>
                    <a:pt x="2687" y="63"/>
                  </a:lnTo>
                  <a:lnTo>
                    <a:pt x="2685" y="63"/>
                  </a:lnTo>
                  <a:lnTo>
                    <a:pt x="2685" y="63"/>
                  </a:lnTo>
                  <a:lnTo>
                    <a:pt x="2683" y="63"/>
                  </a:lnTo>
                  <a:lnTo>
                    <a:pt x="2680" y="61"/>
                  </a:lnTo>
                  <a:lnTo>
                    <a:pt x="2674" y="56"/>
                  </a:lnTo>
                  <a:lnTo>
                    <a:pt x="2669" y="54"/>
                  </a:lnTo>
                  <a:lnTo>
                    <a:pt x="2662" y="51"/>
                  </a:lnTo>
                  <a:lnTo>
                    <a:pt x="2654" y="49"/>
                  </a:lnTo>
                  <a:close/>
                  <a:moveTo>
                    <a:pt x="2933" y="45"/>
                  </a:moveTo>
                  <a:lnTo>
                    <a:pt x="2922" y="54"/>
                  </a:lnTo>
                  <a:lnTo>
                    <a:pt x="2910" y="59"/>
                  </a:lnTo>
                  <a:lnTo>
                    <a:pt x="2898" y="64"/>
                  </a:lnTo>
                  <a:lnTo>
                    <a:pt x="2887" y="73"/>
                  </a:lnTo>
                  <a:lnTo>
                    <a:pt x="2880" y="84"/>
                  </a:lnTo>
                  <a:lnTo>
                    <a:pt x="2877" y="99"/>
                  </a:lnTo>
                  <a:lnTo>
                    <a:pt x="2882" y="115"/>
                  </a:lnTo>
                  <a:lnTo>
                    <a:pt x="2893" y="131"/>
                  </a:lnTo>
                  <a:lnTo>
                    <a:pt x="2903" y="147"/>
                  </a:lnTo>
                  <a:lnTo>
                    <a:pt x="2915" y="160"/>
                  </a:lnTo>
                  <a:lnTo>
                    <a:pt x="2922" y="173"/>
                  </a:lnTo>
                  <a:lnTo>
                    <a:pt x="2910" y="173"/>
                  </a:lnTo>
                  <a:lnTo>
                    <a:pt x="2910" y="195"/>
                  </a:lnTo>
                  <a:lnTo>
                    <a:pt x="2914" y="211"/>
                  </a:lnTo>
                  <a:lnTo>
                    <a:pt x="2924" y="220"/>
                  </a:lnTo>
                  <a:lnTo>
                    <a:pt x="2942" y="223"/>
                  </a:lnTo>
                  <a:lnTo>
                    <a:pt x="2968" y="222"/>
                  </a:lnTo>
                  <a:lnTo>
                    <a:pt x="2966" y="202"/>
                  </a:lnTo>
                  <a:lnTo>
                    <a:pt x="2962" y="190"/>
                  </a:lnTo>
                  <a:lnTo>
                    <a:pt x="2957" y="180"/>
                  </a:lnTo>
                  <a:lnTo>
                    <a:pt x="2955" y="169"/>
                  </a:lnTo>
                  <a:lnTo>
                    <a:pt x="2957" y="153"/>
                  </a:lnTo>
                  <a:lnTo>
                    <a:pt x="2961" y="155"/>
                  </a:lnTo>
                  <a:lnTo>
                    <a:pt x="2964" y="155"/>
                  </a:lnTo>
                  <a:lnTo>
                    <a:pt x="2968" y="155"/>
                  </a:lnTo>
                  <a:lnTo>
                    <a:pt x="2971" y="155"/>
                  </a:lnTo>
                  <a:lnTo>
                    <a:pt x="2976" y="153"/>
                  </a:lnTo>
                  <a:lnTo>
                    <a:pt x="2973" y="150"/>
                  </a:lnTo>
                  <a:lnTo>
                    <a:pt x="2969" y="148"/>
                  </a:lnTo>
                  <a:lnTo>
                    <a:pt x="2968" y="147"/>
                  </a:lnTo>
                  <a:lnTo>
                    <a:pt x="2964" y="143"/>
                  </a:lnTo>
                  <a:lnTo>
                    <a:pt x="2961" y="141"/>
                  </a:lnTo>
                  <a:lnTo>
                    <a:pt x="2959" y="143"/>
                  </a:lnTo>
                  <a:lnTo>
                    <a:pt x="2959" y="147"/>
                  </a:lnTo>
                  <a:lnTo>
                    <a:pt x="2957" y="150"/>
                  </a:lnTo>
                  <a:lnTo>
                    <a:pt x="2957" y="152"/>
                  </a:lnTo>
                  <a:lnTo>
                    <a:pt x="2955" y="153"/>
                  </a:lnTo>
                  <a:lnTo>
                    <a:pt x="2954" y="152"/>
                  </a:lnTo>
                  <a:lnTo>
                    <a:pt x="2952" y="148"/>
                  </a:lnTo>
                  <a:lnTo>
                    <a:pt x="2947" y="140"/>
                  </a:lnTo>
                  <a:lnTo>
                    <a:pt x="2942" y="131"/>
                  </a:lnTo>
                  <a:lnTo>
                    <a:pt x="2943" y="127"/>
                  </a:lnTo>
                  <a:lnTo>
                    <a:pt x="2945" y="127"/>
                  </a:lnTo>
                  <a:lnTo>
                    <a:pt x="2947" y="126"/>
                  </a:lnTo>
                  <a:lnTo>
                    <a:pt x="2948" y="122"/>
                  </a:lnTo>
                  <a:lnTo>
                    <a:pt x="2933" y="113"/>
                  </a:lnTo>
                  <a:lnTo>
                    <a:pt x="2921" y="99"/>
                  </a:lnTo>
                  <a:lnTo>
                    <a:pt x="2914" y="84"/>
                  </a:lnTo>
                  <a:lnTo>
                    <a:pt x="2933" y="82"/>
                  </a:lnTo>
                  <a:lnTo>
                    <a:pt x="2947" y="77"/>
                  </a:lnTo>
                  <a:lnTo>
                    <a:pt x="2954" y="64"/>
                  </a:lnTo>
                  <a:lnTo>
                    <a:pt x="2957" y="49"/>
                  </a:lnTo>
                  <a:lnTo>
                    <a:pt x="2952" y="47"/>
                  </a:lnTo>
                  <a:lnTo>
                    <a:pt x="2947" y="47"/>
                  </a:lnTo>
                  <a:lnTo>
                    <a:pt x="2942" y="45"/>
                  </a:lnTo>
                  <a:lnTo>
                    <a:pt x="2933" y="45"/>
                  </a:lnTo>
                  <a:close/>
                  <a:moveTo>
                    <a:pt x="2746" y="42"/>
                  </a:moveTo>
                  <a:lnTo>
                    <a:pt x="2732" y="49"/>
                  </a:lnTo>
                  <a:lnTo>
                    <a:pt x="2715" y="54"/>
                  </a:lnTo>
                  <a:lnTo>
                    <a:pt x="2715" y="68"/>
                  </a:lnTo>
                  <a:lnTo>
                    <a:pt x="2722" y="70"/>
                  </a:lnTo>
                  <a:lnTo>
                    <a:pt x="2730" y="71"/>
                  </a:lnTo>
                  <a:lnTo>
                    <a:pt x="2741" y="71"/>
                  </a:lnTo>
                  <a:lnTo>
                    <a:pt x="2741" y="64"/>
                  </a:lnTo>
                  <a:lnTo>
                    <a:pt x="2744" y="59"/>
                  </a:lnTo>
                  <a:lnTo>
                    <a:pt x="2746" y="54"/>
                  </a:lnTo>
                  <a:lnTo>
                    <a:pt x="2746" y="49"/>
                  </a:lnTo>
                  <a:lnTo>
                    <a:pt x="2746" y="45"/>
                  </a:lnTo>
                  <a:lnTo>
                    <a:pt x="2746" y="42"/>
                  </a:lnTo>
                  <a:close/>
                  <a:moveTo>
                    <a:pt x="1390" y="33"/>
                  </a:moveTo>
                  <a:lnTo>
                    <a:pt x="1393" y="42"/>
                  </a:lnTo>
                  <a:lnTo>
                    <a:pt x="1395" y="54"/>
                  </a:lnTo>
                  <a:lnTo>
                    <a:pt x="1397" y="64"/>
                  </a:lnTo>
                  <a:lnTo>
                    <a:pt x="1395" y="66"/>
                  </a:lnTo>
                  <a:lnTo>
                    <a:pt x="1393" y="66"/>
                  </a:lnTo>
                  <a:lnTo>
                    <a:pt x="1392" y="66"/>
                  </a:lnTo>
                  <a:lnTo>
                    <a:pt x="1392" y="68"/>
                  </a:lnTo>
                  <a:lnTo>
                    <a:pt x="1390" y="68"/>
                  </a:lnTo>
                  <a:lnTo>
                    <a:pt x="1383" y="68"/>
                  </a:lnTo>
                  <a:lnTo>
                    <a:pt x="1381" y="66"/>
                  </a:lnTo>
                  <a:lnTo>
                    <a:pt x="1381" y="64"/>
                  </a:lnTo>
                  <a:lnTo>
                    <a:pt x="1381" y="63"/>
                  </a:lnTo>
                  <a:lnTo>
                    <a:pt x="1379" y="63"/>
                  </a:lnTo>
                  <a:lnTo>
                    <a:pt x="1378" y="61"/>
                  </a:lnTo>
                  <a:lnTo>
                    <a:pt x="1390" y="33"/>
                  </a:lnTo>
                  <a:close/>
                  <a:moveTo>
                    <a:pt x="1002" y="0"/>
                  </a:moveTo>
                  <a:lnTo>
                    <a:pt x="994" y="12"/>
                  </a:lnTo>
                  <a:lnTo>
                    <a:pt x="985" y="23"/>
                  </a:lnTo>
                  <a:lnTo>
                    <a:pt x="980" y="38"/>
                  </a:lnTo>
                  <a:lnTo>
                    <a:pt x="990" y="37"/>
                  </a:lnTo>
                  <a:lnTo>
                    <a:pt x="997" y="40"/>
                  </a:lnTo>
                  <a:lnTo>
                    <a:pt x="1002" y="45"/>
                  </a:lnTo>
                  <a:lnTo>
                    <a:pt x="1009" y="54"/>
                  </a:lnTo>
                  <a:lnTo>
                    <a:pt x="1011" y="47"/>
                  </a:lnTo>
                  <a:lnTo>
                    <a:pt x="1011" y="42"/>
                  </a:lnTo>
                  <a:lnTo>
                    <a:pt x="1013" y="38"/>
                  </a:lnTo>
                  <a:lnTo>
                    <a:pt x="1013" y="33"/>
                  </a:lnTo>
                  <a:lnTo>
                    <a:pt x="1022" y="33"/>
                  </a:lnTo>
                  <a:lnTo>
                    <a:pt x="1027" y="45"/>
                  </a:lnTo>
                  <a:lnTo>
                    <a:pt x="1035" y="49"/>
                  </a:lnTo>
                  <a:lnTo>
                    <a:pt x="1042" y="52"/>
                  </a:lnTo>
                  <a:lnTo>
                    <a:pt x="1049" y="56"/>
                  </a:lnTo>
                  <a:lnTo>
                    <a:pt x="1056" y="64"/>
                  </a:lnTo>
                  <a:lnTo>
                    <a:pt x="1049" y="75"/>
                  </a:lnTo>
                  <a:lnTo>
                    <a:pt x="1041" y="87"/>
                  </a:lnTo>
                  <a:lnTo>
                    <a:pt x="1034" y="103"/>
                  </a:lnTo>
                  <a:lnTo>
                    <a:pt x="1028" y="117"/>
                  </a:lnTo>
                  <a:lnTo>
                    <a:pt x="1028" y="126"/>
                  </a:lnTo>
                  <a:lnTo>
                    <a:pt x="1030" y="131"/>
                  </a:lnTo>
                  <a:lnTo>
                    <a:pt x="1030" y="134"/>
                  </a:lnTo>
                  <a:lnTo>
                    <a:pt x="1032" y="136"/>
                  </a:lnTo>
                  <a:lnTo>
                    <a:pt x="1034" y="138"/>
                  </a:lnTo>
                  <a:lnTo>
                    <a:pt x="1035" y="140"/>
                  </a:lnTo>
                  <a:lnTo>
                    <a:pt x="1041" y="141"/>
                  </a:lnTo>
                  <a:lnTo>
                    <a:pt x="1041" y="138"/>
                  </a:lnTo>
                  <a:lnTo>
                    <a:pt x="1044" y="131"/>
                  </a:lnTo>
                  <a:lnTo>
                    <a:pt x="1049" y="120"/>
                  </a:lnTo>
                  <a:lnTo>
                    <a:pt x="1055" y="106"/>
                  </a:lnTo>
                  <a:lnTo>
                    <a:pt x="1060" y="94"/>
                  </a:lnTo>
                  <a:lnTo>
                    <a:pt x="1065" y="84"/>
                  </a:lnTo>
                  <a:lnTo>
                    <a:pt x="1067" y="77"/>
                  </a:lnTo>
                  <a:lnTo>
                    <a:pt x="1079" y="77"/>
                  </a:lnTo>
                  <a:lnTo>
                    <a:pt x="1081" y="96"/>
                  </a:lnTo>
                  <a:lnTo>
                    <a:pt x="1081" y="113"/>
                  </a:lnTo>
                  <a:lnTo>
                    <a:pt x="1081" y="134"/>
                  </a:lnTo>
                  <a:lnTo>
                    <a:pt x="1083" y="157"/>
                  </a:lnTo>
                  <a:lnTo>
                    <a:pt x="1105" y="160"/>
                  </a:lnTo>
                  <a:lnTo>
                    <a:pt x="1114" y="147"/>
                  </a:lnTo>
                  <a:lnTo>
                    <a:pt x="1130" y="138"/>
                  </a:lnTo>
                  <a:lnTo>
                    <a:pt x="1147" y="129"/>
                  </a:lnTo>
                  <a:lnTo>
                    <a:pt x="1165" y="122"/>
                  </a:lnTo>
                  <a:lnTo>
                    <a:pt x="1182" y="115"/>
                  </a:lnTo>
                  <a:lnTo>
                    <a:pt x="1198" y="106"/>
                  </a:lnTo>
                  <a:lnTo>
                    <a:pt x="1205" y="96"/>
                  </a:lnTo>
                  <a:lnTo>
                    <a:pt x="1201" y="96"/>
                  </a:lnTo>
                  <a:lnTo>
                    <a:pt x="1200" y="92"/>
                  </a:lnTo>
                  <a:lnTo>
                    <a:pt x="1200" y="91"/>
                  </a:lnTo>
                  <a:lnTo>
                    <a:pt x="1198" y="89"/>
                  </a:lnTo>
                  <a:lnTo>
                    <a:pt x="1198" y="89"/>
                  </a:lnTo>
                  <a:lnTo>
                    <a:pt x="1196" y="89"/>
                  </a:lnTo>
                  <a:lnTo>
                    <a:pt x="1194" y="89"/>
                  </a:lnTo>
                  <a:lnTo>
                    <a:pt x="1191" y="87"/>
                  </a:lnTo>
                  <a:lnTo>
                    <a:pt x="1184" y="92"/>
                  </a:lnTo>
                  <a:lnTo>
                    <a:pt x="1172" y="99"/>
                  </a:lnTo>
                  <a:lnTo>
                    <a:pt x="1158" y="110"/>
                  </a:lnTo>
                  <a:lnTo>
                    <a:pt x="1140" y="119"/>
                  </a:lnTo>
                  <a:lnTo>
                    <a:pt x="1124" y="129"/>
                  </a:lnTo>
                  <a:lnTo>
                    <a:pt x="1109" y="136"/>
                  </a:lnTo>
                  <a:lnTo>
                    <a:pt x="1098" y="140"/>
                  </a:lnTo>
                  <a:lnTo>
                    <a:pt x="1095" y="141"/>
                  </a:lnTo>
                  <a:lnTo>
                    <a:pt x="1093" y="140"/>
                  </a:lnTo>
                  <a:lnTo>
                    <a:pt x="1091" y="138"/>
                  </a:lnTo>
                  <a:lnTo>
                    <a:pt x="1091" y="136"/>
                  </a:lnTo>
                  <a:lnTo>
                    <a:pt x="1091" y="134"/>
                  </a:lnTo>
                  <a:lnTo>
                    <a:pt x="1090" y="131"/>
                  </a:lnTo>
                  <a:lnTo>
                    <a:pt x="1095" y="122"/>
                  </a:lnTo>
                  <a:lnTo>
                    <a:pt x="1095" y="115"/>
                  </a:lnTo>
                  <a:lnTo>
                    <a:pt x="1093" y="110"/>
                  </a:lnTo>
                  <a:lnTo>
                    <a:pt x="1091" y="101"/>
                  </a:lnTo>
                  <a:lnTo>
                    <a:pt x="1095" y="91"/>
                  </a:lnTo>
                  <a:lnTo>
                    <a:pt x="1097" y="89"/>
                  </a:lnTo>
                  <a:lnTo>
                    <a:pt x="1098" y="87"/>
                  </a:lnTo>
                  <a:lnTo>
                    <a:pt x="1100" y="85"/>
                  </a:lnTo>
                  <a:lnTo>
                    <a:pt x="1102" y="85"/>
                  </a:lnTo>
                  <a:lnTo>
                    <a:pt x="1104" y="85"/>
                  </a:lnTo>
                  <a:lnTo>
                    <a:pt x="1105" y="84"/>
                  </a:lnTo>
                  <a:lnTo>
                    <a:pt x="1107" y="82"/>
                  </a:lnTo>
                  <a:lnTo>
                    <a:pt x="1107" y="78"/>
                  </a:lnTo>
                  <a:lnTo>
                    <a:pt x="1109" y="73"/>
                  </a:lnTo>
                  <a:lnTo>
                    <a:pt x="1109" y="64"/>
                  </a:lnTo>
                  <a:lnTo>
                    <a:pt x="1100" y="59"/>
                  </a:lnTo>
                  <a:lnTo>
                    <a:pt x="1091" y="57"/>
                  </a:lnTo>
                  <a:lnTo>
                    <a:pt x="1084" y="57"/>
                  </a:lnTo>
                  <a:lnTo>
                    <a:pt x="1076" y="54"/>
                  </a:lnTo>
                  <a:lnTo>
                    <a:pt x="1063" y="45"/>
                  </a:lnTo>
                  <a:lnTo>
                    <a:pt x="1055" y="37"/>
                  </a:lnTo>
                  <a:lnTo>
                    <a:pt x="1049" y="26"/>
                  </a:lnTo>
                  <a:lnTo>
                    <a:pt x="1042" y="16"/>
                  </a:lnTo>
                  <a:lnTo>
                    <a:pt x="1034" y="9"/>
                  </a:lnTo>
                  <a:lnTo>
                    <a:pt x="1020" y="2"/>
                  </a:lnTo>
                  <a:lnTo>
                    <a:pt x="1002"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0" name="Freeform 9">
              <a:extLst>
                <a:ext uri="{FF2B5EF4-FFF2-40B4-BE49-F238E27FC236}">
                  <a16:creationId xmlns:a16="http://schemas.microsoft.com/office/drawing/2014/main" id="{74DE2B12-18D1-4041-A398-0CBBE0BC1957}"/>
                </a:ext>
              </a:extLst>
            </p:cNvPr>
            <p:cNvSpPr>
              <a:spLocks noEditPoints="1"/>
            </p:cNvSpPr>
            <p:nvPr/>
          </p:nvSpPr>
          <p:spPr bwMode="auto">
            <a:xfrm>
              <a:off x="635000" y="2108200"/>
              <a:ext cx="7697788" cy="3846513"/>
            </a:xfrm>
            <a:custGeom>
              <a:avLst/>
              <a:gdLst>
                <a:gd name="T0" fmla="*/ 1599 w 4849"/>
                <a:gd name="T1" fmla="*/ 786 h 2423"/>
                <a:gd name="T2" fmla="*/ 1536 w 4849"/>
                <a:gd name="T3" fmla="*/ 779 h 2423"/>
                <a:gd name="T4" fmla="*/ 529 w 4849"/>
                <a:gd name="T5" fmla="*/ 651 h 2423"/>
                <a:gd name="T6" fmla="*/ 4301 w 4849"/>
                <a:gd name="T7" fmla="*/ 791 h 2423"/>
                <a:gd name="T8" fmla="*/ 2510 w 4849"/>
                <a:gd name="T9" fmla="*/ 575 h 2423"/>
                <a:gd name="T10" fmla="*/ 2579 w 4849"/>
                <a:gd name="T11" fmla="*/ 552 h 2423"/>
                <a:gd name="T12" fmla="*/ 2649 w 4849"/>
                <a:gd name="T13" fmla="*/ 522 h 2423"/>
                <a:gd name="T14" fmla="*/ 2347 w 4849"/>
                <a:gd name="T15" fmla="*/ 611 h 2423"/>
                <a:gd name="T16" fmla="*/ 2304 w 4849"/>
                <a:gd name="T17" fmla="*/ 615 h 2423"/>
                <a:gd name="T18" fmla="*/ 2269 w 4849"/>
                <a:gd name="T19" fmla="*/ 580 h 2423"/>
                <a:gd name="T20" fmla="*/ 1234 w 4849"/>
                <a:gd name="T21" fmla="*/ 424 h 2423"/>
                <a:gd name="T22" fmla="*/ 1297 w 4849"/>
                <a:gd name="T23" fmla="*/ 367 h 2423"/>
                <a:gd name="T24" fmla="*/ 1178 w 4849"/>
                <a:gd name="T25" fmla="*/ 307 h 2423"/>
                <a:gd name="T26" fmla="*/ 1171 w 4849"/>
                <a:gd name="T27" fmla="*/ 369 h 2423"/>
                <a:gd name="T28" fmla="*/ 2044 w 4849"/>
                <a:gd name="T29" fmla="*/ 365 h 2423"/>
                <a:gd name="T30" fmla="*/ 2082 w 4849"/>
                <a:gd name="T31" fmla="*/ 288 h 2423"/>
                <a:gd name="T32" fmla="*/ 1297 w 4849"/>
                <a:gd name="T33" fmla="*/ 215 h 2423"/>
                <a:gd name="T34" fmla="*/ 2979 w 4849"/>
                <a:gd name="T35" fmla="*/ 177 h 2423"/>
                <a:gd name="T36" fmla="*/ 4833 w 4849"/>
                <a:gd name="T37" fmla="*/ 109 h 2423"/>
                <a:gd name="T38" fmla="*/ 1082 w 4849"/>
                <a:gd name="T39" fmla="*/ 131 h 2423"/>
                <a:gd name="T40" fmla="*/ 1167 w 4849"/>
                <a:gd name="T41" fmla="*/ 154 h 2423"/>
                <a:gd name="T42" fmla="*/ 1197 w 4849"/>
                <a:gd name="T43" fmla="*/ 273 h 2423"/>
                <a:gd name="T44" fmla="*/ 1078 w 4849"/>
                <a:gd name="T45" fmla="*/ 379 h 2423"/>
                <a:gd name="T46" fmla="*/ 1164 w 4849"/>
                <a:gd name="T47" fmla="*/ 582 h 2423"/>
                <a:gd name="T48" fmla="*/ 1281 w 4849"/>
                <a:gd name="T49" fmla="*/ 575 h 2423"/>
                <a:gd name="T50" fmla="*/ 1386 w 4849"/>
                <a:gd name="T51" fmla="*/ 484 h 2423"/>
                <a:gd name="T52" fmla="*/ 1501 w 4849"/>
                <a:gd name="T53" fmla="*/ 564 h 2423"/>
                <a:gd name="T54" fmla="*/ 1396 w 4849"/>
                <a:gd name="T55" fmla="*/ 721 h 2423"/>
                <a:gd name="T56" fmla="*/ 1459 w 4849"/>
                <a:gd name="T57" fmla="*/ 798 h 2423"/>
                <a:gd name="T58" fmla="*/ 1298 w 4849"/>
                <a:gd name="T59" fmla="*/ 955 h 2423"/>
                <a:gd name="T60" fmla="*/ 1124 w 4849"/>
                <a:gd name="T61" fmla="*/ 1077 h 2423"/>
                <a:gd name="T62" fmla="*/ 1085 w 4849"/>
                <a:gd name="T63" fmla="*/ 1234 h 2423"/>
                <a:gd name="T64" fmla="*/ 1194 w 4849"/>
                <a:gd name="T65" fmla="*/ 1320 h 2423"/>
                <a:gd name="T66" fmla="*/ 1361 w 4849"/>
                <a:gd name="T67" fmla="*/ 1344 h 2423"/>
                <a:gd name="T68" fmla="*/ 1616 w 4849"/>
                <a:gd name="T69" fmla="*/ 1421 h 2423"/>
                <a:gd name="T70" fmla="*/ 1866 w 4849"/>
                <a:gd name="T71" fmla="*/ 1604 h 2423"/>
                <a:gd name="T72" fmla="*/ 1647 w 4849"/>
                <a:gd name="T73" fmla="*/ 1966 h 2423"/>
                <a:gd name="T74" fmla="*/ 1496 w 4849"/>
                <a:gd name="T75" fmla="*/ 2105 h 2423"/>
                <a:gd name="T76" fmla="*/ 1431 w 4849"/>
                <a:gd name="T77" fmla="*/ 2215 h 2423"/>
                <a:gd name="T78" fmla="*/ 1396 w 4849"/>
                <a:gd name="T79" fmla="*/ 2371 h 2423"/>
                <a:gd name="T80" fmla="*/ 1302 w 4849"/>
                <a:gd name="T81" fmla="*/ 2315 h 2423"/>
                <a:gd name="T82" fmla="*/ 1270 w 4849"/>
                <a:gd name="T83" fmla="*/ 1667 h 2423"/>
                <a:gd name="T84" fmla="*/ 1269 w 4849"/>
                <a:gd name="T85" fmla="*/ 1400 h 2423"/>
                <a:gd name="T86" fmla="*/ 1056 w 4849"/>
                <a:gd name="T87" fmla="*/ 1288 h 2423"/>
                <a:gd name="T88" fmla="*/ 813 w 4849"/>
                <a:gd name="T89" fmla="*/ 1102 h 2423"/>
                <a:gd name="T90" fmla="*/ 818 w 4849"/>
                <a:gd name="T91" fmla="*/ 1171 h 2423"/>
                <a:gd name="T92" fmla="*/ 642 w 4849"/>
                <a:gd name="T93" fmla="*/ 939 h 2423"/>
                <a:gd name="T94" fmla="*/ 639 w 4849"/>
                <a:gd name="T95" fmla="*/ 739 h 2423"/>
                <a:gd name="T96" fmla="*/ 490 w 4849"/>
                <a:gd name="T97" fmla="*/ 522 h 2423"/>
                <a:gd name="T98" fmla="*/ 141 w 4849"/>
                <a:gd name="T99" fmla="*/ 576 h 2423"/>
                <a:gd name="T100" fmla="*/ 115 w 4849"/>
                <a:gd name="T101" fmla="*/ 482 h 2423"/>
                <a:gd name="T102" fmla="*/ 85 w 4849"/>
                <a:gd name="T103" fmla="*/ 334 h 2423"/>
                <a:gd name="T104" fmla="*/ 110 w 4849"/>
                <a:gd name="T105" fmla="*/ 255 h 2423"/>
                <a:gd name="T106" fmla="*/ 234 w 4849"/>
                <a:gd name="T107" fmla="*/ 107 h 2423"/>
                <a:gd name="T108" fmla="*/ 499 w 4849"/>
                <a:gd name="T109" fmla="*/ 136 h 2423"/>
                <a:gd name="T110" fmla="*/ 632 w 4849"/>
                <a:gd name="T111" fmla="*/ 149 h 2423"/>
                <a:gd name="T112" fmla="*/ 771 w 4849"/>
                <a:gd name="T113" fmla="*/ 218 h 2423"/>
                <a:gd name="T114" fmla="*/ 979 w 4849"/>
                <a:gd name="T115" fmla="*/ 222 h 2423"/>
                <a:gd name="T116" fmla="*/ 918 w 4849"/>
                <a:gd name="T117" fmla="*/ 131 h 2423"/>
                <a:gd name="T118" fmla="*/ 733 w 4849"/>
                <a:gd name="T119" fmla="*/ 157 h 2423"/>
                <a:gd name="T120" fmla="*/ 776 w 4849"/>
                <a:gd name="T121" fmla="*/ 42 h 2423"/>
                <a:gd name="T122" fmla="*/ 902 w 4849"/>
                <a:gd name="T123" fmla="*/ 28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49" h="2423">
                  <a:moveTo>
                    <a:pt x="1469" y="711"/>
                  </a:moveTo>
                  <a:lnTo>
                    <a:pt x="1482" y="712"/>
                  </a:lnTo>
                  <a:lnTo>
                    <a:pt x="1490" y="714"/>
                  </a:lnTo>
                  <a:lnTo>
                    <a:pt x="1501" y="718"/>
                  </a:lnTo>
                  <a:lnTo>
                    <a:pt x="1501" y="726"/>
                  </a:lnTo>
                  <a:lnTo>
                    <a:pt x="1497" y="726"/>
                  </a:lnTo>
                  <a:lnTo>
                    <a:pt x="1494" y="728"/>
                  </a:lnTo>
                  <a:lnTo>
                    <a:pt x="1490" y="728"/>
                  </a:lnTo>
                  <a:lnTo>
                    <a:pt x="1487" y="728"/>
                  </a:lnTo>
                  <a:lnTo>
                    <a:pt x="1482" y="730"/>
                  </a:lnTo>
                  <a:lnTo>
                    <a:pt x="1478" y="725"/>
                  </a:lnTo>
                  <a:lnTo>
                    <a:pt x="1476" y="723"/>
                  </a:lnTo>
                  <a:lnTo>
                    <a:pt x="1475" y="719"/>
                  </a:lnTo>
                  <a:lnTo>
                    <a:pt x="1473" y="716"/>
                  </a:lnTo>
                  <a:lnTo>
                    <a:pt x="1469" y="711"/>
                  </a:lnTo>
                  <a:close/>
                  <a:moveTo>
                    <a:pt x="1551" y="691"/>
                  </a:moveTo>
                  <a:lnTo>
                    <a:pt x="1562" y="691"/>
                  </a:lnTo>
                  <a:lnTo>
                    <a:pt x="1562" y="705"/>
                  </a:lnTo>
                  <a:lnTo>
                    <a:pt x="1562" y="718"/>
                  </a:lnTo>
                  <a:lnTo>
                    <a:pt x="1564" y="728"/>
                  </a:lnTo>
                  <a:lnTo>
                    <a:pt x="1565" y="740"/>
                  </a:lnTo>
                  <a:lnTo>
                    <a:pt x="1585" y="740"/>
                  </a:lnTo>
                  <a:lnTo>
                    <a:pt x="1585" y="760"/>
                  </a:lnTo>
                  <a:lnTo>
                    <a:pt x="1593" y="760"/>
                  </a:lnTo>
                  <a:lnTo>
                    <a:pt x="1595" y="761"/>
                  </a:lnTo>
                  <a:lnTo>
                    <a:pt x="1597" y="761"/>
                  </a:lnTo>
                  <a:lnTo>
                    <a:pt x="1599" y="761"/>
                  </a:lnTo>
                  <a:lnTo>
                    <a:pt x="1600" y="761"/>
                  </a:lnTo>
                  <a:lnTo>
                    <a:pt x="1602" y="761"/>
                  </a:lnTo>
                  <a:lnTo>
                    <a:pt x="1604" y="763"/>
                  </a:lnTo>
                  <a:lnTo>
                    <a:pt x="1602" y="774"/>
                  </a:lnTo>
                  <a:lnTo>
                    <a:pt x="1599" y="786"/>
                  </a:lnTo>
                  <a:lnTo>
                    <a:pt x="1597" y="798"/>
                  </a:lnTo>
                  <a:lnTo>
                    <a:pt x="1593" y="798"/>
                  </a:lnTo>
                  <a:lnTo>
                    <a:pt x="1592" y="794"/>
                  </a:lnTo>
                  <a:lnTo>
                    <a:pt x="1592" y="793"/>
                  </a:lnTo>
                  <a:lnTo>
                    <a:pt x="1592" y="791"/>
                  </a:lnTo>
                  <a:lnTo>
                    <a:pt x="1590" y="789"/>
                  </a:lnTo>
                  <a:lnTo>
                    <a:pt x="1590" y="787"/>
                  </a:lnTo>
                  <a:lnTo>
                    <a:pt x="1588" y="791"/>
                  </a:lnTo>
                  <a:lnTo>
                    <a:pt x="1586" y="791"/>
                  </a:lnTo>
                  <a:lnTo>
                    <a:pt x="1586" y="793"/>
                  </a:lnTo>
                  <a:lnTo>
                    <a:pt x="1586" y="793"/>
                  </a:lnTo>
                  <a:lnTo>
                    <a:pt x="1586" y="793"/>
                  </a:lnTo>
                  <a:lnTo>
                    <a:pt x="1585" y="793"/>
                  </a:lnTo>
                  <a:lnTo>
                    <a:pt x="1581" y="794"/>
                  </a:lnTo>
                  <a:lnTo>
                    <a:pt x="1581" y="787"/>
                  </a:lnTo>
                  <a:lnTo>
                    <a:pt x="1583" y="786"/>
                  </a:lnTo>
                  <a:lnTo>
                    <a:pt x="1583" y="784"/>
                  </a:lnTo>
                  <a:lnTo>
                    <a:pt x="1585" y="782"/>
                  </a:lnTo>
                  <a:lnTo>
                    <a:pt x="1585" y="779"/>
                  </a:lnTo>
                  <a:lnTo>
                    <a:pt x="1585" y="775"/>
                  </a:lnTo>
                  <a:lnTo>
                    <a:pt x="1581" y="775"/>
                  </a:lnTo>
                  <a:lnTo>
                    <a:pt x="1574" y="782"/>
                  </a:lnTo>
                  <a:lnTo>
                    <a:pt x="1567" y="789"/>
                  </a:lnTo>
                  <a:lnTo>
                    <a:pt x="1558" y="794"/>
                  </a:lnTo>
                  <a:lnTo>
                    <a:pt x="1558" y="789"/>
                  </a:lnTo>
                  <a:lnTo>
                    <a:pt x="1558" y="784"/>
                  </a:lnTo>
                  <a:lnTo>
                    <a:pt x="1558" y="782"/>
                  </a:lnTo>
                  <a:lnTo>
                    <a:pt x="1557" y="781"/>
                  </a:lnTo>
                  <a:lnTo>
                    <a:pt x="1553" y="779"/>
                  </a:lnTo>
                  <a:lnTo>
                    <a:pt x="1548" y="779"/>
                  </a:lnTo>
                  <a:lnTo>
                    <a:pt x="1539" y="779"/>
                  </a:lnTo>
                  <a:lnTo>
                    <a:pt x="1536" y="779"/>
                  </a:lnTo>
                  <a:lnTo>
                    <a:pt x="1532" y="779"/>
                  </a:lnTo>
                  <a:lnTo>
                    <a:pt x="1527" y="777"/>
                  </a:lnTo>
                  <a:lnTo>
                    <a:pt x="1522" y="777"/>
                  </a:lnTo>
                  <a:lnTo>
                    <a:pt x="1517" y="775"/>
                  </a:lnTo>
                  <a:lnTo>
                    <a:pt x="1513" y="772"/>
                  </a:lnTo>
                  <a:lnTo>
                    <a:pt x="1523" y="758"/>
                  </a:lnTo>
                  <a:lnTo>
                    <a:pt x="1534" y="737"/>
                  </a:lnTo>
                  <a:lnTo>
                    <a:pt x="1541" y="714"/>
                  </a:lnTo>
                  <a:lnTo>
                    <a:pt x="1551" y="691"/>
                  </a:lnTo>
                  <a:close/>
                  <a:moveTo>
                    <a:pt x="1220" y="630"/>
                  </a:moveTo>
                  <a:lnTo>
                    <a:pt x="1235" y="630"/>
                  </a:lnTo>
                  <a:lnTo>
                    <a:pt x="1235" y="637"/>
                  </a:lnTo>
                  <a:lnTo>
                    <a:pt x="1232" y="637"/>
                  </a:lnTo>
                  <a:lnTo>
                    <a:pt x="1230" y="639"/>
                  </a:lnTo>
                  <a:lnTo>
                    <a:pt x="1229" y="639"/>
                  </a:lnTo>
                  <a:lnTo>
                    <a:pt x="1227" y="639"/>
                  </a:lnTo>
                  <a:lnTo>
                    <a:pt x="1225" y="641"/>
                  </a:lnTo>
                  <a:lnTo>
                    <a:pt x="1220" y="641"/>
                  </a:lnTo>
                  <a:lnTo>
                    <a:pt x="1220" y="630"/>
                  </a:lnTo>
                  <a:close/>
                  <a:moveTo>
                    <a:pt x="515" y="622"/>
                  </a:moveTo>
                  <a:lnTo>
                    <a:pt x="522" y="622"/>
                  </a:lnTo>
                  <a:lnTo>
                    <a:pt x="525" y="623"/>
                  </a:lnTo>
                  <a:lnTo>
                    <a:pt x="529" y="625"/>
                  </a:lnTo>
                  <a:lnTo>
                    <a:pt x="534" y="625"/>
                  </a:lnTo>
                  <a:lnTo>
                    <a:pt x="541" y="625"/>
                  </a:lnTo>
                  <a:lnTo>
                    <a:pt x="543" y="639"/>
                  </a:lnTo>
                  <a:lnTo>
                    <a:pt x="546" y="650"/>
                  </a:lnTo>
                  <a:lnTo>
                    <a:pt x="548" y="664"/>
                  </a:lnTo>
                  <a:lnTo>
                    <a:pt x="541" y="664"/>
                  </a:lnTo>
                  <a:lnTo>
                    <a:pt x="537" y="658"/>
                  </a:lnTo>
                  <a:lnTo>
                    <a:pt x="534" y="655"/>
                  </a:lnTo>
                  <a:lnTo>
                    <a:pt x="529" y="651"/>
                  </a:lnTo>
                  <a:lnTo>
                    <a:pt x="525" y="648"/>
                  </a:lnTo>
                  <a:lnTo>
                    <a:pt x="522" y="643"/>
                  </a:lnTo>
                  <a:lnTo>
                    <a:pt x="518" y="637"/>
                  </a:lnTo>
                  <a:lnTo>
                    <a:pt x="516" y="634"/>
                  </a:lnTo>
                  <a:lnTo>
                    <a:pt x="515" y="630"/>
                  </a:lnTo>
                  <a:lnTo>
                    <a:pt x="515" y="627"/>
                  </a:lnTo>
                  <a:lnTo>
                    <a:pt x="515" y="622"/>
                  </a:lnTo>
                  <a:close/>
                  <a:moveTo>
                    <a:pt x="4304" y="609"/>
                  </a:moveTo>
                  <a:lnTo>
                    <a:pt x="4306" y="611"/>
                  </a:lnTo>
                  <a:lnTo>
                    <a:pt x="4306" y="611"/>
                  </a:lnTo>
                  <a:lnTo>
                    <a:pt x="4306" y="611"/>
                  </a:lnTo>
                  <a:lnTo>
                    <a:pt x="4306" y="613"/>
                  </a:lnTo>
                  <a:lnTo>
                    <a:pt x="4307" y="613"/>
                  </a:lnTo>
                  <a:lnTo>
                    <a:pt x="4307" y="615"/>
                  </a:lnTo>
                  <a:lnTo>
                    <a:pt x="4313" y="627"/>
                  </a:lnTo>
                  <a:lnTo>
                    <a:pt x="4313" y="643"/>
                  </a:lnTo>
                  <a:lnTo>
                    <a:pt x="4313" y="658"/>
                  </a:lnTo>
                  <a:lnTo>
                    <a:pt x="4316" y="676"/>
                  </a:lnTo>
                  <a:lnTo>
                    <a:pt x="4321" y="693"/>
                  </a:lnTo>
                  <a:lnTo>
                    <a:pt x="4330" y="712"/>
                  </a:lnTo>
                  <a:lnTo>
                    <a:pt x="4335" y="733"/>
                  </a:lnTo>
                  <a:lnTo>
                    <a:pt x="4311" y="730"/>
                  </a:lnTo>
                  <a:lnTo>
                    <a:pt x="4311" y="746"/>
                  </a:lnTo>
                  <a:lnTo>
                    <a:pt x="4314" y="758"/>
                  </a:lnTo>
                  <a:lnTo>
                    <a:pt x="4316" y="770"/>
                  </a:lnTo>
                  <a:lnTo>
                    <a:pt x="4320" y="787"/>
                  </a:lnTo>
                  <a:lnTo>
                    <a:pt x="4314" y="787"/>
                  </a:lnTo>
                  <a:lnTo>
                    <a:pt x="4311" y="787"/>
                  </a:lnTo>
                  <a:lnTo>
                    <a:pt x="4306" y="789"/>
                  </a:lnTo>
                  <a:lnTo>
                    <a:pt x="4304" y="789"/>
                  </a:lnTo>
                  <a:lnTo>
                    <a:pt x="4301" y="791"/>
                  </a:lnTo>
                  <a:lnTo>
                    <a:pt x="4301" y="791"/>
                  </a:lnTo>
                  <a:lnTo>
                    <a:pt x="4297" y="781"/>
                  </a:lnTo>
                  <a:lnTo>
                    <a:pt x="4295" y="761"/>
                  </a:lnTo>
                  <a:lnTo>
                    <a:pt x="4295" y="739"/>
                  </a:lnTo>
                  <a:lnTo>
                    <a:pt x="4295" y="714"/>
                  </a:lnTo>
                  <a:lnTo>
                    <a:pt x="4295" y="691"/>
                  </a:lnTo>
                  <a:lnTo>
                    <a:pt x="4292" y="676"/>
                  </a:lnTo>
                  <a:lnTo>
                    <a:pt x="4292" y="637"/>
                  </a:lnTo>
                  <a:lnTo>
                    <a:pt x="4295" y="632"/>
                  </a:lnTo>
                  <a:lnTo>
                    <a:pt x="4297" y="629"/>
                  </a:lnTo>
                  <a:lnTo>
                    <a:pt x="4299" y="625"/>
                  </a:lnTo>
                  <a:lnTo>
                    <a:pt x="4301" y="622"/>
                  </a:lnTo>
                  <a:lnTo>
                    <a:pt x="4302" y="616"/>
                  </a:lnTo>
                  <a:lnTo>
                    <a:pt x="4304" y="609"/>
                  </a:lnTo>
                  <a:close/>
                  <a:moveTo>
                    <a:pt x="2253" y="595"/>
                  </a:moveTo>
                  <a:lnTo>
                    <a:pt x="2257" y="616"/>
                  </a:lnTo>
                  <a:lnTo>
                    <a:pt x="2255" y="637"/>
                  </a:lnTo>
                  <a:lnTo>
                    <a:pt x="2250" y="660"/>
                  </a:lnTo>
                  <a:lnTo>
                    <a:pt x="2236" y="667"/>
                  </a:lnTo>
                  <a:lnTo>
                    <a:pt x="2223" y="671"/>
                  </a:lnTo>
                  <a:lnTo>
                    <a:pt x="2204" y="672"/>
                  </a:lnTo>
                  <a:lnTo>
                    <a:pt x="2204" y="664"/>
                  </a:lnTo>
                  <a:lnTo>
                    <a:pt x="2209" y="651"/>
                  </a:lnTo>
                  <a:lnTo>
                    <a:pt x="2209" y="636"/>
                  </a:lnTo>
                  <a:lnTo>
                    <a:pt x="2208" y="618"/>
                  </a:lnTo>
                  <a:lnTo>
                    <a:pt x="2218" y="609"/>
                  </a:lnTo>
                  <a:lnTo>
                    <a:pt x="2227" y="602"/>
                  </a:lnTo>
                  <a:lnTo>
                    <a:pt x="2237" y="597"/>
                  </a:lnTo>
                  <a:lnTo>
                    <a:pt x="2253" y="595"/>
                  </a:lnTo>
                  <a:close/>
                  <a:moveTo>
                    <a:pt x="2503" y="568"/>
                  </a:moveTo>
                  <a:lnTo>
                    <a:pt x="2506" y="571"/>
                  </a:lnTo>
                  <a:lnTo>
                    <a:pt x="2508" y="573"/>
                  </a:lnTo>
                  <a:lnTo>
                    <a:pt x="2510" y="575"/>
                  </a:lnTo>
                  <a:lnTo>
                    <a:pt x="2510" y="578"/>
                  </a:lnTo>
                  <a:lnTo>
                    <a:pt x="2510" y="582"/>
                  </a:lnTo>
                  <a:lnTo>
                    <a:pt x="2511" y="587"/>
                  </a:lnTo>
                  <a:lnTo>
                    <a:pt x="2510" y="590"/>
                  </a:lnTo>
                  <a:lnTo>
                    <a:pt x="2508" y="592"/>
                  </a:lnTo>
                  <a:lnTo>
                    <a:pt x="2508" y="594"/>
                  </a:lnTo>
                  <a:lnTo>
                    <a:pt x="2508" y="595"/>
                  </a:lnTo>
                  <a:lnTo>
                    <a:pt x="2508" y="597"/>
                  </a:lnTo>
                  <a:lnTo>
                    <a:pt x="2506" y="599"/>
                  </a:lnTo>
                  <a:lnTo>
                    <a:pt x="2504" y="601"/>
                  </a:lnTo>
                  <a:lnTo>
                    <a:pt x="2503" y="601"/>
                  </a:lnTo>
                  <a:lnTo>
                    <a:pt x="2501" y="601"/>
                  </a:lnTo>
                  <a:lnTo>
                    <a:pt x="2499" y="602"/>
                  </a:lnTo>
                  <a:lnTo>
                    <a:pt x="2496" y="602"/>
                  </a:lnTo>
                  <a:lnTo>
                    <a:pt x="2490" y="590"/>
                  </a:lnTo>
                  <a:lnTo>
                    <a:pt x="2487" y="585"/>
                  </a:lnTo>
                  <a:lnTo>
                    <a:pt x="2487" y="583"/>
                  </a:lnTo>
                  <a:lnTo>
                    <a:pt x="2489" y="582"/>
                  </a:lnTo>
                  <a:lnTo>
                    <a:pt x="2496" y="578"/>
                  </a:lnTo>
                  <a:lnTo>
                    <a:pt x="2503" y="568"/>
                  </a:lnTo>
                  <a:close/>
                  <a:moveTo>
                    <a:pt x="2583" y="529"/>
                  </a:moveTo>
                  <a:lnTo>
                    <a:pt x="2588" y="531"/>
                  </a:lnTo>
                  <a:lnTo>
                    <a:pt x="2590" y="531"/>
                  </a:lnTo>
                  <a:lnTo>
                    <a:pt x="2592" y="531"/>
                  </a:lnTo>
                  <a:lnTo>
                    <a:pt x="2593" y="533"/>
                  </a:lnTo>
                  <a:lnTo>
                    <a:pt x="2595" y="533"/>
                  </a:lnTo>
                  <a:lnTo>
                    <a:pt x="2592" y="538"/>
                  </a:lnTo>
                  <a:lnTo>
                    <a:pt x="2590" y="543"/>
                  </a:lnTo>
                  <a:lnTo>
                    <a:pt x="2588" y="548"/>
                  </a:lnTo>
                  <a:lnTo>
                    <a:pt x="2585" y="554"/>
                  </a:lnTo>
                  <a:lnTo>
                    <a:pt x="2579" y="557"/>
                  </a:lnTo>
                  <a:lnTo>
                    <a:pt x="2579" y="552"/>
                  </a:lnTo>
                  <a:lnTo>
                    <a:pt x="2578" y="552"/>
                  </a:lnTo>
                  <a:lnTo>
                    <a:pt x="2578" y="550"/>
                  </a:lnTo>
                  <a:lnTo>
                    <a:pt x="2578" y="550"/>
                  </a:lnTo>
                  <a:lnTo>
                    <a:pt x="2578" y="548"/>
                  </a:lnTo>
                  <a:lnTo>
                    <a:pt x="2576" y="545"/>
                  </a:lnTo>
                  <a:lnTo>
                    <a:pt x="2579" y="541"/>
                  </a:lnTo>
                  <a:lnTo>
                    <a:pt x="2581" y="538"/>
                  </a:lnTo>
                  <a:lnTo>
                    <a:pt x="2583" y="534"/>
                  </a:lnTo>
                  <a:lnTo>
                    <a:pt x="2583" y="529"/>
                  </a:lnTo>
                  <a:close/>
                  <a:moveTo>
                    <a:pt x="246" y="526"/>
                  </a:moveTo>
                  <a:lnTo>
                    <a:pt x="251" y="534"/>
                  </a:lnTo>
                  <a:lnTo>
                    <a:pt x="251" y="541"/>
                  </a:lnTo>
                  <a:lnTo>
                    <a:pt x="246" y="550"/>
                  </a:lnTo>
                  <a:lnTo>
                    <a:pt x="239" y="555"/>
                  </a:lnTo>
                  <a:lnTo>
                    <a:pt x="232" y="559"/>
                  </a:lnTo>
                  <a:lnTo>
                    <a:pt x="230" y="561"/>
                  </a:lnTo>
                  <a:lnTo>
                    <a:pt x="227" y="557"/>
                  </a:lnTo>
                  <a:lnTo>
                    <a:pt x="225" y="554"/>
                  </a:lnTo>
                  <a:lnTo>
                    <a:pt x="223" y="548"/>
                  </a:lnTo>
                  <a:lnTo>
                    <a:pt x="223" y="543"/>
                  </a:lnTo>
                  <a:lnTo>
                    <a:pt x="221" y="538"/>
                  </a:lnTo>
                  <a:lnTo>
                    <a:pt x="234" y="533"/>
                  </a:lnTo>
                  <a:lnTo>
                    <a:pt x="237" y="531"/>
                  </a:lnTo>
                  <a:lnTo>
                    <a:pt x="242" y="529"/>
                  </a:lnTo>
                  <a:lnTo>
                    <a:pt x="246" y="526"/>
                  </a:lnTo>
                  <a:close/>
                  <a:moveTo>
                    <a:pt x="2646" y="503"/>
                  </a:moveTo>
                  <a:lnTo>
                    <a:pt x="2660" y="510"/>
                  </a:lnTo>
                  <a:lnTo>
                    <a:pt x="2660" y="515"/>
                  </a:lnTo>
                  <a:lnTo>
                    <a:pt x="2656" y="515"/>
                  </a:lnTo>
                  <a:lnTo>
                    <a:pt x="2655" y="517"/>
                  </a:lnTo>
                  <a:lnTo>
                    <a:pt x="2651" y="519"/>
                  </a:lnTo>
                  <a:lnTo>
                    <a:pt x="2649" y="522"/>
                  </a:lnTo>
                  <a:lnTo>
                    <a:pt x="2646" y="520"/>
                  </a:lnTo>
                  <a:lnTo>
                    <a:pt x="2644" y="520"/>
                  </a:lnTo>
                  <a:lnTo>
                    <a:pt x="2644" y="520"/>
                  </a:lnTo>
                  <a:lnTo>
                    <a:pt x="2642" y="519"/>
                  </a:lnTo>
                  <a:lnTo>
                    <a:pt x="2641" y="519"/>
                  </a:lnTo>
                  <a:lnTo>
                    <a:pt x="2641" y="515"/>
                  </a:lnTo>
                  <a:lnTo>
                    <a:pt x="2641" y="512"/>
                  </a:lnTo>
                  <a:lnTo>
                    <a:pt x="2641" y="510"/>
                  </a:lnTo>
                  <a:lnTo>
                    <a:pt x="2641" y="510"/>
                  </a:lnTo>
                  <a:lnTo>
                    <a:pt x="2642" y="506"/>
                  </a:lnTo>
                  <a:lnTo>
                    <a:pt x="2646" y="503"/>
                  </a:lnTo>
                  <a:close/>
                  <a:moveTo>
                    <a:pt x="2272" y="494"/>
                  </a:moveTo>
                  <a:lnTo>
                    <a:pt x="2290" y="496"/>
                  </a:lnTo>
                  <a:lnTo>
                    <a:pt x="2304" y="499"/>
                  </a:lnTo>
                  <a:lnTo>
                    <a:pt x="2300" y="506"/>
                  </a:lnTo>
                  <a:lnTo>
                    <a:pt x="2298" y="512"/>
                  </a:lnTo>
                  <a:lnTo>
                    <a:pt x="2295" y="517"/>
                  </a:lnTo>
                  <a:lnTo>
                    <a:pt x="2291" y="522"/>
                  </a:lnTo>
                  <a:lnTo>
                    <a:pt x="2300" y="522"/>
                  </a:lnTo>
                  <a:lnTo>
                    <a:pt x="2304" y="519"/>
                  </a:lnTo>
                  <a:lnTo>
                    <a:pt x="2305" y="517"/>
                  </a:lnTo>
                  <a:lnTo>
                    <a:pt x="2309" y="515"/>
                  </a:lnTo>
                  <a:lnTo>
                    <a:pt x="2314" y="515"/>
                  </a:lnTo>
                  <a:lnTo>
                    <a:pt x="2314" y="522"/>
                  </a:lnTo>
                  <a:lnTo>
                    <a:pt x="2319" y="534"/>
                  </a:lnTo>
                  <a:lnTo>
                    <a:pt x="2316" y="545"/>
                  </a:lnTo>
                  <a:lnTo>
                    <a:pt x="2311" y="554"/>
                  </a:lnTo>
                  <a:lnTo>
                    <a:pt x="2307" y="561"/>
                  </a:lnTo>
                  <a:lnTo>
                    <a:pt x="2316" y="569"/>
                  </a:lnTo>
                  <a:lnTo>
                    <a:pt x="2325" y="582"/>
                  </a:lnTo>
                  <a:lnTo>
                    <a:pt x="2337" y="595"/>
                  </a:lnTo>
                  <a:lnTo>
                    <a:pt x="2347" y="611"/>
                  </a:lnTo>
                  <a:lnTo>
                    <a:pt x="2356" y="629"/>
                  </a:lnTo>
                  <a:lnTo>
                    <a:pt x="2363" y="644"/>
                  </a:lnTo>
                  <a:lnTo>
                    <a:pt x="2365" y="657"/>
                  </a:lnTo>
                  <a:lnTo>
                    <a:pt x="2361" y="669"/>
                  </a:lnTo>
                  <a:lnTo>
                    <a:pt x="2353" y="676"/>
                  </a:lnTo>
                  <a:lnTo>
                    <a:pt x="2342" y="683"/>
                  </a:lnTo>
                  <a:lnTo>
                    <a:pt x="2325" y="690"/>
                  </a:lnTo>
                  <a:lnTo>
                    <a:pt x="2304" y="695"/>
                  </a:lnTo>
                  <a:lnTo>
                    <a:pt x="2285" y="700"/>
                  </a:lnTo>
                  <a:lnTo>
                    <a:pt x="2269" y="702"/>
                  </a:lnTo>
                  <a:lnTo>
                    <a:pt x="2269" y="698"/>
                  </a:lnTo>
                  <a:lnTo>
                    <a:pt x="2279" y="683"/>
                  </a:lnTo>
                  <a:lnTo>
                    <a:pt x="2288" y="667"/>
                  </a:lnTo>
                  <a:lnTo>
                    <a:pt x="2283" y="667"/>
                  </a:lnTo>
                  <a:lnTo>
                    <a:pt x="2279" y="667"/>
                  </a:lnTo>
                  <a:lnTo>
                    <a:pt x="2276" y="665"/>
                  </a:lnTo>
                  <a:lnTo>
                    <a:pt x="2276" y="664"/>
                  </a:lnTo>
                  <a:lnTo>
                    <a:pt x="2274" y="662"/>
                  </a:lnTo>
                  <a:lnTo>
                    <a:pt x="2274" y="658"/>
                  </a:lnTo>
                  <a:lnTo>
                    <a:pt x="2272" y="653"/>
                  </a:lnTo>
                  <a:lnTo>
                    <a:pt x="2285" y="650"/>
                  </a:lnTo>
                  <a:lnTo>
                    <a:pt x="2281" y="646"/>
                  </a:lnTo>
                  <a:lnTo>
                    <a:pt x="2281" y="644"/>
                  </a:lnTo>
                  <a:lnTo>
                    <a:pt x="2279" y="643"/>
                  </a:lnTo>
                  <a:lnTo>
                    <a:pt x="2279" y="643"/>
                  </a:lnTo>
                  <a:lnTo>
                    <a:pt x="2279" y="641"/>
                  </a:lnTo>
                  <a:lnTo>
                    <a:pt x="2281" y="637"/>
                  </a:lnTo>
                  <a:lnTo>
                    <a:pt x="2283" y="630"/>
                  </a:lnTo>
                  <a:lnTo>
                    <a:pt x="2288" y="625"/>
                  </a:lnTo>
                  <a:lnTo>
                    <a:pt x="2291" y="622"/>
                  </a:lnTo>
                  <a:lnTo>
                    <a:pt x="2298" y="618"/>
                  </a:lnTo>
                  <a:lnTo>
                    <a:pt x="2304" y="615"/>
                  </a:lnTo>
                  <a:lnTo>
                    <a:pt x="2302" y="611"/>
                  </a:lnTo>
                  <a:lnTo>
                    <a:pt x="2302" y="609"/>
                  </a:lnTo>
                  <a:lnTo>
                    <a:pt x="2302" y="609"/>
                  </a:lnTo>
                  <a:lnTo>
                    <a:pt x="2300" y="608"/>
                  </a:lnTo>
                  <a:lnTo>
                    <a:pt x="2300" y="606"/>
                  </a:lnTo>
                  <a:lnTo>
                    <a:pt x="2298" y="602"/>
                  </a:lnTo>
                  <a:lnTo>
                    <a:pt x="2297" y="602"/>
                  </a:lnTo>
                  <a:lnTo>
                    <a:pt x="2297" y="601"/>
                  </a:lnTo>
                  <a:lnTo>
                    <a:pt x="2297" y="601"/>
                  </a:lnTo>
                  <a:lnTo>
                    <a:pt x="2297" y="601"/>
                  </a:lnTo>
                  <a:lnTo>
                    <a:pt x="2295" y="601"/>
                  </a:lnTo>
                  <a:lnTo>
                    <a:pt x="2291" y="599"/>
                  </a:lnTo>
                  <a:lnTo>
                    <a:pt x="2288" y="597"/>
                  </a:lnTo>
                  <a:lnTo>
                    <a:pt x="2286" y="597"/>
                  </a:lnTo>
                  <a:lnTo>
                    <a:pt x="2283" y="597"/>
                  </a:lnTo>
                  <a:lnTo>
                    <a:pt x="2279" y="595"/>
                  </a:lnTo>
                  <a:lnTo>
                    <a:pt x="2276" y="595"/>
                  </a:lnTo>
                  <a:lnTo>
                    <a:pt x="2276" y="594"/>
                  </a:lnTo>
                  <a:lnTo>
                    <a:pt x="2274" y="592"/>
                  </a:lnTo>
                  <a:lnTo>
                    <a:pt x="2274" y="590"/>
                  </a:lnTo>
                  <a:lnTo>
                    <a:pt x="2274" y="587"/>
                  </a:lnTo>
                  <a:lnTo>
                    <a:pt x="2272" y="583"/>
                  </a:lnTo>
                  <a:lnTo>
                    <a:pt x="2274" y="582"/>
                  </a:lnTo>
                  <a:lnTo>
                    <a:pt x="2274" y="580"/>
                  </a:lnTo>
                  <a:lnTo>
                    <a:pt x="2276" y="578"/>
                  </a:lnTo>
                  <a:lnTo>
                    <a:pt x="2276" y="576"/>
                  </a:lnTo>
                  <a:lnTo>
                    <a:pt x="2276" y="573"/>
                  </a:lnTo>
                  <a:lnTo>
                    <a:pt x="2272" y="573"/>
                  </a:lnTo>
                  <a:lnTo>
                    <a:pt x="2271" y="576"/>
                  </a:lnTo>
                  <a:lnTo>
                    <a:pt x="2271" y="578"/>
                  </a:lnTo>
                  <a:lnTo>
                    <a:pt x="2271" y="580"/>
                  </a:lnTo>
                  <a:lnTo>
                    <a:pt x="2269" y="580"/>
                  </a:lnTo>
                  <a:lnTo>
                    <a:pt x="2267" y="582"/>
                  </a:lnTo>
                  <a:lnTo>
                    <a:pt x="2265" y="583"/>
                  </a:lnTo>
                  <a:lnTo>
                    <a:pt x="2262" y="566"/>
                  </a:lnTo>
                  <a:lnTo>
                    <a:pt x="2258" y="550"/>
                  </a:lnTo>
                  <a:lnTo>
                    <a:pt x="2257" y="538"/>
                  </a:lnTo>
                  <a:lnTo>
                    <a:pt x="2260" y="529"/>
                  </a:lnTo>
                  <a:lnTo>
                    <a:pt x="2265" y="520"/>
                  </a:lnTo>
                  <a:lnTo>
                    <a:pt x="2271" y="510"/>
                  </a:lnTo>
                  <a:lnTo>
                    <a:pt x="2272" y="494"/>
                  </a:lnTo>
                  <a:close/>
                  <a:moveTo>
                    <a:pt x="29" y="458"/>
                  </a:moveTo>
                  <a:lnTo>
                    <a:pt x="49" y="458"/>
                  </a:lnTo>
                  <a:lnTo>
                    <a:pt x="49" y="465"/>
                  </a:lnTo>
                  <a:lnTo>
                    <a:pt x="45" y="465"/>
                  </a:lnTo>
                  <a:lnTo>
                    <a:pt x="45" y="468"/>
                  </a:lnTo>
                  <a:lnTo>
                    <a:pt x="40" y="466"/>
                  </a:lnTo>
                  <a:lnTo>
                    <a:pt x="36" y="463"/>
                  </a:lnTo>
                  <a:lnTo>
                    <a:pt x="33" y="461"/>
                  </a:lnTo>
                  <a:lnTo>
                    <a:pt x="29" y="458"/>
                  </a:lnTo>
                  <a:close/>
                  <a:moveTo>
                    <a:pt x="1239" y="403"/>
                  </a:moveTo>
                  <a:lnTo>
                    <a:pt x="1244" y="407"/>
                  </a:lnTo>
                  <a:lnTo>
                    <a:pt x="1249" y="412"/>
                  </a:lnTo>
                  <a:lnTo>
                    <a:pt x="1253" y="419"/>
                  </a:lnTo>
                  <a:lnTo>
                    <a:pt x="1255" y="426"/>
                  </a:lnTo>
                  <a:lnTo>
                    <a:pt x="1251" y="426"/>
                  </a:lnTo>
                  <a:lnTo>
                    <a:pt x="1248" y="428"/>
                  </a:lnTo>
                  <a:lnTo>
                    <a:pt x="1246" y="428"/>
                  </a:lnTo>
                  <a:lnTo>
                    <a:pt x="1241" y="430"/>
                  </a:lnTo>
                  <a:lnTo>
                    <a:pt x="1235" y="430"/>
                  </a:lnTo>
                  <a:lnTo>
                    <a:pt x="1235" y="426"/>
                  </a:lnTo>
                  <a:lnTo>
                    <a:pt x="1234" y="426"/>
                  </a:lnTo>
                  <a:lnTo>
                    <a:pt x="1234" y="424"/>
                  </a:lnTo>
                  <a:lnTo>
                    <a:pt x="1234" y="424"/>
                  </a:lnTo>
                  <a:lnTo>
                    <a:pt x="1232" y="423"/>
                  </a:lnTo>
                  <a:lnTo>
                    <a:pt x="1234" y="419"/>
                  </a:lnTo>
                  <a:lnTo>
                    <a:pt x="1234" y="417"/>
                  </a:lnTo>
                  <a:lnTo>
                    <a:pt x="1234" y="417"/>
                  </a:lnTo>
                  <a:lnTo>
                    <a:pt x="1234" y="416"/>
                  </a:lnTo>
                  <a:lnTo>
                    <a:pt x="1235" y="414"/>
                  </a:lnTo>
                  <a:lnTo>
                    <a:pt x="1239" y="403"/>
                  </a:lnTo>
                  <a:close/>
                  <a:moveTo>
                    <a:pt x="1209" y="391"/>
                  </a:moveTo>
                  <a:lnTo>
                    <a:pt x="1213" y="395"/>
                  </a:lnTo>
                  <a:lnTo>
                    <a:pt x="1215" y="397"/>
                  </a:lnTo>
                  <a:lnTo>
                    <a:pt x="1215" y="398"/>
                  </a:lnTo>
                  <a:lnTo>
                    <a:pt x="1216" y="402"/>
                  </a:lnTo>
                  <a:lnTo>
                    <a:pt x="1216" y="405"/>
                  </a:lnTo>
                  <a:lnTo>
                    <a:pt x="1216" y="410"/>
                  </a:lnTo>
                  <a:lnTo>
                    <a:pt x="1213" y="410"/>
                  </a:lnTo>
                  <a:lnTo>
                    <a:pt x="1213" y="414"/>
                  </a:lnTo>
                  <a:lnTo>
                    <a:pt x="1206" y="412"/>
                  </a:lnTo>
                  <a:lnTo>
                    <a:pt x="1199" y="410"/>
                  </a:lnTo>
                  <a:lnTo>
                    <a:pt x="1194" y="407"/>
                  </a:lnTo>
                  <a:lnTo>
                    <a:pt x="1190" y="407"/>
                  </a:lnTo>
                  <a:lnTo>
                    <a:pt x="1190" y="403"/>
                  </a:lnTo>
                  <a:lnTo>
                    <a:pt x="1197" y="400"/>
                  </a:lnTo>
                  <a:lnTo>
                    <a:pt x="1204" y="397"/>
                  </a:lnTo>
                  <a:lnTo>
                    <a:pt x="1209" y="391"/>
                  </a:lnTo>
                  <a:close/>
                  <a:moveTo>
                    <a:pt x="1286" y="360"/>
                  </a:moveTo>
                  <a:lnTo>
                    <a:pt x="1290" y="362"/>
                  </a:lnTo>
                  <a:lnTo>
                    <a:pt x="1290" y="362"/>
                  </a:lnTo>
                  <a:lnTo>
                    <a:pt x="1291" y="363"/>
                  </a:lnTo>
                  <a:lnTo>
                    <a:pt x="1291" y="363"/>
                  </a:lnTo>
                  <a:lnTo>
                    <a:pt x="1293" y="365"/>
                  </a:lnTo>
                  <a:lnTo>
                    <a:pt x="1297" y="365"/>
                  </a:lnTo>
                  <a:lnTo>
                    <a:pt x="1297" y="367"/>
                  </a:lnTo>
                  <a:lnTo>
                    <a:pt x="1297" y="369"/>
                  </a:lnTo>
                  <a:lnTo>
                    <a:pt x="1295" y="370"/>
                  </a:lnTo>
                  <a:lnTo>
                    <a:pt x="1295" y="370"/>
                  </a:lnTo>
                  <a:lnTo>
                    <a:pt x="1293" y="372"/>
                  </a:lnTo>
                  <a:lnTo>
                    <a:pt x="1291" y="374"/>
                  </a:lnTo>
                  <a:lnTo>
                    <a:pt x="1290" y="374"/>
                  </a:lnTo>
                  <a:lnTo>
                    <a:pt x="1288" y="376"/>
                  </a:lnTo>
                  <a:lnTo>
                    <a:pt x="1286" y="376"/>
                  </a:lnTo>
                  <a:lnTo>
                    <a:pt x="1283" y="376"/>
                  </a:lnTo>
                  <a:lnTo>
                    <a:pt x="1283" y="370"/>
                  </a:lnTo>
                  <a:lnTo>
                    <a:pt x="1283" y="367"/>
                  </a:lnTo>
                  <a:lnTo>
                    <a:pt x="1284" y="365"/>
                  </a:lnTo>
                  <a:lnTo>
                    <a:pt x="1286" y="360"/>
                  </a:lnTo>
                  <a:close/>
                  <a:moveTo>
                    <a:pt x="0" y="341"/>
                  </a:moveTo>
                  <a:lnTo>
                    <a:pt x="17" y="344"/>
                  </a:lnTo>
                  <a:lnTo>
                    <a:pt x="29" y="349"/>
                  </a:lnTo>
                  <a:lnTo>
                    <a:pt x="38" y="360"/>
                  </a:lnTo>
                  <a:lnTo>
                    <a:pt x="35" y="363"/>
                  </a:lnTo>
                  <a:lnTo>
                    <a:pt x="31" y="363"/>
                  </a:lnTo>
                  <a:lnTo>
                    <a:pt x="29" y="365"/>
                  </a:lnTo>
                  <a:lnTo>
                    <a:pt x="28" y="367"/>
                  </a:lnTo>
                  <a:lnTo>
                    <a:pt x="22" y="369"/>
                  </a:lnTo>
                  <a:lnTo>
                    <a:pt x="19" y="365"/>
                  </a:lnTo>
                  <a:lnTo>
                    <a:pt x="14" y="362"/>
                  </a:lnTo>
                  <a:lnTo>
                    <a:pt x="10" y="358"/>
                  </a:lnTo>
                  <a:lnTo>
                    <a:pt x="5" y="356"/>
                  </a:lnTo>
                  <a:lnTo>
                    <a:pt x="3" y="355"/>
                  </a:lnTo>
                  <a:lnTo>
                    <a:pt x="0" y="351"/>
                  </a:lnTo>
                  <a:lnTo>
                    <a:pt x="0" y="348"/>
                  </a:lnTo>
                  <a:lnTo>
                    <a:pt x="0" y="341"/>
                  </a:lnTo>
                  <a:close/>
                  <a:moveTo>
                    <a:pt x="1178" y="299"/>
                  </a:moveTo>
                  <a:lnTo>
                    <a:pt x="1178" y="307"/>
                  </a:lnTo>
                  <a:lnTo>
                    <a:pt x="1180" y="311"/>
                  </a:lnTo>
                  <a:lnTo>
                    <a:pt x="1181" y="314"/>
                  </a:lnTo>
                  <a:lnTo>
                    <a:pt x="1181" y="320"/>
                  </a:lnTo>
                  <a:lnTo>
                    <a:pt x="1181" y="327"/>
                  </a:lnTo>
                  <a:lnTo>
                    <a:pt x="1201" y="327"/>
                  </a:lnTo>
                  <a:lnTo>
                    <a:pt x="1218" y="346"/>
                  </a:lnTo>
                  <a:lnTo>
                    <a:pt x="1235" y="365"/>
                  </a:lnTo>
                  <a:lnTo>
                    <a:pt x="1235" y="367"/>
                  </a:lnTo>
                  <a:lnTo>
                    <a:pt x="1234" y="369"/>
                  </a:lnTo>
                  <a:lnTo>
                    <a:pt x="1234" y="370"/>
                  </a:lnTo>
                  <a:lnTo>
                    <a:pt x="1234" y="370"/>
                  </a:lnTo>
                  <a:lnTo>
                    <a:pt x="1232" y="372"/>
                  </a:lnTo>
                  <a:lnTo>
                    <a:pt x="1229" y="376"/>
                  </a:lnTo>
                  <a:lnTo>
                    <a:pt x="1227" y="377"/>
                  </a:lnTo>
                  <a:lnTo>
                    <a:pt x="1225" y="379"/>
                  </a:lnTo>
                  <a:lnTo>
                    <a:pt x="1223" y="379"/>
                  </a:lnTo>
                  <a:lnTo>
                    <a:pt x="1218" y="379"/>
                  </a:lnTo>
                  <a:lnTo>
                    <a:pt x="1213" y="381"/>
                  </a:lnTo>
                  <a:lnTo>
                    <a:pt x="1213" y="376"/>
                  </a:lnTo>
                  <a:lnTo>
                    <a:pt x="1213" y="370"/>
                  </a:lnTo>
                  <a:lnTo>
                    <a:pt x="1213" y="367"/>
                  </a:lnTo>
                  <a:lnTo>
                    <a:pt x="1213" y="365"/>
                  </a:lnTo>
                  <a:lnTo>
                    <a:pt x="1209" y="362"/>
                  </a:lnTo>
                  <a:lnTo>
                    <a:pt x="1206" y="360"/>
                  </a:lnTo>
                  <a:lnTo>
                    <a:pt x="1201" y="356"/>
                  </a:lnTo>
                  <a:lnTo>
                    <a:pt x="1195" y="370"/>
                  </a:lnTo>
                  <a:lnTo>
                    <a:pt x="1185" y="379"/>
                  </a:lnTo>
                  <a:lnTo>
                    <a:pt x="1171" y="384"/>
                  </a:lnTo>
                  <a:lnTo>
                    <a:pt x="1171" y="379"/>
                  </a:lnTo>
                  <a:lnTo>
                    <a:pt x="1171" y="376"/>
                  </a:lnTo>
                  <a:lnTo>
                    <a:pt x="1173" y="372"/>
                  </a:lnTo>
                  <a:lnTo>
                    <a:pt x="1171" y="369"/>
                  </a:lnTo>
                  <a:lnTo>
                    <a:pt x="1169" y="365"/>
                  </a:lnTo>
                  <a:lnTo>
                    <a:pt x="1167" y="360"/>
                  </a:lnTo>
                  <a:lnTo>
                    <a:pt x="1162" y="358"/>
                  </a:lnTo>
                  <a:lnTo>
                    <a:pt x="1159" y="356"/>
                  </a:lnTo>
                  <a:lnTo>
                    <a:pt x="1155" y="356"/>
                  </a:lnTo>
                  <a:lnTo>
                    <a:pt x="1152" y="355"/>
                  </a:lnTo>
                  <a:lnTo>
                    <a:pt x="1150" y="355"/>
                  </a:lnTo>
                  <a:lnTo>
                    <a:pt x="1146" y="353"/>
                  </a:lnTo>
                  <a:lnTo>
                    <a:pt x="1143" y="349"/>
                  </a:lnTo>
                  <a:lnTo>
                    <a:pt x="1153" y="337"/>
                  </a:lnTo>
                  <a:lnTo>
                    <a:pt x="1160" y="323"/>
                  </a:lnTo>
                  <a:lnTo>
                    <a:pt x="1167" y="309"/>
                  </a:lnTo>
                  <a:lnTo>
                    <a:pt x="1178" y="299"/>
                  </a:lnTo>
                  <a:close/>
                  <a:moveTo>
                    <a:pt x="2150" y="269"/>
                  </a:moveTo>
                  <a:lnTo>
                    <a:pt x="2152" y="273"/>
                  </a:lnTo>
                  <a:lnTo>
                    <a:pt x="2154" y="276"/>
                  </a:lnTo>
                  <a:lnTo>
                    <a:pt x="2155" y="278"/>
                  </a:lnTo>
                  <a:lnTo>
                    <a:pt x="2155" y="281"/>
                  </a:lnTo>
                  <a:lnTo>
                    <a:pt x="2157" y="285"/>
                  </a:lnTo>
                  <a:lnTo>
                    <a:pt x="2157" y="292"/>
                  </a:lnTo>
                  <a:lnTo>
                    <a:pt x="2157" y="297"/>
                  </a:lnTo>
                  <a:lnTo>
                    <a:pt x="2159" y="311"/>
                  </a:lnTo>
                  <a:lnTo>
                    <a:pt x="2161" y="327"/>
                  </a:lnTo>
                  <a:lnTo>
                    <a:pt x="2161" y="341"/>
                  </a:lnTo>
                  <a:lnTo>
                    <a:pt x="2141" y="351"/>
                  </a:lnTo>
                  <a:lnTo>
                    <a:pt x="2119" y="360"/>
                  </a:lnTo>
                  <a:lnTo>
                    <a:pt x="2098" y="370"/>
                  </a:lnTo>
                  <a:lnTo>
                    <a:pt x="2080" y="384"/>
                  </a:lnTo>
                  <a:lnTo>
                    <a:pt x="2075" y="381"/>
                  </a:lnTo>
                  <a:lnTo>
                    <a:pt x="2066" y="377"/>
                  </a:lnTo>
                  <a:lnTo>
                    <a:pt x="2054" y="370"/>
                  </a:lnTo>
                  <a:lnTo>
                    <a:pt x="2044" y="365"/>
                  </a:lnTo>
                  <a:lnTo>
                    <a:pt x="2035" y="360"/>
                  </a:lnTo>
                  <a:lnTo>
                    <a:pt x="2031" y="356"/>
                  </a:lnTo>
                  <a:lnTo>
                    <a:pt x="2033" y="355"/>
                  </a:lnTo>
                  <a:lnTo>
                    <a:pt x="2035" y="353"/>
                  </a:lnTo>
                  <a:lnTo>
                    <a:pt x="2035" y="353"/>
                  </a:lnTo>
                  <a:lnTo>
                    <a:pt x="2037" y="351"/>
                  </a:lnTo>
                  <a:lnTo>
                    <a:pt x="2037" y="349"/>
                  </a:lnTo>
                  <a:lnTo>
                    <a:pt x="2038" y="346"/>
                  </a:lnTo>
                  <a:lnTo>
                    <a:pt x="2033" y="342"/>
                  </a:lnTo>
                  <a:lnTo>
                    <a:pt x="2026" y="341"/>
                  </a:lnTo>
                  <a:lnTo>
                    <a:pt x="2021" y="337"/>
                  </a:lnTo>
                  <a:lnTo>
                    <a:pt x="2016" y="334"/>
                  </a:lnTo>
                  <a:lnTo>
                    <a:pt x="2019" y="334"/>
                  </a:lnTo>
                  <a:lnTo>
                    <a:pt x="2023" y="330"/>
                  </a:lnTo>
                  <a:lnTo>
                    <a:pt x="2024" y="328"/>
                  </a:lnTo>
                  <a:lnTo>
                    <a:pt x="2026" y="328"/>
                  </a:lnTo>
                  <a:lnTo>
                    <a:pt x="2028" y="327"/>
                  </a:lnTo>
                  <a:lnTo>
                    <a:pt x="2033" y="327"/>
                  </a:lnTo>
                  <a:lnTo>
                    <a:pt x="2038" y="327"/>
                  </a:lnTo>
                  <a:lnTo>
                    <a:pt x="2038" y="314"/>
                  </a:lnTo>
                  <a:lnTo>
                    <a:pt x="2012" y="314"/>
                  </a:lnTo>
                  <a:lnTo>
                    <a:pt x="2007" y="304"/>
                  </a:lnTo>
                  <a:lnTo>
                    <a:pt x="2016" y="297"/>
                  </a:lnTo>
                  <a:lnTo>
                    <a:pt x="2023" y="290"/>
                  </a:lnTo>
                  <a:lnTo>
                    <a:pt x="2031" y="287"/>
                  </a:lnTo>
                  <a:lnTo>
                    <a:pt x="2045" y="283"/>
                  </a:lnTo>
                  <a:lnTo>
                    <a:pt x="2051" y="288"/>
                  </a:lnTo>
                  <a:lnTo>
                    <a:pt x="2054" y="294"/>
                  </a:lnTo>
                  <a:lnTo>
                    <a:pt x="2058" y="297"/>
                  </a:lnTo>
                  <a:lnTo>
                    <a:pt x="2061" y="304"/>
                  </a:lnTo>
                  <a:lnTo>
                    <a:pt x="2072" y="295"/>
                  </a:lnTo>
                  <a:lnTo>
                    <a:pt x="2082" y="288"/>
                  </a:lnTo>
                  <a:lnTo>
                    <a:pt x="2096" y="283"/>
                  </a:lnTo>
                  <a:lnTo>
                    <a:pt x="2098" y="288"/>
                  </a:lnTo>
                  <a:lnTo>
                    <a:pt x="2101" y="290"/>
                  </a:lnTo>
                  <a:lnTo>
                    <a:pt x="2101" y="292"/>
                  </a:lnTo>
                  <a:lnTo>
                    <a:pt x="2103" y="292"/>
                  </a:lnTo>
                  <a:lnTo>
                    <a:pt x="2105" y="292"/>
                  </a:lnTo>
                  <a:lnTo>
                    <a:pt x="2108" y="292"/>
                  </a:lnTo>
                  <a:lnTo>
                    <a:pt x="2117" y="287"/>
                  </a:lnTo>
                  <a:lnTo>
                    <a:pt x="2122" y="281"/>
                  </a:lnTo>
                  <a:lnTo>
                    <a:pt x="2129" y="276"/>
                  </a:lnTo>
                  <a:lnTo>
                    <a:pt x="2136" y="271"/>
                  </a:lnTo>
                  <a:lnTo>
                    <a:pt x="2150" y="269"/>
                  </a:lnTo>
                  <a:close/>
                  <a:moveTo>
                    <a:pt x="1302" y="206"/>
                  </a:moveTo>
                  <a:lnTo>
                    <a:pt x="1305" y="208"/>
                  </a:lnTo>
                  <a:lnTo>
                    <a:pt x="1307" y="210"/>
                  </a:lnTo>
                  <a:lnTo>
                    <a:pt x="1309" y="210"/>
                  </a:lnTo>
                  <a:lnTo>
                    <a:pt x="1311" y="211"/>
                  </a:lnTo>
                  <a:lnTo>
                    <a:pt x="1311" y="213"/>
                  </a:lnTo>
                  <a:lnTo>
                    <a:pt x="1311" y="215"/>
                  </a:lnTo>
                  <a:lnTo>
                    <a:pt x="1312" y="218"/>
                  </a:lnTo>
                  <a:lnTo>
                    <a:pt x="1316" y="224"/>
                  </a:lnTo>
                  <a:lnTo>
                    <a:pt x="1318" y="229"/>
                  </a:lnTo>
                  <a:lnTo>
                    <a:pt x="1319" y="234"/>
                  </a:lnTo>
                  <a:lnTo>
                    <a:pt x="1321" y="241"/>
                  </a:lnTo>
                  <a:lnTo>
                    <a:pt x="1316" y="243"/>
                  </a:lnTo>
                  <a:lnTo>
                    <a:pt x="1311" y="245"/>
                  </a:lnTo>
                  <a:lnTo>
                    <a:pt x="1305" y="245"/>
                  </a:lnTo>
                  <a:lnTo>
                    <a:pt x="1297" y="246"/>
                  </a:lnTo>
                  <a:lnTo>
                    <a:pt x="1295" y="238"/>
                  </a:lnTo>
                  <a:lnTo>
                    <a:pt x="1293" y="229"/>
                  </a:lnTo>
                  <a:lnTo>
                    <a:pt x="1293" y="218"/>
                  </a:lnTo>
                  <a:lnTo>
                    <a:pt x="1297" y="215"/>
                  </a:lnTo>
                  <a:lnTo>
                    <a:pt x="1298" y="211"/>
                  </a:lnTo>
                  <a:lnTo>
                    <a:pt x="1302" y="206"/>
                  </a:lnTo>
                  <a:close/>
                  <a:moveTo>
                    <a:pt x="1604" y="177"/>
                  </a:moveTo>
                  <a:lnTo>
                    <a:pt x="1611" y="180"/>
                  </a:lnTo>
                  <a:lnTo>
                    <a:pt x="1618" y="184"/>
                  </a:lnTo>
                  <a:lnTo>
                    <a:pt x="1621" y="187"/>
                  </a:lnTo>
                  <a:lnTo>
                    <a:pt x="1626" y="191"/>
                  </a:lnTo>
                  <a:lnTo>
                    <a:pt x="1632" y="196"/>
                  </a:lnTo>
                  <a:lnTo>
                    <a:pt x="1630" y="199"/>
                  </a:lnTo>
                  <a:lnTo>
                    <a:pt x="1630" y="199"/>
                  </a:lnTo>
                  <a:lnTo>
                    <a:pt x="1630" y="201"/>
                  </a:lnTo>
                  <a:lnTo>
                    <a:pt x="1628" y="201"/>
                  </a:lnTo>
                  <a:lnTo>
                    <a:pt x="1628" y="203"/>
                  </a:lnTo>
                  <a:lnTo>
                    <a:pt x="1625" y="206"/>
                  </a:lnTo>
                  <a:lnTo>
                    <a:pt x="1625" y="208"/>
                  </a:lnTo>
                  <a:lnTo>
                    <a:pt x="1623" y="208"/>
                  </a:lnTo>
                  <a:lnTo>
                    <a:pt x="1621" y="208"/>
                  </a:lnTo>
                  <a:lnTo>
                    <a:pt x="1619" y="210"/>
                  </a:lnTo>
                  <a:lnTo>
                    <a:pt x="1616" y="211"/>
                  </a:lnTo>
                  <a:lnTo>
                    <a:pt x="1611" y="206"/>
                  </a:lnTo>
                  <a:lnTo>
                    <a:pt x="1606" y="201"/>
                  </a:lnTo>
                  <a:lnTo>
                    <a:pt x="1599" y="196"/>
                  </a:lnTo>
                  <a:lnTo>
                    <a:pt x="1593" y="192"/>
                  </a:lnTo>
                  <a:lnTo>
                    <a:pt x="1597" y="180"/>
                  </a:lnTo>
                  <a:lnTo>
                    <a:pt x="1600" y="180"/>
                  </a:lnTo>
                  <a:lnTo>
                    <a:pt x="1602" y="178"/>
                  </a:lnTo>
                  <a:lnTo>
                    <a:pt x="1602" y="178"/>
                  </a:lnTo>
                  <a:lnTo>
                    <a:pt x="1602" y="178"/>
                  </a:lnTo>
                  <a:lnTo>
                    <a:pt x="1604" y="177"/>
                  </a:lnTo>
                  <a:close/>
                  <a:moveTo>
                    <a:pt x="2963" y="170"/>
                  </a:moveTo>
                  <a:lnTo>
                    <a:pt x="2979" y="170"/>
                  </a:lnTo>
                  <a:lnTo>
                    <a:pt x="2979" y="177"/>
                  </a:lnTo>
                  <a:lnTo>
                    <a:pt x="2976" y="177"/>
                  </a:lnTo>
                  <a:lnTo>
                    <a:pt x="2972" y="180"/>
                  </a:lnTo>
                  <a:lnTo>
                    <a:pt x="2970" y="180"/>
                  </a:lnTo>
                  <a:lnTo>
                    <a:pt x="2967" y="180"/>
                  </a:lnTo>
                  <a:lnTo>
                    <a:pt x="2967" y="178"/>
                  </a:lnTo>
                  <a:lnTo>
                    <a:pt x="2965" y="175"/>
                  </a:lnTo>
                  <a:lnTo>
                    <a:pt x="2965" y="173"/>
                  </a:lnTo>
                  <a:lnTo>
                    <a:pt x="2963" y="171"/>
                  </a:lnTo>
                  <a:lnTo>
                    <a:pt x="2963" y="170"/>
                  </a:lnTo>
                  <a:close/>
                  <a:moveTo>
                    <a:pt x="989" y="149"/>
                  </a:moveTo>
                  <a:lnTo>
                    <a:pt x="1005" y="159"/>
                  </a:lnTo>
                  <a:lnTo>
                    <a:pt x="1019" y="171"/>
                  </a:lnTo>
                  <a:lnTo>
                    <a:pt x="1033" y="184"/>
                  </a:lnTo>
                  <a:lnTo>
                    <a:pt x="1028" y="184"/>
                  </a:lnTo>
                  <a:lnTo>
                    <a:pt x="1024" y="189"/>
                  </a:lnTo>
                  <a:lnTo>
                    <a:pt x="1021" y="191"/>
                  </a:lnTo>
                  <a:lnTo>
                    <a:pt x="1016" y="191"/>
                  </a:lnTo>
                  <a:lnTo>
                    <a:pt x="1010" y="192"/>
                  </a:lnTo>
                  <a:lnTo>
                    <a:pt x="1002" y="192"/>
                  </a:lnTo>
                  <a:lnTo>
                    <a:pt x="995" y="185"/>
                  </a:lnTo>
                  <a:lnTo>
                    <a:pt x="988" y="180"/>
                  </a:lnTo>
                  <a:lnTo>
                    <a:pt x="979" y="177"/>
                  </a:lnTo>
                  <a:lnTo>
                    <a:pt x="979" y="173"/>
                  </a:lnTo>
                  <a:lnTo>
                    <a:pt x="995" y="164"/>
                  </a:lnTo>
                  <a:lnTo>
                    <a:pt x="993" y="161"/>
                  </a:lnTo>
                  <a:lnTo>
                    <a:pt x="991" y="159"/>
                  </a:lnTo>
                  <a:lnTo>
                    <a:pt x="991" y="156"/>
                  </a:lnTo>
                  <a:lnTo>
                    <a:pt x="989" y="149"/>
                  </a:lnTo>
                  <a:close/>
                  <a:moveTo>
                    <a:pt x="4822" y="100"/>
                  </a:moveTo>
                  <a:lnTo>
                    <a:pt x="4826" y="105"/>
                  </a:lnTo>
                  <a:lnTo>
                    <a:pt x="4829" y="109"/>
                  </a:lnTo>
                  <a:lnTo>
                    <a:pt x="4833" y="109"/>
                  </a:lnTo>
                  <a:lnTo>
                    <a:pt x="4835" y="110"/>
                  </a:lnTo>
                  <a:lnTo>
                    <a:pt x="4836" y="110"/>
                  </a:lnTo>
                  <a:lnTo>
                    <a:pt x="4840" y="110"/>
                  </a:lnTo>
                  <a:lnTo>
                    <a:pt x="4842" y="110"/>
                  </a:lnTo>
                  <a:lnTo>
                    <a:pt x="4843" y="110"/>
                  </a:lnTo>
                  <a:lnTo>
                    <a:pt x="4847" y="112"/>
                  </a:lnTo>
                  <a:lnTo>
                    <a:pt x="4849" y="115"/>
                  </a:lnTo>
                  <a:lnTo>
                    <a:pt x="4842" y="121"/>
                  </a:lnTo>
                  <a:lnTo>
                    <a:pt x="4835" y="126"/>
                  </a:lnTo>
                  <a:lnTo>
                    <a:pt x="4800" y="129"/>
                  </a:lnTo>
                  <a:lnTo>
                    <a:pt x="4800" y="115"/>
                  </a:lnTo>
                  <a:lnTo>
                    <a:pt x="4805" y="110"/>
                  </a:lnTo>
                  <a:lnTo>
                    <a:pt x="4810" y="107"/>
                  </a:lnTo>
                  <a:lnTo>
                    <a:pt x="4815" y="103"/>
                  </a:lnTo>
                  <a:lnTo>
                    <a:pt x="4822" y="100"/>
                  </a:lnTo>
                  <a:close/>
                  <a:moveTo>
                    <a:pt x="1063" y="72"/>
                  </a:moveTo>
                  <a:lnTo>
                    <a:pt x="1064" y="79"/>
                  </a:lnTo>
                  <a:lnTo>
                    <a:pt x="1064" y="84"/>
                  </a:lnTo>
                  <a:lnTo>
                    <a:pt x="1066" y="86"/>
                  </a:lnTo>
                  <a:lnTo>
                    <a:pt x="1068" y="88"/>
                  </a:lnTo>
                  <a:lnTo>
                    <a:pt x="1070" y="89"/>
                  </a:lnTo>
                  <a:lnTo>
                    <a:pt x="1073" y="93"/>
                  </a:lnTo>
                  <a:lnTo>
                    <a:pt x="1075" y="96"/>
                  </a:lnTo>
                  <a:lnTo>
                    <a:pt x="1073" y="100"/>
                  </a:lnTo>
                  <a:lnTo>
                    <a:pt x="1071" y="105"/>
                  </a:lnTo>
                  <a:lnTo>
                    <a:pt x="1070" y="109"/>
                  </a:lnTo>
                  <a:lnTo>
                    <a:pt x="1068" y="112"/>
                  </a:lnTo>
                  <a:lnTo>
                    <a:pt x="1066" y="119"/>
                  </a:lnTo>
                  <a:lnTo>
                    <a:pt x="1073" y="121"/>
                  </a:lnTo>
                  <a:lnTo>
                    <a:pt x="1077" y="124"/>
                  </a:lnTo>
                  <a:lnTo>
                    <a:pt x="1080" y="128"/>
                  </a:lnTo>
                  <a:lnTo>
                    <a:pt x="1082" y="131"/>
                  </a:lnTo>
                  <a:lnTo>
                    <a:pt x="1082" y="138"/>
                  </a:lnTo>
                  <a:lnTo>
                    <a:pt x="1082" y="145"/>
                  </a:lnTo>
                  <a:lnTo>
                    <a:pt x="1077" y="149"/>
                  </a:lnTo>
                  <a:lnTo>
                    <a:pt x="1073" y="152"/>
                  </a:lnTo>
                  <a:lnTo>
                    <a:pt x="1071" y="157"/>
                  </a:lnTo>
                  <a:lnTo>
                    <a:pt x="1070" y="163"/>
                  </a:lnTo>
                  <a:lnTo>
                    <a:pt x="1066" y="170"/>
                  </a:lnTo>
                  <a:lnTo>
                    <a:pt x="1091" y="170"/>
                  </a:lnTo>
                  <a:lnTo>
                    <a:pt x="1091" y="185"/>
                  </a:lnTo>
                  <a:lnTo>
                    <a:pt x="1094" y="199"/>
                  </a:lnTo>
                  <a:lnTo>
                    <a:pt x="1105" y="199"/>
                  </a:lnTo>
                  <a:lnTo>
                    <a:pt x="1110" y="194"/>
                  </a:lnTo>
                  <a:lnTo>
                    <a:pt x="1115" y="189"/>
                  </a:lnTo>
                  <a:lnTo>
                    <a:pt x="1120" y="184"/>
                  </a:lnTo>
                  <a:lnTo>
                    <a:pt x="1129" y="180"/>
                  </a:lnTo>
                  <a:lnTo>
                    <a:pt x="1129" y="191"/>
                  </a:lnTo>
                  <a:lnTo>
                    <a:pt x="1127" y="205"/>
                  </a:lnTo>
                  <a:lnTo>
                    <a:pt x="1126" y="217"/>
                  </a:lnTo>
                  <a:lnTo>
                    <a:pt x="1126" y="225"/>
                  </a:lnTo>
                  <a:lnTo>
                    <a:pt x="1124" y="231"/>
                  </a:lnTo>
                  <a:lnTo>
                    <a:pt x="1127" y="234"/>
                  </a:lnTo>
                  <a:lnTo>
                    <a:pt x="1129" y="236"/>
                  </a:lnTo>
                  <a:lnTo>
                    <a:pt x="1131" y="238"/>
                  </a:lnTo>
                  <a:lnTo>
                    <a:pt x="1134" y="239"/>
                  </a:lnTo>
                  <a:lnTo>
                    <a:pt x="1139" y="241"/>
                  </a:lnTo>
                  <a:lnTo>
                    <a:pt x="1148" y="227"/>
                  </a:lnTo>
                  <a:lnTo>
                    <a:pt x="1155" y="211"/>
                  </a:lnTo>
                  <a:lnTo>
                    <a:pt x="1155" y="199"/>
                  </a:lnTo>
                  <a:lnTo>
                    <a:pt x="1153" y="187"/>
                  </a:lnTo>
                  <a:lnTo>
                    <a:pt x="1153" y="175"/>
                  </a:lnTo>
                  <a:lnTo>
                    <a:pt x="1157" y="163"/>
                  </a:lnTo>
                  <a:lnTo>
                    <a:pt x="1167" y="154"/>
                  </a:lnTo>
                  <a:lnTo>
                    <a:pt x="1171" y="150"/>
                  </a:lnTo>
                  <a:lnTo>
                    <a:pt x="1174" y="150"/>
                  </a:lnTo>
                  <a:lnTo>
                    <a:pt x="1178" y="152"/>
                  </a:lnTo>
                  <a:lnTo>
                    <a:pt x="1181" y="154"/>
                  </a:lnTo>
                  <a:lnTo>
                    <a:pt x="1183" y="157"/>
                  </a:lnTo>
                  <a:lnTo>
                    <a:pt x="1187" y="161"/>
                  </a:lnTo>
                  <a:lnTo>
                    <a:pt x="1188" y="164"/>
                  </a:lnTo>
                  <a:lnTo>
                    <a:pt x="1192" y="166"/>
                  </a:lnTo>
                  <a:lnTo>
                    <a:pt x="1194" y="170"/>
                  </a:lnTo>
                  <a:lnTo>
                    <a:pt x="1201" y="170"/>
                  </a:lnTo>
                  <a:lnTo>
                    <a:pt x="1209" y="166"/>
                  </a:lnTo>
                  <a:lnTo>
                    <a:pt x="1218" y="164"/>
                  </a:lnTo>
                  <a:lnTo>
                    <a:pt x="1225" y="170"/>
                  </a:lnTo>
                  <a:lnTo>
                    <a:pt x="1225" y="184"/>
                  </a:lnTo>
                  <a:lnTo>
                    <a:pt x="1225" y="191"/>
                  </a:lnTo>
                  <a:lnTo>
                    <a:pt x="1223" y="203"/>
                  </a:lnTo>
                  <a:lnTo>
                    <a:pt x="1222" y="218"/>
                  </a:lnTo>
                  <a:lnTo>
                    <a:pt x="1218" y="236"/>
                  </a:lnTo>
                  <a:lnTo>
                    <a:pt x="1215" y="250"/>
                  </a:lnTo>
                  <a:lnTo>
                    <a:pt x="1213" y="260"/>
                  </a:lnTo>
                  <a:lnTo>
                    <a:pt x="1206" y="260"/>
                  </a:lnTo>
                  <a:lnTo>
                    <a:pt x="1202" y="259"/>
                  </a:lnTo>
                  <a:lnTo>
                    <a:pt x="1199" y="257"/>
                  </a:lnTo>
                  <a:lnTo>
                    <a:pt x="1195" y="255"/>
                  </a:lnTo>
                  <a:lnTo>
                    <a:pt x="1190" y="253"/>
                  </a:lnTo>
                  <a:lnTo>
                    <a:pt x="1190" y="257"/>
                  </a:lnTo>
                  <a:lnTo>
                    <a:pt x="1192" y="259"/>
                  </a:lnTo>
                  <a:lnTo>
                    <a:pt x="1194" y="260"/>
                  </a:lnTo>
                  <a:lnTo>
                    <a:pt x="1195" y="262"/>
                  </a:lnTo>
                  <a:lnTo>
                    <a:pt x="1195" y="264"/>
                  </a:lnTo>
                  <a:lnTo>
                    <a:pt x="1197" y="267"/>
                  </a:lnTo>
                  <a:lnTo>
                    <a:pt x="1197" y="273"/>
                  </a:lnTo>
                  <a:lnTo>
                    <a:pt x="1148" y="276"/>
                  </a:lnTo>
                  <a:lnTo>
                    <a:pt x="1148" y="280"/>
                  </a:lnTo>
                  <a:lnTo>
                    <a:pt x="1152" y="290"/>
                  </a:lnTo>
                  <a:lnTo>
                    <a:pt x="1150" y="301"/>
                  </a:lnTo>
                  <a:lnTo>
                    <a:pt x="1148" y="318"/>
                  </a:lnTo>
                  <a:lnTo>
                    <a:pt x="1139" y="318"/>
                  </a:lnTo>
                  <a:lnTo>
                    <a:pt x="1127" y="311"/>
                  </a:lnTo>
                  <a:lnTo>
                    <a:pt x="1110" y="307"/>
                  </a:lnTo>
                  <a:lnTo>
                    <a:pt x="1110" y="311"/>
                  </a:lnTo>
                  <a:lnTo>
                    <a:pt x="1113" y="311"/>
                  </a:lnTo>
                  <a:lnTo>
                    <a:pt x="1117" y="314"/>
                  </a:lnTo>
                  <a:lnTo>
                    <a:pt x="1119" y="316"/>
                  </a:lnTo>
                  <a:lnTo>
                    <a:pt x="1120" y="318"/>
                  </a:lnTo>
                  <a:lnTo>
                    <a:pt x="1122" y="320"/>
                  </a:lnTo>
                  <a:lnTo>
                    <a:pt x="1124" y="325"/>
                  </a:lnTo>
                  <a:lnTo>
                    <a:pt x="1124" y="330"/>
                  </a:lnTo>
                  <a:lnTo>
                    <a:pt x="1122" y="334"/>
                  </a:lnTo>
                  <a:lnTo>
                    <a:pt x="1119" y="337"/>
                  </a:lnTo>
                  <a:lnTo>
                    <a:pt x="1117" y="341"/>
                  </a:lnTo>
                  <a:lnTo>
                    <a:pt x="1108" y="348"/>
                  </a:lnTo>
                  <a:lnTo>
                    <a:pt x="1101" y="355"/>
                  </a:lnTo>
                  <a:lnTo>
                    <a:pt x="1098" y="363"/>
                  </a:lnTo>
                  <a:lnTo>
                    <a:pt x="1094" y="376"/>
                  </a:lnTo>
                  <a:lnTo>
                    <a:pt x="1087" y="376"/>
                  </a:lnTo>
                  <a:lnTo>
                    <a:pt x="1082" y="374"/>
                  </a:lnTo>
                  <a:lnTo>
                    <a:pt x="1077" y="372"/>
                  </a:lnTo>
                  <a:lnTo>
                    <a:pt x="1073" y="370"/>
                  </a:lnTo>
                  <a:lnTo>
                    <a:pt x="1066" y="369"/>
                  </a:lnTo>
                  <a:lnTo>
                    <a:pt x="1066" y="372"/>
                  </a:lnTo>
                  <a:lnTo>
                    <a:pt x="1075" y="372"/>
                  </a:lnTo>
                  <a:lnTo>
                    <a:pt x="1077" y="376"/>
                  </a:lnTo>
                  <a:lnTo>
                    <a:pt x="1078" y="379"/>
                  </a:lnTo>
                  <a:lnTo>
                    <a:pt x="1080" y="381"/>
                  </a:lnTo>
                  <a:lnTo>
                    <a:pt x="1080" y="384"/>
                  </a:lnTo>
                  <a:lnTo>
                    <a:pt x="1082" y="390"/>
                  </a:lnTo>
                  <a:lnTo>
                    <a:pt x="1082" y="395"/>
                  </a:lnTo>
                  <a:lnTo>
                    <a:pt x="1066" y="400"/>
                  </a:lnTo>
                  <a:lnTo>
                    <a:pt x="1052" y="409"/>
                  </a:lnTo>
                  <a:lnTo>
                    <a:pt x="1043" y="419"/>
                  </a:lnTo>
                  <a:lnTo>
                    <a:pt x="1037" y="435"/>
                  </a:lnTo>
                  <a:lnTo>
                    <a:pt x="1037" y="458"/>
                  </a:lnTo>
                  <a:lnTo>
                    <a:pt x="1043" y="472"/>
                  </a:lnTo>
                  <a:lnTo>
                    <a:pt x="1047" y="491"/>
                  </a:lnTo>
                  <a:lnTo>
                    <a:pt x="1047" y="510"/>
                  </a:lnTo>
                  <a:lnTo>
                    <a:pt x="1066" y="510"/>
                  </a:lnTo>
                  <a:lnTo>
                    <a:pt x="1066" y="519"/>
                  </a:lnTo>
                  <a:lnTo>
                    <a:pt x="1070" y="522"/>
                  </a:lnTo>
                  <a:lnTo>
                    <a:pt x="1070" y="526"/>
                  </a:lnTo>
                  <a:lnTo>
                    <a:pt x="1070" y="529"/>
                  </a:lnTo>
                  <a:lnTo>
                    <a:pt x="1070" y="531"/>
                  </a:lnTo>
                  <a:lnTo>
                    <a:pt x="1070" y="533"/>
                  </a:lnTo>
                  <a:lnTo>
                    <a:pt x="1070" y="534"/>
                  </a:lnTo>
                  <a:lnTo>
                    <a:pt x="1071" y="536"/>
                  </a:lnTo>
                  <a:lnTo>
                    <a:pt x="1077" y="536"/>
                  </a:lnTo>
                  <a:lnTo>
                    <a:pt x="1082" y="538"/>
                  </a:lnTo>
                  <a:lnTo>
                    <a:pt x="1094" y="536"/>
                  </a:lnTo>
                  <a:lnTo>
                    <a:pt x="1106" y="541"/>
                  </a:lnTo>
                  <a:lnTo>
                    <a:pt x="1119" y="550"/>
                  </a:lnTo>
                  <a:lnTo>
                    <a:pt x="1131" y="562"/>
                  </a:lnTo>
                  <a:lnTo>
                    <a:pt x="1141" y="573"/>
                  </a:lnTo>
                  <a:lnTo>
                    <a:pt x="1152" y="580"/>
                  </a:lnTo>
                  <a:lnTo>
                    <a:pt x="1157" y="582"/>
                  </a:lnTo>
                  <a:lnTo>
                    <a:pt x="1160" y="583"/>
                  </a:lnTo>
                  <a:lnTo>
                    <a:pt x="1164" y="582"/>
                  </a:lnTo>
                  <a:lnTo>
                    <a:pt x="1167" y="582"/>
                  </a:lnTo>
                  <a:lnTo>
                    <a:pt x="1169" y="580"/>
                  </a:lnTo>
                  <a:lnTo>
                    <a:pt x="1173" y="578"/>
                  </a:lnTo>
                  <a:lnTo>
                    <a:pt x="1174" y="576"/>
                  </a:lnTo>
                  <a:lnTo>
                    <a:pt x="1178" y="576"/>
                  </a:lnTo>
                  <a:lnTo>
                    <a:pt x="1206" y="583"/>
                  </a:lnTo>
                  <a:lnTo>
                    <a:pt x="1209" y="602"/>
                  </a:lnTo>
                  <a:lnTo>
                    <a:pt x="1213" y="616"/>
                  </a:lnTo>
                  <a:lnTo>
                    <a:pt x="1215" y="627"/>
                  </a:lnTo>
                  <a:lnTo>
                    <a:pt x="1216" y="637"/>
                  </a:lnTo>
                  <a:lnTo>
                    <a:pt x="1220" y="648"/>
                  </a:lnTo>
                  <a:lnTo>
                    <a:pt x="1229" y="660"/>
                  </a:lnTo>
                  <a:lnTo>
                    <a:pt x="1239" y="676"/>
                  </a:lnTo>
                  <a:lnTo>
                    <a:pt x="1242" y="674"/>
                  </a:lnTo>
                  <a:lnTo>
                    <a:pt x="1244" y="674"/>
                  </a:lnTo>
                  <a:lnTo>
                    <a:pt x="1244" y="674"/>
                  </a:lnTo>
                  <a:lnTo>
                    <a:pt x="1246" y="672"/>
                  </a:lnTo>
                  <a:lnTo>
                    <a:pt x="1248" y="672"/>
                  </a:lnTo>
                  <a:lnTo>
                    <a:pt x="1251" y="671"/>
                  </a:lnTo>
                  <a:lnTo>
                    <a:pt x="1253" y="671"/>
                  </a:lnTo>
                  <a:lnTo>
                    <a:pt x="1253" y="669"/>
                  </a:lnTo>
                  <a:lnTo>
                    <a:pt x="1253" y="669"/>
                  </a:lnTo>
                  <a:lnTo>
                    <a:pt x="1253" y="669"/>
                  </a:lnTo>
                  <a:lnTo>
                    <a:pt x="1253" y="667"/>
                  </a:lnTo>
                  <a:lnTo>
                    <a:pt x="1255" y="664"/>
                  </a:lnTo>
                  <a:lnTo>
                    <a:pt x="1255" y="653"/>
                  </a:lnTo>
                  <a:lnTo>
                    <a:pt x="1253" y="639"/>
                  </a:lnTo>
                  <a:lnTo>
                    <a:pt x="1249" y="622"/>
                  </a:lnTo>
                  <a:lnTo>
                    <a:pt x="1244" y="606"/>
                  </a:lnTo>
                  <a:lnTo>
                    <a:pt x="1258" y="599"/>
                  </a:lnTo>
                  <a:lnTo>
                    <a:pt x="1272" y="589"/>
                  </a:lnTo>
                  <a:lnTo>
                    <a:pt x="1281" y="575"/>
                  </a:lnTo>
                  <a:lnTo>
                    <a:pt x="1286" y="557"/>
                  </a:lnTo>
                  <a:lnTo>
                    <a:pt x="1288" y="547"/>
                  </a:lnTo>
                  <a:lnTo>
                    <a:pt x="1286" y="531"/>
                  </a:lnTo>
                  <a:lnTo>
                    <a:pt x="1286" y="515"/>
                  </a:lnTo>
                  <a:lnTo>
                    <a:pt x="1279" y="512"/>
                  </a:lnTo>
                  <a:lnTo>
                    <a:pt x="1276" y="510"/>
                  </a:lnTo>
                  <a:lnTo>
                    <a:pt x="1272" y="508"/>
                  </a:lnTo>
                  <a:lnTo>
                    <a:pt x="1269" y="505"/>
                  </a:lnTo>
                  <a:lnTo>
                    <a:pt x="1267" y="499"/>
                  </a:lnTo>
                  <a:lnTo>
                    <a:pt x="1274" y="487"/>
                  </a:lnTo>
                  <a:lnTo>
                    <a:pt x="1277" y="473"/>
                  </a:lnTo>
                  <a:lnTo>
                    <a:pt x="1274" y="458"/>
                  </a:lnTo>
                  <a:lnTo>
                    <a:pt x="1270" y="442"/>
                  </a:lnTo>
                  <a:lnTo>
                    <a:pt x="1265" y="424"/>
                  </a:lnTo>
                  <a:lnTo>
                    <a:pt x="1263" y="407"/>
                  </a:lnTo>
                  <a:lnTo>
                    <a:pt x="1267" y="407"/>
                  </a:lnTo>
                  <a:lnTo>
                    <a:pt x="1267" y="403"/>
                  </a:lnTo>
                  <a:lnTo>
                    <a:pt x="1291" y="407"/>
                  </a:lnTo>
                  <a:lnTo>
                    <a:pt x="1312" y="407"/>
                  </a:lnTo>
                  <a:lnTo>
                    <a:pt x="1335" y="403"/>
                  </a:lnTo>
                  <a:lnTo>
                    <a:pt x="1340" y="412"/>
                  </a:lnTo>
                  <a:lnTo>
                    <a:pt x="1345" y="424"/>
                  </a:lnTo>
                  <a:lnTo>
                    <a:pt x="1351" y="433"/>
                  </a:lnTo>
                  <a:lnTo>
                    <a:pt x="1356" y="437"/>
                  </a:lnTo>
                  <a:lnTo>
                    <a:pt x="1359" y="438"/>
                  </a:lnTo>
                  <a:lnTo>
                    <a:pt x="1365" y="438"/>
                  </a:lnTo>
                  <a:lnTo>
                    <a:pt x="1370" y="440"/>
                  </a:lnTo>
                  <a:lnTo>
                    <a:pt x="1375" y="442"/>
                  </a:lnTo>
                  <a:lnTo>
                    <a:pt x="1379" y="445"/>
                  </a:lnTo>
                  <a:lnTo>
                    <a:pt x="1380" y="454"/>
                  </a:lnTo>
                  <a:lnTo>
                    <a:pt x="1384" y="470"/>
                  </a:lnTo>
                  <a:lnTo>
                    <a:pt x="1386" y="484"/>
                  </a:lnTo>
                  <a:lnTo>
                    <a:pt x="1389" y="494"/>
                  </a:lnTo>
                  <a:lnTo>
                    <a:pt x="1391" y="496"/>
                  </a:lnTo>
                  <a:lnTo>
                    <a:pt x="1394" y="499"/>
                  </a:lnTo>
                  <a:lnTo>
                    <a:pt x="1398" y="501"/>
                  </a:lnTo>
                  <a:lnTo>
                    <a:pt x="1401" y="505"/>
                  </a:lnTo>
                  <a:lnTo>
                    <a:pt x="1407" y="506"/>
                  </a:lnTo>
                  <a:lnTo>
                    <a:pt x="1408" y="510"/>
                  </a:lnTo>
                  <a:lnTo>
                    <a:pt x="1422" y="499"/>
                  </a:lnTo>
                  <a:lnTo>
                    <a:pt x="1433" y="486"/>
                  </a:lnTo>
                  <a:lnTo>
                    <a:pt x="1441" y="472"/>
                  </a:lnTo>
                  <a:lnTo>
                    <a:pt x="1455" y="461"/>
                  </a:lnTo>
                  <a:lnTo>
                    <a:pt x="1457" y="473"/>
                  </a:lnTo>
                  <a:lnTo>
                    <a:pt x="1462" y="480"/>
                  </a:lnTo>
                  <a:lnTo>
                    <a:pt x="1469" y="487"/>
                  </a:lnTo>
                  <a:lnTo>
                    <a:pt x="1476" y="494"/>
                  </a:lnTo>
                  <a:lnTo>
                    <a:pt x="1482" y="503"/>
                  </a:lnTo>
                  <a:lnTo>
                    <a:pt x="1482" y="506"/>
                  </a:lnTo>
                  <a:lnTo>
                    <a:pt x="1482" y="510"/>
                  </a:lnTo>
                  <a:lnTo>
                    <a:pt x="1480" y="512"/>
                  </a:lnTo>
                  <a:lnTo>
                    <a:pt x="1480" y="515"/>
                  </a:lnTo>
                  <a:lnTo>
                    <a:pt x="1478" y="519"/>
                  </a:lnTo>
                  <a:lnTo>
                    <a:pt x="1480" y="522"/>
                  </a:lnTo>
                  <a:lnTo>
                    <a:pt x="1482" y="526"/>
                  </a:lnTo>
                  <a:lnTo>
                    <a:pt x="1483" y="527"/>
                  </a:lnTo>
                  <a:lnTo>
                    <a:pt x="1487" y="527"/>
                  </a:lnTo>
                  <a:lnTo>
                    <a:pt x="1490" y="527"/>
                  </a:lnTo>
                  <a:lnTo>
                    <a:pt x="1492" y="527"/>
                  </a:lnTo>
                  <a:lnTo>
                    <a:pt x="1496" y="527"/>
                  </a:lnTo>
                  <a:lnTo>
                    <a:pt x="1497" y="529"/>
                  </a:lnTo>
                  <a:lnTo>
                    <a:pt x="1503" y="543"/>
                  </a:lnTo>
                  <a:lnTo>
                    <a:pt x="1503" y="554"/>
                  </a:lnTo>
                  <a:lnTo>
                    <a:pt x="1501" y="564"/>
                  </a:lnTo>
                  <a:lnTo>
                    <a:pt x="1504" y="573"/>
                  </a:lnTo>
                  <a:lnTo>
                    <a:pt x="1517" y="583"/>
                  </a:lnTo>
                  <a:lnTo>
                    <a:pt x="1506" y="604"/>
                  </a:lnTo>
                  <a:lnTo>
                    <a:pt x="1494" y="622"/>
                  </a:lnTo>
                  <a:lnTo>
                    <a:pt x="1497" y="622"/>
                  </a:lnTo>
                  <a:lnTo>
                    <a:pt x="1508" y="611"/>
                  </a:lnTo>
                  <a:lnTo>
                    <a:pt x="1518" y="602"/>
                  </a:lnTo>
                  <a:lnTo>
                    <a:pt x="1527" y="592"/>
                  </a:lnTo>
                  <a:lnTo>
                    <a:pt x="1539" y="595"/>
                  </a:lnTo>
                  <a:lnTo>
                    <a:pt x="1546" y="602"/>
                  </a:lnTo>
                  <a:lnTo>
                    <a:pt x="1553" y="611"/>
                  </a:lnTo>
                  <a:lnTo>
                    <a:pt x="1555" y="625"/>
                  </a:lnTo>
                  <a:lnTo>
                    <a:pt x="1571" y="625"/>
                  </a:lnTo>
                  <a:lnTo>
                    <a:pt x="1571" y="630"/>
                  </a:lnTo>
                  <a:lnTo>
                    <a:pt x="1572" y="634"/>
                  </a:lnTo>
                  <a:lnTo>
                    <a:pt x="1572" y="639"/>
                  </a:lnTo>
                  <a:lnTo>
                    <a:pt x="1574" y="644"/>
                  </a:lnTo>
                  <a:lnTo>
                    <a:pt x="1572" y="650"/>
                  </a:lnTo>
                  <a:lnTo>
                    <a:pt x="1572" y="653"/>
                  </a:lnTo>
                  <a:lnTo>
                    <a:pt x="1572" y="657"/>
                  </a:lnTo>
                  <a:lnTo>
                    <a:pt x="1574" y="658"/>
                  </a:lnTo>
                  <a:lnTo>
                    <a:pt x="1574" y="662"/>
                  </a:lnTo>
                  <a:lnTo>
                    <a:pt x="1574" y="664"/>
                  </a:lnTo>
                  <a:lnTo>
                    <a:pt x="1574" y="667"/>
                  </a:lnTo>
                  <a:lnTo>
                    <a:pt x="1555" y="681"/>
                  </a:lnTo>
                  <a:lnTo>
                    <a:pt x="1534" y="690"/>
                  </a:lnTo>
                  <a:lnTo>
                    <a:pt x="1510" y="695"/>
                  </a:lnTo>
                  <a:lnTo>
                    <a:pt x="1485" y="698"/>
                  </a:lnTo>
                  <a:lnTo>
                    <a:pt x="1461" y="702"/>
                  </a:lnTo>
                  <a:lnTo>
                    <a:pt x="1436" y="705"/>
                  </a:lnTo>
                  <a:lnTo>
                    <a:pt x="1415" y="712"/>
                  </a:lnTo>
                  <a:lnTo>
                    <a:pt x="1396" y="721"/>
                  </a:lnTo>
                  <a:lnTo>
                    <a:pt x="1382" y="737"/>
                  </a:lnTo>
                  <a:lnTo>
                    <a:pt x="1386" y="737"/>
                  </a:lnTo>
                  <a:lnTo>
                    <a:pt x="1403" y="725"/>
                  </a:lnTo>
                  <a:lnTo>
                    <a:pt x="1424" y="716"/>
                  </a:lnTo>
                  <a:lnTo>
                    <a:pt x="1447" y="711"/>
                  </a:lnTo>
                  <a:lnTo>
                    <a:pt x="1448" y="714"/>
                  </a:lnTo>
                  <a:lnTo>
                    <a:pt x="1450" y="718"/>
                  </a:lnTo>
                  <a:lnTo>
                    <a:pt x="1452" y="719"/>
                  </a:lnTo>
                  <a:lnTo>
                    <a:pt x="1455" y="721"/>
                  </a:lnTo>
                  <a:lnTo>
                    <a:pt x="1459" y="723"/>
                  </a:lnTo>
                  <a:lnTo>
                    <a:pt x="1462" y="726"/>
                  </a:lnTo>
                  <a:lnTo>
                    <a:pt x="1457" y="735"/>
                  </a:lnTo>
                  <a:lnTo>
                    <a:pt x="1454" y="742"/>
                  </a:lnTo>
                  <a:lnTo>
                    <a:pt x="1452" y="749"/>
                  </a:lnTo>
                  <a:lnTo>
                    <a:pt x="1450" y="760"/>
                  </a:lnTo>
                  <a:lnTo>
                    <a:pt x="1464" y="767"/>
                  </a:lnTo>
                  <a:lnTo>
                    <a:pt x="1473" y="777"/>
                  </a:lnTo>
                  <a:lnTo>
                    <a:pt x="1480" y="787"/>
                  </a:lnTo>
                  <a:lnTo>
                    <a:pt x="1489" y="798"/>
                  </a:lnTo>
                  <a:lnTo>
                    <a:pt x="1489" y="801"/>
                  </a:lnTo>
                  <a:lnTo>
                    <a:pt x="1489" y="803"/>
                  </a:lnTo>
                  <a:lnTo>
                    <a:pt x="1487" y="803"/>
                  </a:lnTo>
                  <a:lnTo>
                    <a:pt x="1487" y="805"/>
                  </a:lnTo>
                  <a:lnTo>
                    <a:pt x="1485" y="807"/>
                  </a:lnTo>
                  <a:lnTo>
                    <a:pt x="1475" y="819"/>
                  </a:lnTo>
                  <a:lnTo>
                    <a:pt x="1461" y="829"/>
                  </a:lnTo>
                  <a:lnTo>
                    <a:pt x="1443" y="836"/>
                  </a:lnTo>
                  <a:lnTo>
                    <a:pt x="1443" y="821"/>
                  </a:lnTo>
                  <a:lnTo>
                    <a:pt x="1452" y="815"/>
                  </a:lnTo>
                  <a:lnTo>
                    <a:pt x="1459" y="810"/>
                  </a:lnTo>
                  <a:lnTo>
                    <a:pt x="1466" y="801"/>
                  </a:lnTo>
                  <a:lnTo>
                    <a:pt x="1459" y="798"/>
                  </a:lnTo>
                  <a:lnTo>
                    <a:pt x="1459" y="794"/>
                  </a:lnTo>
                  <a:lnTo>
                    <a:pt x="1457" y="794"/>
                  </a:lnTo>
                  <a:lnTo>
                    <a:pt x="1455" y="794"/>
                  </a:lnTo>
                  <a:lnTo>
                    <a:pt x="1455" y="794"/>
                  </a:lnTo>
                  <a:lnTo>
                    <a:pt x="1455" y="796"/>
                  </a:lnTo>
                  <a:lnTo>
                    <a:pt x="1455" y="798"/>
                  </a:lnTo>
                  <a:lnTo>
                    <a:pt x="1455" y="798"/>
                  </a:lnTo>
                  <a:lnTo>
                    <a:pt x="1443" y="807"/>
                  </a:lnTo>
                  <a:lnTo>
                    <a:pt x="1427" y="814"/>
                  </a:lnTo>
                  <a:lnTo>
                    <a:pt x="1414" y="819"/>
                  </a:lnTo>
                  <a:lnTo>
                    <a:pt x="1400" y="826"/>
                  </a:lnTo>
                  <a:lnTo>
                    <a:pt x="1387" y="835"/>
                  </a:lnTo>
                  <a:lnTo>
                    <a:pt x="1379" y="847"/>
                  </a:lnTo>
                  <a:lnTo>
                    <a:pt x="1373" y="864"/>
                  </a:lnTo>
                  <a:lnTo>
                    <a:pt x="1379" y="866"/>
                  </a:lnTo>
                  <a:lnTo>
                    <a:pt x="1386" y="868"/>
                  </a:lnTo>
                  <a:lnTo>
                    <a:pt x="1389" y="871"/>
                  </a:lnTo>
                  <a:lnTo>
                    <a:pt x="1382" y="871"/>
                  </a:lnTo>
                  <a:lnTo>
                    <a:pt x="1372" y="880"/>
                  </a:lnTo>
                  <a:lnTo>
                    <a:pt x="1358" y="883"/>
                  </a:lnTo>
                  <a:lnTo>
                    <a:pt x="1345" y="885"/>
                  </a:lnTo>
                  <a:lnTo>
                    <a:pt x="1331" y="887"/>
                  </a:lnTo>
                  <a:lnTo>
                    <a:pt x="1321" y="915"/>
                  </a:lnTo>
                  <a:lnTo>
                    <a:pt x="1309" y="945"/>
                  </a:lnTo>
                  <a:lnTo>
                    <a:pt x="1305" y="941"/>
                  </a:lnTo>
                  <a:lnTo>
                    <a:pt x="1304" y="939"/>
                  </a:lnTo>
                  <a:lnTo>
                    <a:pt x="1300" y="938"/>
                  </a:lnTo>
                  <a:lnTo>
                    <a:pt x="1298" y="936"/>
                  </a:lnTo>
                  <a:lnTo>
                    <a:pt x="1293" y="932"/>
                  </a:lnTo>
                  <a:lnTo>
                    <a:pt x="1293" y="941"/>
                  </a:lnTo>
                  <a:lnTo>
                    <a:pt x="1295" y="945"/>
                  </a:lnTo>
                  <a:lnTo>
                    <a:pt x="1298" y="955"/>
                  </a:lnTo>
                  <a:lnTo>
                    <a:pt x="1302" y="967"/>
                  </a:lnTo>
                  <a:lnTo>
                    <a:pt x="1305" y="978"/>
                  </a:lnTo>
                  <a:lnTo>
                    <a:pt x="1305" y="983"/>
                  </a:lnTo>
                  <a:lnTo>
                    <a:pt x="1291" y="992"/>
                  </a:lnTo>
                  <a:lnTo>
                    <a:pt x="1276" y="1000"/>
                  </a:lnTo>
                  <a:lnTo>
                    <a:pt x="1260" y="1011"/>
                  </a:lnTo>
                  <a:lnTo>
                    <a:pt x="1244" y="1021"/>
                  </a:lnTo>
                  <a:lnTo>
                    <a:pt x="1234" y="1035"/>
                  </a:lnTo>
                  <a:lnTo>
                    <a:pt x="1229" y="1053"/>
                  </a:lnTo>
                  <a:lnTo>
                    <a:pt x="1223" y="1067"/>
                  </a:lnTo>
                  <a:lnTo>
                    <a:pt x="1225" y="1084"/>
                  </a:lnTo>
                  <a:lnTo>
                    <a:pt x="1230" y="1103"/>
                  </a:lnTo>
                  <a:lnTo>
                    <a:pt x="1237" y="1123"/>
                  </a:lnTo>
                  <a:lnTo>
                    <a:pt x="1244" y="1142"/>
                  </a:lnTo>
                  <a:lnTo>
                    <a:pt x="1248" y="1159"/>
                  </a:lnTo>
                  <a:lnTo>
                    <a:pt x="1244" y="1159"/>
                  </a:lnTo>
                  <a:lnTo>
                    <a:pt x="1244" y="1163"/>
                  </a:lnTo>
                  <a:lnTo>
                    <a:pt x="1232" y="1159"/>
                  </a:lnTo>
                  <a:lnTo>
                    <a:pt x="1227" y="1144"/>
                  </a:lnTo>
                  <a:lnTo>
                    <a:pt x="1218" y="1124"/>
                  </a:lnTo>
                  <a:lnTo>
                    <a:pt x="1208" y="1103"/>
                  </a:lnTo>
                  <a:lnTo>
                    <a:pt x="1197" y="1088"/>
                  </a:lnTo>
                  <a:lnTo>
                    <a:pt x="1187" y="1079"/>
                  </a:lnTo>
                  <a:lnTo>
                    <a:pt x="1174" y="1077"/>
                  </a:lnTo>
                  <a:lnTo>
                    <a:pt x="1159" y="1070"/>
                  </a:lnTo>
                  <a:lnTo>
                    <a:pt x="1141" y="1063"/>
                  </a:lnTo>
                  <a:lnTo>
                    <a:pt x="1120" y="1060"/>
                  </a:lnTo>
                  <a:lnTo>
                    <a:pt x="1120" y="1063"/>
                  </a:lnTo>
                  <a:lnTo>
                    <a:pt x="1117" y="1063"/>
                  </a:lnTo>
                  <a:lnTo>
                    <a:pt x="1119" y="1069"/>
                  </a:lnTo>
                  <a:lnTo>
                    <a:pt x="1122" y="1074"/>
                  </a:lnTo>
                  <a:lnTo>
                    <a:pt x="1124" y="1077"/>
                  </a:lnTo>
                  <a:lnTo>
                    <a:pt x="1126" y="1081"/>
                  </a:lnTo>
                  <a:lnTo>
                    <a:pt x="1129" y="1086"/>
                  </a:lnTo>
                  <a:lnTo>
                    <a:pt x="1113" y="1086"/>
                  </a:lnTo>
                  <a:lnTo>
                    <a:pt x="1101" y="1081"/>
                  </a:lnTo>
                  <a:lnTo>
                    <a:pt x="1085" y="1077"/>
                  </a:lnTo>
                  <a:lnTo>
                    <a:pt x="1070" y="1077"/>
                  </a:lnTo>
                  <a:lnTo>
                    <a:pt x="1054" y="1079"/>
                  </a:lnTo>
                  <a:lnTo>
                    <a:pt x="1043" y="1082"/>
                  </a:lnTo>
                  <a:lnTo>
                    <a:pt x="1031" y="1088"/>
                  </a:lnTo>
                  <a:lnTo>
                    <a:pt x="1021" y="1095"/>
                  </a:lnTo>
                  <a:lnTo>
                    <a:pt x="1014" y="1105"/>
                  </a:lnTo>
                  <a:lnTo>
                    <a:pt x="1010" y="1114"/>
                  </a:lnTo>
                  <a:lnTo>
                    <a:pt x="1012" y="1121"/>
                  </a:lnTo>
                  <a:lnTo>
                    <a:pt x="1012" y="1130"/>
                  </a:lnTo>
                  <a:lnTo>
                    <a:pt x="1009" y="1140"/>
                  </a:lnTo>
                  <a:lnTo>
                    <a:pt x="1002" y="1163"/>
                  </a:lnTo>
                  <a:lnTo>
                    <a:pt x="1002" y="1180"/>
                  </a:lnTo>
                  <a:lnTo>
                    <a:pt x="1003" y="1198"/>
                  </a:lnTo>
                  <a:lnTo>
                    <a:pt x="1010" y="1215"/>
                  </a:lnTo>
                  <a:lnTo>
                    <a:pt x="1021" y="1236"/>
                  </a:lnTo>
                  <a:lnTo>
                    <a:pt x="1033" y="1238"/>
                  </a:lnTo>
                  <a:lnTo>
                    <a:pt x="1040" y="1240"/>
                  </a:lnTo>
                  <a:lnTo>
                    <a:pt x="1043" y="1243"/>
                  </a:lnTo>
                  <a:lnTo>
                    <a:pt x="1047" y="1245"/>
                  </a:lnTo>
                  <a:lnTo>
                    <a:pt x="1052" y="1247"/>
                  </a:lnTo>
                  <a:lnTo>
                    <a:pt x="1061" y="1243"/>
                  </a:lnTo>
                  <a:lnTo>
                    <a:pt x="1075" y="1236"/>
                  </a:lnTo>
                  <a:lnTo>
                    <a:pt x="1078" y="1234"/>
                  </a:lnTo>
                  <a:lnTo>
                    <a:pt x="1080" y="1234"/>
                  </a:lnTo>
                  <a:lnTo>
                    <a:pt x="1084" y="1234"/>
                  </a:lnTo>
                  <a:lnTo>
                    <a:pt x="1084" y="1234"/>
                  </a:lnTo>
                  <a:lnTo>
                    <a:pt x="1085" y="1234"/>
                  </a:lnTo>
                  <a:lnTo>
                    <a:pt x="1087" y="1234"/>
                  </a:lnTo>
                  <a:lnTo>
                    <a:pt x="1087" y="1233"/>
                  </a:lnTo>
                  <a:lnTo>
                    <a:pt x="1091" y="1229"/>
                  </a:lnTo>
                  <a:lnTo>
                    <a:pt x="1092" y="1224"/>
                  </a:lnTo>
                  <a:lnTo>
                    <a:pt x="1094" y="1219"/>
                  </a:lnTo>
                  <a:lnTo>
                    <a:pt x="1096" y="1213"/>
                  </a:lnTo>
                  <a:lnTo>
                    <a:pt x="1098" y="1210"/>
                  </a:lnTo>
                  <a:lnTo>
                    <a:pt x="1106" y="1201"/>
                  </a:lnTo>
                  <a:lnTo>
                    <a:pt x="1117" y="1196"/>
                  </a:lnTo>
                  <a:lnTo>
                    <a:pt x="1133" y="1194"/>
                  </a:lnTo>
                  <a:lnTo>
                    <a:pt x="1134" y="1198"/>
                  </a:lnTo>
                  <a:lnTo>
                    <a:pt x="1136" y="1199"/>
                  </a:lnTo>
                  <a:lnTo>
                    <a:pt x="1136" y="1201"/>
                  </a:lnTo>
                  <a:lnTo>
                    <a:pt x="1138" y="1201"/>
                  </a:lnTo>
                  <a:lnTo>
                    <a:pt x="1138" y="1199"/>
                  </a:lnTo>
                  <a:lnTo>
                    <a:pt x="1139" y="1199"/>
                  </a:lnTo>
                  <a:lnTo>
                    <a:pt x="1143" y="1199"/>
                  </a:lnTo>
                  <a:lnTo>
                    <a:pt x="1148" y="1198"/>
                  </a:lnTo>
                  <a:lnTo>
                    <a:pt x="1148" y="1213"/>
                  </a:lnTo>
                  <a:lnTo>
                    <a:pt x="1141" y="1220"/>
                  </a:lnTo>
                  <a:lnTo>
                    <a:pt x="1136" y="1233"/>
                  </a:lnTo>
                  <a:lnTo>
                    <a:pt x="1131" y="1250"/>
                  </a:lnTo>
                  <a:lnTo>
                    <a:pt x="1126" y="1266"/>
                  </a:lnTo>
                  <a:lnTo>
                    <a:pt x="1120" y="1278"/>
                  </a:lnTo>
                  <a:lnTo>
                    <a:pt x="1138" y="1278"/>
                  </a:lnTo>
                  <a:lnTo>
                    <a:pt x="1153" y="1276"/>
                  </a:lnTo>
                  <a:lnTo>
                    <a:pt x="1167" y="1276"/>
                  </a:lnTo>
                  <a:lnTo>
                    <a:pt x="1180" y="1278"/>
                  </a:lnTo>
                  <a:lnTo>
                    <a:pt x="1188" y="1283"/>
                  </a:lnTo>
                  <a:lnTo>
                    <a:pt x="1195" y="1294"/>
                  </a:lnTo>
                  <a:lnTo>
                    <a:pt x="1197" y="1309"/>
                  </a:lnTo>
                  <a:lnTo>
                    <a:pt x="1194" y="1320"/>
                  </a:lnTo>
                  <a:lnTo>
                    <a:pt x="1190" y="1334"/>
                  </a:lnTo>
                  <a:lnTo>
                    <a:pt x="1190" y="1348"/>
                  </a:lnTo>
                  <a:lnTo>
                    <a:pt x="1199" y="1357"/>
                  </a:lnTo>
                  <a:lnTo>
                    <a:pt x="1204" y="1363"/>
                  </a:lnTo>
                  <a:lnTo>
                    <a:pt x="1211" y="1370"/>
                  </a:lnTo>
                  <a:lnTo>
                    <a:pt x="1222" y="1376"/>
                  </a:lnTo>
                  <a:lnTo>
                    <a:pt x="1235" y="1379"/>
                  </a:lnTo>
                  <a:lnTo>
                    <a:pt x="1242" y="1370"/>
                  </a:lnTo>
                  <a:lnTo>
                    <a:pt x="1251" y="1367"/>
                  </a:lnTo>
                  <a:lnTo>
                    <a:pt x="1267" y="1367"/>
                  </a:lnTo>
                  <a:lnTo>
                    <a:pt x="1269" y="1370"/>
                  </a:lnTo>
                  <a:lnTo>
                    <a:pt x="1272" y="1374"/>
                  </a:lnTo>
                  <a:lnTo>
                    <a:pt x="1274" y="1376"/>
                  </a:lnTo>
                  <a:lnTo>
                    <a:pt x="1276" y="1376"/>
                  </a:lnTo>
                  <a:lnTo>
                    <a:pt x="1281" y="1377"/>
                  </a:lnTo>
                  <a:lnTo>
                    <a:pt x="1286" y="1379"/>
                  </a:lnTo>
                  <a:lnTo>
                    <a:pt x="1293" y="1365"/>
                  </a:lnTo>
                  <a:lnTo>
                    <a:pt x="1302" y="1355"/>
                  </a:lnTo>
                  <a:lnTo>
                    <a:pt x="1312" y="1346"/>
                  </a:lnTo>
                  <a:lnTo>
                    <a:pt x="1325" y="1339"/>
                  </a:lnTo>
                  <a:lnTo>
                    <a:pt x="1344" y="1336"/>
                  </a:lnTo>
                  <a:lnTo>
                    <a:pt x="1347" y="1334"/>
                  </a:lnTo>
                  <a:lnTo>
                    <a:pt x="1349" y="1334"/>
                  </a:lnTo>
                  <a:lnTo>
                    <a:pt x="1352" y="1334"/>
                  </a:lnTo>
                  <a:lnTo>
                    <a:pt x="1354" y="1334"/>
                  </a:lnTo>
                  <a:lnTo>
                    <a:pt x="1358" y="1336"/>
                  </a:lnTo>
                  <a:lnTo>
                    <a:pt x="1363" y="1336"/>
                  </a:lnTo>
                  <a:lnTo>
                    <a:pt x="1361" y="1339"/>
                  </a:lnTo>
                  <a:lnTo>
                    <a:pt x="1361" y="1343"/>
                  </a:lnTo>
                  <a:lnTo>
                    <a:pt x="1359" y="1343"/>
                  </a:lnTo>
                  <a:lnTo>
                    <a:pt x="1359" y="1344"/>
                  </a:lnTo>
                  <a:lnTo>
                    <a:pt x="1361" y="1344"/>
                  </a:lnTo>
                  <a:lnTo>
                    <a:pt x="1363" y="1346"/>
                  </a:lnTo>
                  <a:lnTo>
                    <a:pt x="1366" y="1348"/>
                  </a:lnTo>
                  <a:lnTo>
                    <a:pt x="1366" y="1344"/>
                  </a:lnTo>
                  <a:lnTo>
                    <a:pt x="1370" y="1341"/>
                  </a:lnTo>
                  <a:lnTo>
                    <a:pt x="1372" y="1339"/>
                  </a:lnTo>
                  <a:lnTo>
                    <a:pt x="1373" y="1337"/>
                  </a:lnTo>
                  <a:lnTo>
                    <a:pt x="1375" y="1336"/>
                  </a:lnTo>
                  <a:lnTo>
                    <a:pt x="1379" y="1334"/>
                  </a:lnTo>
                  <a:lnTo>
                    <a:pt x="1382" y="1332"/>
                  </a:lnTo>
                  <a:lnTo>
                    <a:pt x="1398" y="1346"/>
                  </a:lnTo>
                  <a:lnTo>
                    <a:pt x="1419" y="1353"/>
                  </a:lnTo>
                  <a:lnTo>
                    <a:pt x="1440" y="1355"/>
                  </a:lnTo>
                  <a:lnTo>
                    <a:pt x="1464" y="1353"/>
                  </a:lnTo>
                  <a:lnTo>
                    <a:pt x="1489" y="1351"/>
                  </a:lnTo>
                  <a:lnTo>
                    <a:pt x="1489" y="1355"/>
                  </a:lnTo>
                  <a:lnTo>
                    <a:pt x="1489" y="1357"/>
                  </a:lnTo>
                  <a:lnTo>
                    <a:pt x="1487" y="1358"/>
                  </a:lnTo>
                  <a:lnTo>
                    <a:pt x="1487" y="1358"/>
                  </a:lnTo>
                  <a:lnTo>
                    <a:pt x="1487" y="1360"/>
                  </a:lnTo>
                  <a:lnTo>
                    <a:pt x="1485" y="1363"/>
                  </a:lnTo>
                  <a:lnTo>
                    <a:pt x="1497" y="1367"/>
                  </a:lnTo>
                  <a:lnTo>
                    <a:pt x="1504" y="1372"/>
                  </a:lnTo>
                  <a:lnTo>
                    <a:pt x="1511" y="1377"/>
                  </a:lnTo>
                  <a:lnTo>
                    <a:pt x="1523" y="1383"/>
                  </a:lnTo>
                  <a:lnTo>
                    <a:pt x="1523" y="1393"/>
                  </a:lnTo>
                  <a:lnTo>
                    <a:pt x="1536" y="1397"/>
                  </a:lnTo>
                  <a:lnTo>
                    <a:pt x="1544" y="1398"/>
                  </a:lnTo>
                  <a:lnTo>
                    <a:pt x="1551" y="1405"/>
                  </a:lnTo>
                  <a:lnTo>
                    <a:pt x="1555" y="1416"/>
                  </a:lnTo>
                  <a:lnTo>
                    <a:pt x="1576" y="1418"/>
                  </a:lnTo>
                  <a:lnTo>
                    <a:pt x="1593" y="1419"/>
                  </a:lnTo>
                  <a:lnTo>
                    <a:pt x="1616" y="1421"/>
                  </a:lnTo>
                  <a:lnTo>
                    <a:pt x="1632" y="1442"/>
                  </a:lnTo>
                  <a:lnTo>
                    <a:pt x="1651" y="1461"/>
                  </a:lnTo>
                  <a:lnTo>
                    <a:pt x="1672" y="1477"/>
                  </a:lnTo>
                  <a:lnTo>
                    <a:pt x="1696" y="1489"/>
                  </a:lnTo>
                  <a:lnTo>
                    <a:pt x="1695" y="1496"/>
                  </a:lnTo>
                  <a:lnTo>
                    <a:pt x="1691" y="1500"/>
                  </a:lnTo>
                  <a:lnTo>
                    <a:pt x="1688" y="1505"/>
                  </a:lnTo>
                  <a:lnTo>
                    <a:pt x="1684" y="1508"/>
                  </a:lnTo>
                  <a:lnTo>
                    <a:pt x="1681" y="1514"/>
                  </a:lnTo>
                  <a:lnTo>
                    <a:pt x="1703" y="1514"/>
                  </a:lnTo>
                  <a:lnTo>
                    <a:pt x="1724" y="1521"/>
                  </a:lnTo>
                  <a:lnTo>
                    <a:pt x="1728" y="1533"/>
                  </a:lnTo>
                  <a:lnTo>
                    <a:pt x="1733" y="1531"/>
                  </a:lnTo>
                  <a:lnTo>
                    <a:pt x="1736" y="1529"/>
                  </a:lnTo>
                  <a:lnTo>
                    <a:pt x="1742" y="1531"/>
                  </a:lnTo>
                  <a:lnTo>
                    <a:pt x="1743" y="1531"/>
                  </a:lnTo>
                  <a:lnTo>
                    <a:pt x="1747" y="1533"/>
                  </a:lnTo>
                  <a:lnTo>
                    <a:pt x="1750" y="1535"/>
                  </a:lnTo>
                  <a:lnTo>
                    <a:pt x="1754" y="1536"/>
                  </a:lnTo>
                  <a:lnTo>
                    <a:pt x="1808" y="1540"/>
                  </a:lnTo>
                  <a:lnTo>
                    <a:pt x="1813" y="1545"/>
                  </a:lnTo>
                  <a:lnTo>
                    <a:pt x="1817" y="1555"/>
                  </a:lnTo>
                  <a:lnTo>
                    <a:pt x="1818" y="1564"/>
                  </a:lnTo>
                  <a:lnTo>
                    <a:pt x="1824" y="1571"/>
                  </a:lnTo>
                  <a:lnTo>
                    <a:pt x="1832" y="1573"/>
                  </a:lnTo>
                  <a:lnTo>
                    <a:pt x="1841" y="1573"/>
                  </a:lnTo>
                  <a:lnTo>
                    <a:pt x="1848" y="1571"/>
                  </a:lnTo>
                  <a:lnTo>
                    <a:pt x="1853" y="1578"/>
                  </a:lnTo>
                  <a:lnTo>
                    <a:pt x="1859" y="1583"/>
                  </a:lnTo>
                  <a:lnTo>
                    <a:pt x="1862" y="1589"/>
                  </a:lnTo>
                  <a:lnTo>
                    <a:pt x="1864" y="1596"/>
                  </a:lnTo>
                  <a:lnTo>
                    <a:pt x="1866" y="1604"/>
                  </a:lnTo>
                  <a:lnTo>
                    <a:pt x="1853" y="1620"/>
                  </a:lnTo>
                  <a:lnTo>
                    <a:pt x="1839" y="1639"/>
                  </a:lnTo>
                  <a:lnTo>
                    <a:pt x="1825" y="1660"/>
                  </a:lnTo>
                  <a:lnTo>
                    <a:pt x="1813" y="1681"/>
                  </a:lnTo>
                  <a:lnTo>
                    <a:pt x="1805" y="1697"/>
                  </a:lnTo>
                  <a:lnTo>
                    <a:pt x="1805" y="1707"/>
                  </a:lnTo>
                  <a:lnTo>
                    <a:pt x="1806" y="1721"/>
                  </a:lnTo>
                  <a:lnTo>
                    <a:pt x="1810" y="1737"/>
                  </a:lnTo>
                  <a:lnTo>
                    <a:pt x="1808" y="1751"/>
                  </a:lnTo>
                  <a:lnTo>
                    <a:pt x="1805" y="1760"/>
                  </a:lnTo>
                  <a:lnTo>
                    <a:pt x="1798" y="1774"/>
                  </a:lnTo>
                  <a:lnTo>
                    <a:pt x="1789" y="1789"/>
                  </a:lnTo>
                  <a:lnTo>
                    <a:pt x="1780" y="1805"/>
                  </a:lnTo>
                  <a:lnTo>
                    <a:pt x="1771" y="1817"/>
                  </a:lnTo>
                  <a:lnTo>
                    <a:pt x="1766" y="1824"/>
                  </a:lnTo>
                  <a:lnTo>
                    <a:pt x="1756" y="1828"/>
                  </a:lnTo>
                  <a:lnTo>
                    <a:pt x="1740" y="1830"/>
                  </a:lnTo>
                  <a:lnTo>
                    <a:pt x="1724" y="1831"/>
                  </a:lnTo>
                  <a:lnTo>
                    <a:pt x="1709" y="1835"/>
                  </a:lnTo>
                  <a:lnTo>
                    <a:pt x="1695" y="1840"/>
                  </a:lnTo>
                  <a:lnTo>
                    <a:pt x="1686" y="1850"/>
                  </a:lnTo>
                  <a:lnTo>
                    <a:pt x="1682" y="1856"/>
                  </a:lnTo>
                  <a:lnTo>
                    <a:pt x="1682" y="1859"/>
                  </a:lnTo>
                  <a:lnTo>
                    <a:pt x="1682" y="1863"/>
                  </a:lnTo>
                  <a:lnTo>
                    <a:pt x="1684" y="1868"/>
                  </a:lnTo>
                  <a:lnTo>
                    <a:pt x="1686" y="1873"/>
                  </a:lnTo>
                  <a:lnTo>
                    <a:pt x="1674" y="1873"/>
                  </a:lnTo>
                  <a:lnTo>
                    <a:pt x="1672" y="1896"/>
                  </a:lnTo>
                  <a:lnTo>
                    <a:pt x="1668" y="1915"/>
                  </a:lnTo>
                  <a:lnTo>
                    <a:pt x="1661" y="1931"/>
                  </a:lnTo>
                  <a:lnTo>
                    <a:pt x="1654" y="1946"/>
                  </a:lnTo>
                  <a:lnTo>
                    <a:pt x="1647" y="1966"/>
                  </a:lnTo>
                  <a:lnTo>
                    <a:pt x="1642" y="1966"/>
                  </a:lnTo>
                  <a:lnTo>
                    <a:pt x="1642" y="1959"/>
                  </a:lnTo>
                  <a:lnTo>
                    <a:pt x="1642" y="1955"/>
                  </a:lnTo>
                  <a:lnTo>
                    <a:pt x="1640" y="1950"/>
                  </a:lnTo>
                  <a:lnTo>
                    <a:pt x="1639" y="1946"/>
                  </a:lnTo>
                  <a:lnTo>
                    <a:pt x="1637" y="1948"/>
                  </a:lnTo>
                  <a:lnTo>
                    <a:pt x="1637" y="1948"/>
                  </a:lnTo>
                  <a:lnTo>
                    <a:pt x="1635" y="1948"/>
                  </a:lnTo>
                  <a:lnTo>
                    <a:pt x="1633" y="1950"/>
                  </a:lnTo>
                  <a:lnTo>
                    <a:pt x="1632" y="1950"/>
                  </a:lnTo>
                  <a:lnTo>
                    <a:pt x="1623" y="1971"/>
                  </a:lnTo>
                  <a:lnTo>
                    <a:pt x="1613" y="1985"/>
                  </a:lnTo>
                  <a:lnTo>
                    <a:pt x="1602" y="1997"/>
                  </a:lnTo>
                  <a:lnTo>
                    <a:pt x="1590" y="2011"/>
                  </a:lnTo>
                  <a:lnTo>
                    <a:pt x="1565" y="2006"/>
                  </a:lnTo>
                  <a:lnTo>
                    <a:pt x="1543" y="2001"/>
                  </a:lnTo>
                  <a:lnTo>
                    <a:pt x="1543" y="2008"/>
                  </a:lnTo>
                  <a:lnTo>
                    <a:pt x="1555" y="2015"/>
                  </a:lnTo>
                  <a:lnTo>
                    <a:pt x="1560" y="2025"/>
                  </a:lnTo>
                  <a:lnTo>
                    <a:pt x="1562" y="2035"/>
                  </a:lnTo>
                  <a:lnTo>
                    <a:pt x="1560" y="2048"/>
                  </a:lnTo>
                  <a:lnTo>
                    <a:pt x="1558" y="2062"/>
                  </a:lnTo>
                  <a:lnTo>
                    <a:pt x="1527" y="2063"/>
                  </a:lnTo>
                  <a:lnTo>
                    <a:pt x="1501" y="2070"/>
                  </a:lnTo>
                  <a:lnTo>
                    <a:pt x="1499" y="2074"/>
                  </a:lnTo>
                  <a:lnTo>
                    <a:pt x="1497" y="2079"/>
                  </a:lnTo>
                  <a:lnTo>
                    <a:pt x="1497" y="2086"/>
                  </a:lnTo>
                  <a:lnTo>
                    <a:pt x="1497" y="2093"/>
                  </a:lnTo>
                  <a:lnTo>
                    <a:pt x="1496" y="2097"/>
                  </a:lnTo>
                  <a:lnTo>
                    <a:pt x="1496" y="2098"/>
                  </a:lnTo>
                  <a:lnTo>
                    <a:pt x="1496" y="2102"/>
                  </a:lnTo>
                  <a:lnTo>
                    <a:pt x="1496" y="2105"/>
                  </a:lnTo>
                  <a:lnTo>
                    <a:pt x="1497" y="2112"/>
                  </a:lnTo>
                  <a:lnTo>
                    <a:pt x="1489" y="2112"/>
                  </a:lnTo>
                  <a:lnTo>
                    <a:pt x="1478" y="2114"/>
                  </a:lnTo>
                  <a:lnTo>
                    <a:pt x="1464" y="2114"/>
                  </a:lnTo>
                  <a:lnTo>
                    <a:pt x="1450" y="2116"/>
                  </a:lnTo>
                  <a:lnTo>
                    <a:pt x="1450" y="2123"/>
                  </a:lnTo>
                  <a:lnTo>
                    <a:pt x="1457" y="2126"/>
                  </a:lnTo>
                  <a:lnTo>
                    <a:pt x="1462" y="2130"/>
                  </a:lnTo>
                  <a:lnTo>
                    <a:pt x="1466" y="2131"/>
                  </a:lnTo>
                  <a:lnTo>
                    <a:pt x="1469" y="2133"/>
                  </a:lnTo>
                  <a:lnTo>
                    <a:pt x="1473" y="2137"/>
                  </a:lnTo>
                  <a:lnTo>
                    <a:pt x="1475" y="2140"/>
                  </a:lnTo>
                  <a:lnTo>
                    <a:pt x="1478" y="2145"/>
                  </a:lnTo>
                  <a:lnTo>
                    <a:pt x="1471" y="2147"/>
                  </a:lnTo>
                  <a:lnTo>
                    <a:pt x="1466" y="2149"/>
                  </a:lnTo>
                  <a:lnTo>
                    <a:pt x="1461" y="2151"/>
                  </a:lnTo>
                  <a:lnTo>
                    <a:pt x="1457" y="2152"/>
                  </a:lnTo>
                  <a:lnTo>
                    <a:pt x="1455" y="2158"/>
                  </a:lnTo>
                  <a:lnTo>
                    <a:pt x="1450" y="2168"/>
                  </a:lnTo>
                  <a:lnTo>
                    <a:pt x="1447" y="2179"/>
                  </a:lnTo>
                  <a:lnTo>
                    <a:pt x="1443" y="2189"/>
                  </a:lnTo>
                  <a:lnTo>
                    <a:pt x="1440" y="2191"/>
                  </a:lnTo>
                  <a:lnTo>
                    <a:pt x="1438" y="2191"/>
                  </a:lnTo>
                  <a:lnTo>
                    <a:pt x="1433" y="2193"/>
                  </a:lnTo>
                  <a:lnTo>
                    <a:pt x="1427" y="2193"/>
                  </a:lnTo>
                  <a:lnTo>
                    <a:pt x="1427" y="2198"/>
                  </a:lnTo>
                  <a:lnTo>
                    <a:pt x="1427" y="2201"/>
                  </a:lnTo>
                  <a:lnTo>
                    <a:pt x="1427" y="2203"/>
                  </a:lnTo>
                  <a:lnTo>
                    <a:pt x="1426" y="2205"/>
                  </a:lnTo>
                  <a:lnTo>
                    <a:pt x="1427" y="2207"/>
                  </a:lnTo>
                  <a:lnTo>
                    <a:pt x="1427" y="2208"/>
                  </a:lnTo>
                  <a:lnTo>
                    <a:pt x="1431" y="2215"/>
                  </a:lnTo>
                  <a:lnTo>
                    <a:pt x="1434" y="2221"/>
                  </a:lnTo>
                  <a:lnTo>
                    <a:pt x="1440" y="2224"/>
                  </a:lnTo>
                  <a:lnTo>
                    <a:pt x="1445" y="2227"/>
                  </a:lnTo>
                  <a:lnTo>
                    <a:pt x="1450" y="2231"/>
                  </a:lnTo>
                  <a:lnTo>
                    <a:pt x="1447" y="2243"/>
                  </a:lnTo>
                  <a:lnTo>
                    <a:pt x="1433" y="2250"/>
                  </a:lnTo>
                  <a:lnTo>
                    <a:pt x="1419" y="2264"/>
                  </a:lnTo>
                  <a:lnTo>
                    <a:pt x="1407" y="2282"/>
                  </a:lnTo>
                  <a:lnTo>
                    <a:pt x="1398" y="2299"/>
                  </a:lnTo>
                  <a:lnTo>
                    <a:pt x="1393" y="2315"/>
                  </a:lnTo>
                  <a:lnTo>
                    <a:pt x="1398" y="2320"/>
                  </a:lnTo>
                  <a:lnTo>
                    <a:pt x="1403" y="2325"/>
                  </a:lnTo>
                  <a:lnTo>
                    <a:pt x="1407" y="2330"/>
                  </a:lnTo>
                  <a:lnTo>
                    <a:pt x="1408" y="2339"/>
                  </a:lnTo>
                  <a:lnTo>
                    <a:pt x="1400" y="2341"/>
                  </a:lnTo>
                  <a:lnTo>
                    <a:pt x="1387" y="2348"/>
                  </a:lnTo>
                  <a:lnTo>
                    <a:pt x="1375" y="2358"/>
                  </a:lnTo>
                  <a:lnTo>
                    <a:pt x="1366" y="2369"/>
                  </a:lnTo>
                  <a:lnTo>
                    <a:pt x="1365" y="2372"/>
                  </a:lnTo>
                  <a:lnTo>
                    <a:pt x="1363" y="2376"/>
                  </a:lnTo>
                  <a:lnTo>
                    <a:pt x="1363" y="2379"/>
                  </a:lnTo>
                  <a:lnTo>
                    <a:pt x="1363" y="2385"/>
                  </a:lnTo>
                  <a:lnTo>
                    <a:pt x="1366" y="2385"/>
                  </a:lnTo>
                  <a:lnTo>
                    <a:pt x="1366" y="2381"/>
                  </a:lnTo>
                  <a:lnTo>
                    <a:pt x="1377" y="2369"/>
                  </a:lnTo>
                  <a:lnTo>
                    <a:pt x="1386" y="2357"/>
                  </a:lnTo>
                  <a:lnTo>
                    <a:pt x="1389" y="2358"/>
                  </a:lnTo>
                  <a:lnTo>
                    <a:pt x="1391" y="2358"/>
                  </a:lnTo>
                  <a:lnTo>
                    <a:pt x="1391" y="2360"/>
                  </a:lnTo>
                  <a:lnTo>
                    <a:pt x="1391" y="2360"/>
                  </a:lnTo>
                  <a:lnTo>
                    <a:pt x="1393" y="2362"/>
                  </a:lnTo>
                  <a:lnTo>
                    <a:pt x="1396" y="2371"/>
                  </a:lnTo>
                  <a:lnTo>
                    <a:pt x="1398" y="2381"/>
                  </a:lnTo>
                  <a:lnTo>
                    <a:pt x="1400" y="2393"/>
                  </a:lnTo>
                  <a:lnTo>
                    <a:pt x="1401" y="2404"/>
                  </a:lnTo>
                  <a:lnTo>
                    <a:pt x="1407" y="2404"/>
                  </a:lnTo>
                  <a:lnTo>
                    <a:pt x="1408" y="2404"/>
                  </a:lnTo>
                  <a:lnTo>
                    <a:pt x="1412" y="2404"/>
                  </a:lnTo>
                  <a:lnTo>
                    <a:pt x="1412" y="2406"/>
                  </a:lnTo>
                  <a:lnTo>
                    <a:pt x="1414" y="2406"/>
                  </a:lnTo>
                  <a:lnTo>
                    <a:pt x="1414" y="2407"/>
                  </a:lnTo>
                  <a:lnTo>
                    <a:pt x="1417" y="2411"/>
                  </a:lnTo>
                  <a:lnTo>
                    <a:pt x="1414" y="2413"/>
                  </a:lnTo>
                  <a:lnTo>
                    <a:pt x="1412" y="2414"/>
                  </a:lnTo>
                  <a:lnTo>
                    <a:pt x="1412" y="2416"/>
                  </a:lnTo>
                  <a:lnTo>
                    <a:pt x="1410" y="2416"/>
                  </a:lnTo>
                  <a:lnTo>
                    <a:pt x="1408" y="2418"/>
                  </a:lnTo>
                  <a:lnTo>
                    <a:pt x="1405" y="2419"/>
                  </a:lnTo>
                  <a:lnTo>
                    <a:pt x="1389" y="2423"/>
                  </a:lnTo>
                  <a:lnTo>
                    <a:pt x="1373" y="2419"/>
                  </a:lnTo>
                  <a:lnTo>
                    <a:pt x="1358" y="2411"/>
                  </a:lnTo>
                  <a:lnTo>
                    <a:pt x="1342" y="2399"/>
                  </a:lnTo>
                  <a:lnTo>
                    <a:pt x="1328" y="2385"/>
                  </a:lnTo>
                  <a:lnTo>
                    <a:pt x="1318" y="2371"/>
                  </a:lnTo>
                  <a:lnTo>
                    <a:pt x="1312" y="2357"/>
                  </a:lnTo>
                  <a:lnTo>
                    <a:pt x="1316" y="2357"/>
                  </a:lnTo>
                  <a:lnTo>
                    <a:pt x="1328" y="2369"/>
                  </a:lnTo>
                  <a:lnTo>
                    <a:pt x="1340" y="2379"/>
                  </a:lnTo>
                  <a:lnTo>
                    <a:pt x="1354" y="2388"/>
                  </a:lnTo>
                  <a:lnTo>
                    <a:pt x="1354" y="2381"/>
                  </a:lnTo>
                  <a:lnTo>
                    <a:pt x="1335" y="2371"/>
                  </a:lnTo>
                  <a:lnTo>
                    <a:pt x="1319" y="2357"/>
                  </a:lnTo>
                  <a:lnTo>
                    <a:pt x="1309" y="2337"/>
                  </a:lnTo>
                  <a:lnTo>
                    <a:pt x="1302" y="2315"/>
                  </a:lnTo>
                  <a:lnTo>
                    <a:pt x="1298" y="2292"/>
                  </a:lnTo>
                  <a:lnTo>
                    <a:pt x="1300" y="2266"/>
                  </a:lnTo>
                  <a:lnTo>
                    <a:pt x="1302" y="2241"/>
                  </a:lnTo>
                  <a:lnTo>
                    <a:pt x="1307" y="2219"/>
                  </a:lnTo>
                  <a:lnTo>
                    <a:pt x="1314" y="2198"/>
                  </a:lnTo>
                  <a:lnTo>
                    <a:pt x="1321" y="2180"/>
                  </a:lnTo>
                  <a:lnTo>
                    <a:pt x="1331" y="2180"/>
                  </a:lnTo>
                  <a:lnTo>
                    <a:pt x="1340" y="2145"/>
                  </a:lnTo>
                  <a:lnTo>
                    <a:pt x="1335" y="2145"/>
                  </a:lnTo>
                  <a:lnTo>
                    <a:pt x="1335" y="2142"/>
                  </a:lnTo>
                  <a:lnTo>
                    <a:pt x="1331" y="2145"/>
                  </a:lnTo>
                  <a:lnTo>
                    <a:pt x="1328" y="2149"/>
                  </a:lnTo>
                  <a:lnTo>
                    <a:pt x="1326" y="2152"/>
                  </a:lnTo>
                  <a:lnTo>
                    <a:pt x="1323" y="2156"/>
                  </a:lnTo>
                  <a:lnTo>
                    <a:pt x="1316" y="2158"/>
                  </a:lnTo>
                  <a:lnTo>
                    <a:pt x="1316" y="2154"/>
                  </a:lnTo>
                  <a:lnTo>
                    <a:pt x="1328" y="2081"/>
                  </a:lnTo>
                  <a:lnTo>
                    <a:pt x="1326" y="2074"/>
                  </a:lnTo>
                  <a:lnTo>
                    <a:pt x="1323" y="2062"/>
                  </a:lnTo>
                  <a:lnTo>
                    <a:pt x="1325" y="2051"/>
                  </a:lnTo>
                  <a:lnTo>
                    <a:pt x="1337" y="2009"/>
                  </a:lnTo>
                  <a:lnTo>
                    <a:pt x="1347" y="1966"/>
                  </a:lnTo>
                  <a:lnTo>
                    <a:pt x="1356" y="1919"/>
                  </a:lnTo>
                  <a:lnTo>
                    <a:pt x="1366" y="1873"/>
                  </a:lnTo>
                  <a:lnTo>
                    <a:pt x="1372" y="1843"/>
                  </a:lnTo>
                  <a:lnTo>
                    <a:pt x="1373" y="1812"/>
                  </a:lnTo>
                  <a:lnTo>
                    <a:pt x="1375" y="1782"/>
                  </a:lnTo>
                  <a:lnTo>
                    <a:pt x="1379" y="1754"/>
                  </a:lnTo>
                  <a:lnTo>
                    <a:pt x="1344" y="1741"/>
                  </a:lnTo>
                  <a:lnTo>
                    <a:pt x="1314" y="1721"/>
                  </a:lnTo>
                  <a:lnTo>
                    <a:pt x="1290" y="1695"/>
                  </a:lnTo>
                  <a:lnTo>
                    <a:pt x="1270" y="1667"/>
                  </a:lnTo>
                  <a:lnTo>
                    <a:pt x="1263" y="1651"/>
                  </a:lnTo>
                  <a:lnTo>
                    <a:pt x="1258" y="1636"/>
                  </a:lnTo>
                  <a:lnTo>
                    <a:pt x="1253" y="1618"/>
                  </a:lnTo>
                  <a:lnTo>
                    <a:pt x="1246" y="1604"/>
                  </a:lnTo>
                  <a:lnTo>
                    <a:pt x="1235" y="1594"/>
                  </a:lnTo>
                  <a:lnTo>
                    <a:pt x="1232" y="1590"/>
                  </a:lnTo>
                  <a:lnTo>
                    <a:pt x="1227" y="1590"/>
                  </a:lnTo>
                  <a:lnTo>
                    <a:pt x="1223" y="1589"/>
                  </a:lnTo>
                  <a:lnTo>
                    <a:pt x="1220" y="1585"/>
                  </a:lnTo>
                  <a:lnTo>
                    <a:pt x="1216" y="1582"/>
                  </a:lnTo>
                  <a:lnTo>
                    <a:pt x="1220" y="1575"/>
                  </a:lnTo>
                  <a:lnTo>
                    <a:pt x="1220" y="1569"/>
                  </a:lnTo>
                  <a:lnTo>
                    <a:pt x="1220" y="1562"/>
                  </a:lnTo>
                  <a:lnTo>
                    <a:pt x="1220" y="1555"/>
                  </a:lnTo>
                  <a:lnTo>
                    <a:pt x="1229" y="1550"/>
                  </a:lnTo>
                  <a:lnTo>
                    <a:pt x="1235" y="1545"/>
                  </a:lnTo>
                  <a:lnTo>
                    <a:pt x="1244" y="1540"/>
                  </a:lnTo>
                  <a:lnTo>
                    <a:pt x="1244" y="1536"/>
                  </a:lnTo>
                  <a:lnTo>
                    <a:pt x="1235" y="1536"/>
                  </a:lnTo>
                  <a:lnTo>
                    <a:pt x="1230" y="1535"/>
                  </a:lnTo>
                  <a:lnTo>
                    <a:pt x="1225" y="1535"/>
                  </a:lnTo>
                  <a:lnTo>
                    <a:pt x="1220" y="1533"/>
                  </a:lnTo>
                  <a:lnTo>
                    <a:pt x="1227" y="1517"/>
                  </a:lnTo>
                  <a:lnTo>
                    <a:pt x="1232" y="1501"/>
                  </a:lnTo>
                  <a:lnTo>
                    <a:pt x="1239" y="1486"/>
                  </a:lnTo>
                  <a:lnTo>
                    <a:pt x="1251" y="1473"/>
                  </a:lnTo>
                  <a:lnTo>
                    <a:pt x="1265" y="1461"/>
                  </a:lnTo>
                  <a:lnTo>
                    <a:pt x="1277" y="1447"/>
                  </a:lnTo>
                  <a:lnTo>
                    <a:pt x="1276" y="1437"/>
                  </a:lnTo>
                  <a:lnTo>
                    <a:pt x="1276" y="1423"/>
                  </a:lnTo>
                  <a:lnTo>
                    <a:pt x="1274" y="1409"/>
                  </a:lnTo>
                  <a:lnTo>
                    <a:pt x="1269" y="1400"/>
                  </a:lnTo>
                  <a:lnTo>
                    <a:pt x="1262" y="1390"/>
                  </a:lnTo>
                  <a:lnTo>
                    <a:pt x="1255" y="1379"/>
                  </a:lnTo>
                  <a:lnTo>
                    <a:pt x="1248" y="1379"/>
                  </a:lnTo>
                  <a:lnTo>
                    <a:pt x="1246" y="1381"/>
                  </a:lnTo>
                  <a:lnTo>
                    <a:pt x="1244" y="1383"/>
                  </a:lnTo>
                  <a:lnTo>
                    <a:pt x="1242" y="1384"/>
                  </a:lnTo>
                  <a:lnTo>
                    <a:pt x="1239" y="1386"/>
                  </a:lnTo>
                  <a:lnTo>
                    <a:pt x="1241" y="1390"/>
                  </a:lnTo>
                  <a:lnTo>
                    <a:pt x="1241" y="1393"/>
                  </a:lnTo>
                  <a:lnTo>
                    <a:pt x="1241" y="1393"/>
                  </a:lnTo>
                  <a:lnTo>
                    <a:pt x="1241" y="1395"/>
                  </a:lnTo>
                  <a:lnTo>
                    <a:pt x="1241" y="1395"/>
                  </a:lnTo>
                  <a:lnTo>
                    <a:pt x="1239" y="1398"/>
                  </a:lnTo>
                  <a:lnTo>
                    <a:pt x="1237" y="1398"/>
                  </a:lnTo>
                  <a:lnTo>
                    <a:pt x="1235" y="1400"/>
                  </a:lnTo>
                  <a:lnTo>
                    <a:pt x="1234" y="1400"/>
                  </a:lnTo>
                  <a:lnTo>
                    <a:pt x="1232" y="1400"/>
                  </a:lnTo>
                  <a:lnTo>
                    <a:pt x="1229" y="1402"/>
                  </a:lnTo>
                  <a:lnTo>
                    <a:pt x="1220" y="1395"/>
                  </a:lnTo>
                  <a:lnTo>
                    <a:pt x="1204" y="1386"/>
                  </a:lnTo>
                  <a:lnTo>
                    <a:pt x="1188" y="1377"/>
                  </a:lnTo>
                  <a:lnTo>
                    <a:pt x="1173" y="1370"/>
                  </a:lnTo>
                  <a:lnTo>
                    <a:pt x="1162" y="1367"/>
                  </a:lnTo>
                  <a:lnTo>
                    <a:pt x="1153" y="1346"/>
                  </a:lnTo>
                  <a:lnTo>
                    <a:pt x="1145" y="1334"/>
                  </a:lnTo>
                  <a:lnTo>
                    <a:pt x="1136" y="1325"/>
                  </a:lnTo>
                  <a:lnTo>
                    <a:pt x="1127" y="1322"/>
                  </a:lnTo>
                  <a:lnTo>
                    <a:pt x="1113" y="1318"/>
                  </a:lnTo>
                  <a:lnTo>
                    <a:pt x="1098" y="1313"/>
                  </a:lnTo>
                  <a:lnTo>
                    <a:pt x="1078" y="1306"/>
                  </a:lnTo>
                  <a:lnTo>
                    <a:pt x="1066" y="1297"/>
                  </a:lnTo>
                  <a:lnTo>
                    <a:pt x="1056" y="1288"/>
                  </a:lnTo>
                  <a:lnTo>
                    <a:pt x="1040" y="1281"/>
                  </a:lnTo>
                  <a:lnTo>
                    <a:pt x="1030" y="1281"/>
                  </a:lnTo>
                  <a:lnTo>
                    <a:pt x="1023" y="1285"/>
                  </a:lnTo>
                  <a:lnTo>
                    <a:pt x="1017" y="1288"/>
                  </a:lnTo>
                  <a:lnTo>
                    <a:pt x="1010" y="1292"/>
                  </a:lnTo>
                  <a:lnTo>
                    <a:pt x="1002" y="1290"/>
                  </a:lnTo>
                  <a:lnTo>
                    <a:pt x="998" y="1288"/>
                  </a:lnTo>
                  <a:lnTo>
                    <a:pt x="995" y="1285"/>
                  </a:lnTo>
                  <a:lnTo>
                    <a:pt x="991" y="1281"/>
                  </a:lnTo>
                  <a:lnTo>
                    <a:pt x="986" y="1276"/>
                  </a:lnTo>
                  <a:lnTo>
                    <a:pt x="982" y="1273"/>
                  </a:lnTo>
                  <a:lnTo>
                    <a:pt x="979" y="1271"/>
                  </a:lnTo>
                  <a:lnTo>
                    <a:pt x="956" y="1267"/>
                  </a:lnTo>
                  <a:lnTo>
                    <a:pt x="953" y="1264"/>
                  </a:lnTo>
                  <a:lnTo>
                    <a:pt x="949" y="1261"/>
                  </a:lnTo>
                  <a:lnTo>
                    <a:pt x="946" y="1257"/>
                  </a:lnTo>
                  <a:lnTo>
                    <a:pt x="942" y="1254"/>
                  </a:lnTo>
                  <a:lnTo>
                    <a:pt x="941" y="1252"/>
                  </a:lnTo>
                  <a:lnTo>
                    <a:pt x="921" y="1255"/>
                  </a:lnTo>
                  <a:lnTo>
                    <a:pt x="918" y="1254"/>
                  </a:lnTo>
                  <a:lnTo>
                    <a:pt x="913" y="1247"/>
                  </a:lnTo>
                  <a:lnTo>
                    <a:pt x="904" y="1240"/>
                  </a:lnTo>
                  <a:lnTo>
                    <a:pt x="897" y="1231"/>
                  </a:lnTo>
                  <a:lnTo>
                    <a:pt x="890" y="1224"/>
                  </a:lnTo>
                  <a:lnTo>
                    <a:pt x="886" y="1220"/>
                  </a:lnTo>
                  <a:lnTo>
                    <a:pt x="893" y="1198"/>
                  </a:lnTo>
                  <a:lnTo>
                    <a:pt x="874" y="1177"/>
                  </a:lnTo>
                  <a:lnTo>
                    <a:pt x="857" y="1154"/>
                  </a:lnTo>
                  <a:lnTo>
                    <a:pt x="839" y="1130"/>
                  </a:lnTo>
                  <a:lnTo>
                    <a:pt x="822" y="1105"/>
                  </a:lnTo>
                  <a:lnTo>
                    <a:pt x="818" y="1103"/>
                  </a:lnTo>
                  <a:lnTo>
                    <a:pt x="813" y="1102"/>
                  </a:lnTo>
                  <a:lnTo>
                    <a:pt x="810" y="1102"/>
                  </a:lnTo>
                  <a:lnTo>
                    <a:pt x="804" y="1100"/>
                  </a:lnTo>
                  <a:lnTo>
                    <a:pt x="803" y="1098"/>
                  </a:lnTo>
                  <a:lnTo>
                    <a:pt x="796" y="1089"/>
                  </a:lnTo>
                  <a:lnTo>
                    <a:pt x="792" y="1079"/>
                  </a:lnTo>
                  <a:lnTo>
                    <a:pt x="789" y="1069"/>
                  </a:lnTo>
                  <a:lnTo>
                    <a:pt x="783" y="1058"/>
                  </a:lnTo>
                  <a:lnTo>
                    <a:pt x="775" y="1053"/>
                  </a:lnTo>
                  <a:lnTo>
                    <a:pt x="771" y="1049"/>
                  </a:lnTo>
                  <a:lnTo>
                    <a:pt x="768" y="1046"/>
                  </a:lnTo>
                  <a:lnTo>
                    <a:pt x="764" y="1044"/>
                  </a:lnTo>
                  <a:lnTo>
                    <a:pt x="764" y="1063"/>
                  </a:lnTo>
                  <a:lnTo>
                    <a:pt x="769" y="1070"/>
                  </a:lnTo>
                  <a:lnTo>
                    <a:pt x="780" y="1082"/>
                  </a:lnTo>
                  <a:lnTo>
                    <a:pt x="790" y="1096"/>
                  </a:lnTo>
                  <a:lnTo>
                    <a:pt x="803" y="1114"/>
                  </a:lnTo>
                  <a:lnTo>
                    <a:pt x="813" y="1131"/>
                  </a:lnTo>
                  <a:lnTo>
                    <a:pt x="824" y="1149"/>
                  </a:lnTo>
                  <a:lnTo>
                    <a:pt x="832" y="1165"/>
                  </a:lnTo>
                  <a:lnTo>
                    <a:pt x="836" y="1175"/>
                  </a:lnTo>
                  <a:lnTo>
                    <a:pt x="836" y="1182"/>
                  </a:lnTo>
                  <a:lnTo>
                    <a:pt x="834" y="1185"/>
                  </a:lnTo>
                  <a:lnTo>
                    <a:pt x="832" y="1187"/>
                  </a:lnTo>
                  <a:lnTo>
                    <a:pt x="832" y="1189"/>
                  </a:lnTo>
                  <a:lnTo>
                    <a:pt x="829" y="1191"/>
                  </a:lnTo>
                  <a:lnTo>
                    <a:pt x="829" y="1184"/>
                  </a:lnTo>
                  <a:lnTo>
                    <a:pt x="827" y="1178"/>
                  </a:lnTo>
                  <a:lnTo>
                    <a:pt x="827" y="1175"/>
                  </a:lnTo>
                  <a:lnTo>
                    <a:pt x="825" y="1171"/>
                  </a:lnTo>
                  <a:lnTo>
                    <a:pt x="822" y="1171"/>
                  </a:lnTo>
                  <a:lnTo>
                    <a:pt x="820" y="1171"/>
                  </a:lnTo>
                  <a:lnTo>
                    <a:pt x="818" y="1171"/>
                  </a:lnTo>
                  <a:lnTo>
                    <a:pt x="817" y="1171"/>
                  </a:lnTo>
                  <a:lnTo>
                    <a:pt x="815" y="1171"/>
                  </a:lnTo>
                  <a:lnTo>
                    <a:pt x="810" y="1171"/>
                  </a:lnTo>
                  <a:lnTo>
                    <a:pt x="806" y="1159"/>
                  </a:lnTo>
                  <a:lnTo>
                    <a:pt x="803" y="1147"/>
                  </a:lnTo>
                  <a:lnTo>
                    <a:pt x="797" y="1137"/>
                  </a:lnTo>
                  <a:lnTo>
                    <a:pt x="789" y="1128"/>
                  </a:lnTo>
                  <a:lnTo>
                    <a:pt x="778" y="1121"/>
                  </a:lnTo>
                  <a:lnTo>
                    <a:pt x="768" y="1114"/>
                  </a:lnTo>
                  <a:lnTo>
                    <a:pt x="759" y="1102"/>
                  </a:lnTo>
                  <a:lnTo>
                    <a:pt x="762" y="1100"/>
                  </a:lnTo>
                  <a:lnTo>
                    <a:pt x="764" y="1100"/>
                  </a:lnTo>
                  <a:lnTo>
                    <a:pt x="764" y="1100"/>
                  </a:lnTo>
                  <a:lnTo>
                    <a:pt x="766" y="1100"/>
                  </a:lnTo>
                  <a:lnTo>
                    <a:pt x="766" y="1098"/>
                  </a:lnTo>
                  <a:lnTo>
                    <a:pt x="766" y="1096"/>
                  </a:lnTo>
                  <a:lnTo>
                    <a:pt x="768" y="1095"/>
                  </a:lnTo>
                  <a:lnTo>
                    <a:pt x="755" y="1086"/>
                  </a:lnTo>
                  <a:lnTo>
                    <a:pt x="749" y="1075"/>
                  </a:lnTo>
                  <a:lnTo>
                    <a:pt x="743" y="1063"/>
                  </a:lnTo>
                  <a:lnTo>
                    <a:pt x="740" y="1049"/>
                  </a:lnTo>
                  <a:lnTo>
                    <a:pt x="733" y="1037"/>
                  </a:lnTo>
                  <a:lnTo>
                    <a:pt x="724" y="1027"/>
                  </a:lnTo>
                  <a:lnTo>
                    <a:pt x="714" y="1021"/>
                  </a:lnTo>
                  <a:lnTo>
                    <a:pt x="701" y="1016"/>
                  </a:lnTo>
                  <a:lnTo>
                    <a:pt x="691" y="1009"/>
                  </a:lnTo>
                  <a:lnTo>
                    <a:pt x="684" y="1000"/>
                  </a:lnTo>
                  <a:lnTo>
                    <a:pt x="680" y="990"/>
                  </a:lnTo>
                  <a:lnTo>
                    <a:pt x="675" y="979"/>
                  </a:lnTo>
                  <a:lnTo>
                    <a:pt x="663" y="962"/>
                  </a:lnTo>
                  <a:lnTo>
                    <a:pt x="653" y="950"/>
                  </a:lnTo>
                  <a:lnTo>
                    <a:pt x="642" y="939"/>
                  </a:lnTo>
                  <a:lnTo>
                    <a:pt x="635" y="927"/>
                  </a:lnTo>
                  <a:lnTo>
                    <a:pt x="630" y="911"/>
                  </a:lnTo>
                  <a:lnTo>
                    <a:pt x="626" y="890"/>
                  </a:lnTo>
                  <a:lnTo>
                    <a:pt x="625" y="861"/>
                  </a:lnTo>
                  <a:lnTo>
                    <a:pt x="625" y="854"/>
                  </a:lnTo>
                  <a:lnTo>
                    <a:pt x="626" y="840"/>
                  </a:lnTo>
                  <a:lnTo>
                    <a:pt x="626" y="821"/>
                  </a:lnTo>
                  <a:lnTo>
                    <a:pt x="626" y="798"/>
                  </a:lnTo>
                  <a:lnTo>
                    <a:pt x="626" y="777"/>
                  </a:lnTo>
                  <a:lnTo>
                    <a:pt x="628" y="760"/>
                  </a:lnTo>
                  <a:lnTo>
                    <a:pt x="630" y="749"/>
                  </a:lnTo>
                  <a:lnTo>
                    <a:pt x="635" y="747"/>
                  </a:lnTo>
                  <a:lnTo>
                    <a:pt x="639" y="747"/>
                  </a:lnTo>
                  <a:lnTo>
                    <a:pt x="642" y="747"/>
                  </a:lnTo>
                  <a:lnTo>
                    <a:pt x="646" y="747"/>
                  </a:lnTo>
                  <a:lnTo>
                    <a:pt x="649" y="749"/>
                  </a:lnTo>
                  <a:lnTo>
                    <a:pt x="651" y="753"/>
                  </a:lnTo>
                  <a:lnTo>
                    <a:pt x="654" y="756"/>
                  </a:lnTo>
                  <a:lnTo>
                    <a:pt x="656" y="760"/>
                  </a:lnTo>
                  <a:lnTo>
                    <a:pt x="656" y="740"/>
                  </a:lnTo>
                  <a:lnTo>
                    <a:pt x="644" y="726"/>
                  </a:lnTo>
                  <a:lnTo>
                    <a:pt x="630" y="712"/>
                  </a:lnTo>
                  <a:lnTo>
                    <a:pt x="614" y="702"/>
                  </a:lnTo>
                  <a:lnTo>
                    <a:pt x="614" y="711"/>
                  </a:lnTo>
                  <a:lnTo>
                    <a:pt x="621" y="716"/>
                  </a:lnTo>
                  <a:lnTo>
                    <a:pt x="628" y="721"/>
                  </a:lnTo>
                  <a:lnTo>
                    <a:pt x="635" y="726"/>
                  </a:lnTo>
                  <a:lnTo>
                    <a:pt x="640" y="733"/>
                  </a:lnTo>
                  <a:lnTo>
                    <a:pt x="640" y="737"/>
                  </a:lnTo>
                  <a:lnTo>
                    <a:pt x="639" y="737"/>
                  </a:lnTo>
                  <a:lnTo>
                    <a:pt x="639" y="739"/>
                  </a:lnTo>
                  <a:lnTo>
                    <a:pt x="639" y="739"/>
                  </a:lnTo>
                  <a:lnTo>
                    <a:pt x="637" y="740"/>
                  </a:lnTo>
                  <a:lnTo>
                    <a:pt x="633" y="742"/>
                  </a:lnTo>
                  <a:lnTo>
                    <a:pt x="632" y="744"/>
                  </a:lnTo>
                  <a:lnTo>
                    <a:pt x="626" y="744"/>
                  </a:lnTo>
                  <a:lnTo>
                    <a:pt x="621" y="744"/>
                  </a:lnTo>
                  <a:lnTo>
                    <a:pt x="619" y="744"/>
                  </a:lnTo>
                  <a:lnTo>
                    <a:pt x="619" y="742"/>
                  </a:lnTo>
                  <a:lnTo>
                    <a:pt x="618" y="742"/>
                  </a:lnTo>
                  <a:lnTo>
                    <a:pt x="618" y="742"/>
                  </a:lnTo>
                  <a:lnTo>
                    <a:pt x="614" y="740"/>
                  </a:lnTo>
                  <a:lnTo>
                    <a:pt x="602" y="725"/>
                  </a:lnTo>
                  <a:lnTo>
                    <a:pt x="591" y="709"/>
                  </a:lnTo>
                  <a:lnTo>
                    <a:pt x="583" y="691"/>
                  </a:lnTo>
                  <a:lnTo>
                    <a:pt x="591" y="691"/>
                  </a:lnTo>
                  <a:lnTo>
                    <a:pt x="595" y="693"/>
                  </a:lnTo>
                  <a:lnTo>
                    <a:pt x="598" y="693"/>
                  </a:lnTo>
                  <a:lnTo>
                    <a:pt x="602" y="693"/>
                  </a:lnTo>
                  <a:lnTo>
                    <a:pt x="605" y="691"/>
                  </a:lnTo>
                  <a:lnTo>
                    <a:pt x="591" y="686"/>
                  </a:lnTo>
                  <a:lnTo>
                    <a:pt x="583" y="678"/>
                  </a:lnTo>
                  <a:lnTo>
                    <a:pt x="576" y="667"/>
                  </a:lnTo>
                  <a:lnTo>
                    <a:pt x="570" y="655"/>
                  </a:lnTo>
                  <a:lnTo>
                    <a:pt x="567" y="643"/>
                  </a:lnTo>
                  <a:lnTo>
                    <a:pt x="562" y="632"/>
                  </a:lnTo>
                  <a:lnTo>
                    <a:pt x="555" y="623"/>
                  </a:lnTo>
                  <a:lnTo>
                    <a:pt x="544" y="618"/>
                  </a:lnTo>
                  <a:lnTo>
                    <a:pt x="548" y="595"/>
                  </a:lnTo>
                  <a:lnTo>
                    <a:pt x="536" y="582"/>
                  </a:lnTo>
                  <a:lnTo>
                    <a:pt x="525" y="566"/>
                  </a:lnTo>
                  <a:lnTo>
                    <a:pt x="516" y="550"/>
                  </a:lnTo>
                  <a:lnTo>
                    <a:pt x="504" y="534"/>
                  </a:lnTo>
                  <a:lnTo>
                    <a:pt x="490" y="522"/>
                  </a:lnTo>
                  <a:lnTo>
                    <a:pt x="471" y="513"/>
                  </a:lnTo>
                  <a:lnTo>
                    <a:pt x="448" y="508"/>
                  </a:lnTo>
                  <a:lnTo>
                    <a:pt x="429" y="499"/>
                  </a:lnTo>
                  <a:lnTo>
                    <a:pt x="415" y="487"/>
                  </a:lnTo>
                  <a:lnTo>
                    <a:pt x="399" y="473"/>
                  </a:lnTo>
                  <a:lnTo>
                    <a:pt x="384" y="465"/>
                  </a:lnTo>
                  <a:lnTo>
                    <a:pt x="352" y="465"/>
                  </a:lnTo>
                  <a:lnTo>
                    <a:pt x="342" y="459"/>
                  </a:lnTo>
                  <a:lnTo>
                    <a:pt x="333" y="452"/>
                  </a:lnTo>
                  <a:lnTo>
                    <a:pt x="323" y="447"/>
                  </a:lnTo>
                  <a:lnTo>
                    <a:pt x="307" y="445"/>
                  </a:lnTo>
                  <a:lnTo>
                    <a:pt x="307" y="468"/>
                  </a:lnTo>
                  <a:lnTo>
                    <a:pt x="289" y="477"/>
                  </a:lnTo>
                  <a:lnTo>
                    <a:pt x="274" y="486"/>
                  </a:lnTo>
                  <a:lnTo>
                    <a:pt x="253" y="491"/>
                  </a:lnTo>
                  <a:lnTo>
                    <a:pt x="258" y="475"/>
                  </a:lnTo>
                  <a:lnTo>
                    <a:pt x="265" y="459"/>
                  </a:lnTo>
                  <a:lnTo>
                    <a:pt x="275" y="445"/>
                  </a:lnTo>
                  <a:lnTo>
                    <a:pt x="284" y="430"/>
                  </a:lnTo>
                  <a:lnTo>
                    <a:pt x="275" y="430"/>
                  </a:lnTo>
                  <a:lnTo>
                    <a:pt x="275" y="433"/>
                  </a:lnTo>
                  <a:lnTo>
                    <a:pt x="262" y="444"/>
                  </a:lnTo>
                  <a:lnTo>
                    <a:pt x="251" y="458"/>
                  </a:lnTo>
                  <a:lnTo>
                    <a:pt x="244" y="473"/>
                  </a:lnTo>
                  <a:lnTo>
                    <a:pt x="239" y="489"/>
                  </a:lnTo>
                  <a:lnTo>
                    <a:pt x="232" y="506"/>
                  </a:lnTo>
                  <a:lnTo>
                    <a:pt x="221" y="522"/>
                  </a:lnTo>
                  <a:lnTo>
                    <a:pt x="214" y="529"/>
                  </a:lnTo>
                  <a:lnTo>
                    <a:pt x="200" y="540"/>
                  </a:lnTo>
                  <a:lnTo>
                    <a:pt x="183" y="550"/>
                  </a:lnTo>
                  <a:lnTo>
                    <a:pt x="162" y="562"/>
                  </a:lnTo>
                  <a:lnTo>
                    <a:pt x="141" y="576"/>
                  </a:lnTo>
                  <a:lnTo>
                    <a:pt x="120" y="589"/>
                  </a:lnTo>
                  <a:lnTo>
                    <a:pt x="99" y="599"/>
                  </a:lnTo>
                  <a:lnTo>
                    <a:pt x="83" y="606"/>
                  </a:lnTo>
                  <a:lnTo>
                    <a:pt x="73" y="609"/>
                  </a:lnTo>
                  <a:lnTo>
                    <a:pt x="73" y="606"/>
                  </a:lnTo>
                  <a:lnTo>
                    <a:pt x="77" y="606"/>
                  </a:lnTo>
                  <a:lnTo>
                    <a:pt x="89" y="594"/>
                  </a:lnTo>
                  <a:lnTo>
                    <a:pt x="104" y="583"/>
                  </a:lnTo>
                  <a:lnTo>
                    <a:pt x="122" y="573"/>
                  </a:lnTo>
                  <a:lnTo>
                    <a:pt x="139" y="562"/>
                  </a:lnTo>
                  <a:lnTo>
                    <a:pt x="155" y="550"/>
                  </a:lnTo>
                  <a:lnTo>
                    <a:pt x="167" y="536"/>
                  </a:lnTo>
                  <a:lnTo>
                    <a:pt x="176" y="520"/>
                  </a:lnTo>
                  <a:lnTo>
                    <a:pt x="179" y="499"/>
                  </a:lnTo>
                  <a:lnTo>
                    <a:pt x="166" y="503"/>
                  </a:lnTo>
                  <a:lnTo>
                    <a:pt x="157" y="506"/>
                  </a:lnTo>
                  <a:lnTo>
                    <a:pt x="145" y="510"/>
                  </a:lnTo>
                  <a:lnTo>
                    <a:pt x="145" y="506"/>
                  </a:lnTo>
                  <a:lnTo>
                    <a:pt x="145" y="503"/>
                  </a:lnTo>
                  <a:lnTo>
                    <a:pt x="145" y="503"/>
                  </a:lnTo>
                  <a:lnTo>
                    <a:pt x="143" y="501"/>
                  </a:lnTo>
                  <a:lnTo>
                    <a:pt x="143" y="501"/>
                  </a:lnTo>
                  <a:lnTo>
                    <a:pt x="141" y="501"/>
                  </a:lnTo>
                  <a:lnTo>
                    <a:pt x="138" y="499"/>
                  </a:lnTo>
                  <a:lnTo>
                    <a:pt x="136" y="501"/>
                  </a:lnTo>
                  <a:lnTo>
                    <a:pt x="134" y="503"/>
                  </a:lnTo>
                  <a:lnTo>
                    <a:pt x="132" y="505"/>
                  </a:lnTo>
                  <a:lnTo>
                    <a:pt x="131" y="505"/>
                  </a:lnTo>
                  <a:lnTo>
                    <a:pt x="127" y="506"/>
                  </a:lnTo>
                  <a:lnTo>
                    <a:pt x="122" y="506"/>
                  </a:lnTo>
                  <a:lnTo>
                    <a:pt x="120" y="496"/>
                  </a:lnTo>
                  <a:lnTo>
                    <a:pt x="115" y="482"/>
                  </a:lnTo>
                  <a:lnTo>
                    <a:pt x="111" y="472"/>
                  </a:lnTo>
                  <a:lnTo>
                    <a:pt x="108" y="475"/>
                  </a:lnTo>
                  <a:lnTo>
                    <a:pt x="106" y="477"/>
                  </a:lnTo>
                  <a:lnTo>
                    <a:pt x="104" y="477"/>
                  </a:lnTo>
                  <a:lnTo>
                    <a:pt x="101" y="477"/>
                  </a:lnTo>
                  <a:lnTo>
                    <a:pt x="99" y="475"/>
                  </a:lnTo>
                  <a:lnTo>
                    <a:pt x="82" y="463"/>
                  </a:lnTo>
                  <a:lnTo>
                    <a:pt x="68" y="445"/>
                  </a:lnTo>
                  <a:lnTo>
                    <a:pt x="57" y="426"/>
                  </a:lnTo>
                  <a:lnTo>
                    <a:pt x="63" y="416"/>
                  </a:lnTo>
                  <a:lnTo>
                    <a:pt x="68" y="403"/>
                  </a:lnTo>
                  <a:lnTo>
                    <a:pt x="73" y="393"/>
                  </a:lnTo>
                  <a:lnTo>
                    <a:pt x="80" y="384"/>
                  </a:lnTo>
                  <a:lnTo>
                    <a:pt x="92" y="377"/>
                  </a:lnTo>
                  <a:lnTo>
                    <a:pt x="103" y="374"/>
                  </a:lnTo>
                  <a:lnTo>
                    <a:pt x="113" y="369"/>
                  </a:lnTo>
                  <a:lnTo>
                    <a:pt x="120" y="362"/>
                  </a:lnTo>
                  <a:lnTo>
                    <a:pt x="125" y="351"/>
                  </a:lnTo>
                  <a:lnTo>
                    <a:pt x="125" y="334"/>
                  </a:lnTo>
                  <a:lnTo>
                    <a:pt x="127" y="332"/>
                  </a:lnTo>
                  <a:lnTo>
                    <a:pt x="129" y="332"/>
                  </a:lnTo>
                  <a:lnTo>
                    <a:pt x="129" y="330"/>
                  </a:lnTo>
                  <a:lnTo>
                    <a:pt x="129" y="328"/>
                  </a:lnTo>
                  <a:lnTo>
                    <a:pt x="131" y="327"/>
                  </a:lnTo>
                  <a:lnTo>
                    <a:pt x="115" y="327"/>
                  </a:lnTo>
                  <a:lnTo>
                    <a:pt x="111" y="330"/>
                  </a:lnTo>
                  <a:lnTo>
                    <a:pt x="110" y="332"/>
                  </a:lnTo>
                  <a:lnTo>
                    <a:pt x="108" y="334"/>
                  </a:lnTo>
                  <a:lnTo>
                    <a:pt x="104" y="335"/>
                  </a:lnTo>
                  <a:lnTo>
                    <a:pt x="101" y="337"/>
                  </a:lnTo>
                  <a:lnTo>
                    <a:pt x="96" y="337"/>
                  </a:lnTo>
                  <a:lnTo>
                    <a:pt x="85" y="334"/>
                  </a:lnTo>
                  <a:lnTo>
                    <a:pt x="70" y="328"/>
                  </a:lnTo>
                  <a:lnTo>
                    <a:pt x="52" y="325"/>
                  </a:lnTo>
                  <a:lnTo>
                    <a:pt x="38" y="318"/>
                  </a:lnTo>
                  <a:lnTo>
                    <a:pt x="35" y="292"/>
                  </a:lnTo>
                  <a:lnTo>
                    <a:pt x="42" y="292"/>
                  </a:lnTo>
                  <a:lnTo>
                    <a:pt x="45" y="290"/>
                  </a:lnTo>
                  <a:lnTo>
                    <a:pt x="50" y="288"/>
                  </a:lnTo>
                  <a:lnTo>
                    <a:pt x="54" y="287"/>
                  </a:lnTo>
                  <a:lnTo>
                    <a:pt x="57" y="287"/>
                  </a:lnTo>
                  <a:lnTo>
                    <a:pt x="61" y="283"/>
                  </a:lnTo>
                  <a:lnTo>
                    <a:pt x="64" y="280"/>
                  </a:lnTo>
                  <a:lnTo>
                    <a:pt x="63" y="278"/>
                  </a:lnTo>
                  <a:lnTo>
                    <a:pt x="63" y="278"/>
                  </a:lnTo>
                  <a:lnTo>
                    <a:pt x="63" y="276"/>
                  </a:lnTo>
                  <a:lnTo>
                    <a:pt x="63" y="276"/>
                  </a:lnTo>
                  <a:lnTo>
                    <a:pt x="61" y="273"/>
                  </a:lnTo>
                  <a:lnTo>
                    <a:pt x="77" y="273"/>
                  </a:lnTo>
                  <a:lnTo>
                    <a:pt x="78" y="271"/>
                  </a:lnTo>
                  <a:lnTo>
                    <a:pt x="80" y="271"/>
                  </a:lnTo>
                  <a:lnTo>
                    <a:pt x="82" y="269"/>
                  </a:lnTo>
                  <a:lnTo>
                    <a:pt x="83" y="269"/>
                  </a:lnTo>
                  <a:lnTo>
                    <a:pt x="87" y="269"/>
                  </a:lnTo>
                  <a:lnTo>
                    <a:pt x="92" y="274"/>
                  </a:lnTo>
                  <a:lnTo>
                    <a:pt x="97" y="278"/>
                  </a:lnTo>
                  <a:lnTo>
                    <a:pt x="103" y="283"/>
                  </a:lnTo>
                  <a:lnTo>
                    <a:pt x="106" y="288"/>
                  </a:lnTo>
                  <a:lnTo>
                    <a:pt x="118" y="283"/>
                  </a:lnTo>
                  <a:lnTo>
                    <a:pt x="118" y="276"/>
                  </a:lnTo>
                  <a:lnTo>
                    <a:pt x="115" y="271"/>
                  </a:lnTo>
                  <a:lnTo>
                    <a:pt x="113" y="266"/>
                  </a:lnTo>
                  <a:lnTo>
                    <a:pt x="111" y="260"/>
                  </a:lnTo>
                  <a:lnTo>
                    <a:pt x="110" y="255"/>
                  </a:lnTo>
                  <a:lnTo>
                    <a:pt x="106" y="250"/>
                  </a:lnTo>
                  <a:lnTo>
                    <a:pt x="94" y="236"/>
                  </a:lnTo>
                  <a:lnTo>
                    <a:pt x="80" y="225"/>
                  </a:lnTo>
                  <a:lnTo>
                    <a:pt x="64" y="215"/>
                  </a:lnTo>
                  <a:lnTo>
                    <a:pt x="50" y="205"/>
                  </a:lnTo>
                  <a:lnTo>
                    <a:pt x="42" y="189"/>
                  </a:lnTo>
                  <a:lnTo>
                    <a:pt x="45" y="184"/>
                  </a:lnTo>
                  <a:lnTo>
                    <a:pt x="47" y="178"/>
                  </a:lnTo>
                  <a:lnTo>
                    <a:pt x="49" y="173"/>
                  </a:lnTo>
                  <a:lnTo>
                    <a:pt x="70" y="175"/>
                  </a:lnTo>
                  <a:lnTo>
                    <a:pt x="90" y="173"/>
                  </a:lnTo>
                  <a:lnTo>
                    <a:pt x="106" y="164"/>
                  </a:lnTo>
                  <a:lnTo>
                    <a:pt x="111" y="152"/>
                  </a:lnTo>
                  <a:lnTo>
                    <a:pt x="115" y="140"/>
                  </a:lnTo>
                  <a:lnTo>
                    <a:pt x="118" y="129"/>
                  </a:lnTo>
                  <a:lnTo>
                    <a:pt x="131" y="119"/>
                  </a:lnTo>
                  <a:lnTo>
                    <a:pt x="148" y="110"/>
                  </a:lnTo>
                  <a:lnTo>
                    <a:pt x="167" y="105"/>
                  </a:lnTo>
                  <a:lnTo>
                    <a:pt x="183" y="98"/>
                  </a:lnTo>
                  <a:lnTo>
                    <a:pt x="199" y="88"/>
                  </a:lnTo>
                  <a:lnTo>
                    <a:pt x="204" y="91"/>
                  </a:lnTo>
                  <a:lnTo>
                    <a:pt x="207" y="93"/>
                  </a:lnTo>
                  <a:lnTo>
                    <a:pt x="207" y="96"/>
                  </a:lnTo>
                  <a:lnTo>
                    <a:pt x="209" y="98"/>
                  </a:lnTo>
                  <a:lnTo>
                    <a:pt x="209" y="102"/>
                  </a:lnTo>
                  <a:lnTo>
                    <a:pt x="211" y="103"/>
                  </a:lnTo>
                  <a:lnTo>
                    <a:pt x="214" y="107"/>
                  </a:lnTo>
                  <a:lnTo>
                    <a:pt x="218" y="110"/>
                  </a:lnTo>
                  <a:lnTo>
                    <a:pt x="223" y="110"/>
                  </a:lnTo>
                  <a:lnTo>
                    <a:pt x="227" y="110"/>
                  </a:lnTo>
                  <a:lnTo>
                    <a:pt x="230" y="109"/>
                  </a:lnTo>
                  <a:lnTo>
                    <a:pt x="234" y="107"/>
                  </a:lnTo>
                  <a:lnTo>
                    <a:pt x="237" y="107"/>
                  </a:lnTo>
                  <a:lnTo>
                    <a:pt x="241" y="107"/>
                  </a:lnTo>
                  <a:lnTo>
                    <a:pt x="244" y="109"/>
                  </a:lnTo>
                  <a:lnTo>
                    <a:pt x="248" y="112"/>
                  </a:lnTo>
                  <a:lnTo>
                    <a:pt x="253" y="117"/>
                  </a:lnTo>
                  <a:lnTo>
                    <a:pt x="256" y="121"/>
                  </a:lnTo>
                  <a:lnTo>
                    <a:pt x="260" y="124"/>
                  </a:lnTo>
                  <a:lnTo>
                    <a:pt x="265" y="126"/>
                  </a:lnTo>
                  <a:lnTo>
                    <a:pt x="270" y="128"/>
                  </a:lnTo>
                  <a:lnTo>
                    <a:pt x="275" y="126"/>
                  </a:lnTo>
                  <a:lnTo>
                    <a:pt x="279" y="126"/>
                  </a:lnTo>
                  <a:lnTo>
                    <a:pt x="282" y="124"/>
                  </a:lnTo>
                  <a:lnTo>
                    <a:pt x="288" y="122"/>
                  </a:lnTo>
                  <a:lnTo>
                    <a:pt x="291" y="122"/>
                  </a:lnTo>
                  <a:lnTo>
                    <a:pt x="302" y="126"/>
                  </a:lnTo>
                  <a:lnTo>
                    <a:pt x="317" y="131"/>
                  </a:lnTo>
                  <a:lnTo>
                    <a:pt x="331" y="138"/>
                  </a:lnTo>
                  <a:lnTo>
                    <a:pt x="345" y="142"/>
                  </a:lnTo>
                  <a:lnTo>
                    <a:pt x="375" y="138"/>
                  </a:lnTo>
                  <a:lnTo>
                    <a:pt x="394" y="147"/>
                  </a:lnTo>
                  <a:lnTo>
                    <a:pt x="412" y="159"/>
                  </a:lnTo>
                  <a:lnTo>
                    <a:pt x="429" y="170"/>
                  </a:lnTo>
                  <a:lnTo>
                    <a:pt x="448" y="180"/>
                  </a:lnTo>
                  <a:lnTo>
                    <a:pt x="471" y="184"/>
                  </a:lnTo>
                  <a:lnTo>
                    <a:pt x="471" y="177"/>
                  </a:lnTo>
                  <a:lnTo>
                    <a:pt x="466" y="171"/>
                  </a:lnTo>
                  <a:lnTo>
                    <a:pt x="461" y="164"/>
                  </a:lnTo>
                  <a:lnTo>
                    <a:pt x="455" y="157"/>
                  </a:lnTo>
                  <a:lnTo>
                    <a:pt x="452" y="149"/>
                  </a:lnTo>
                  <a:lnTo>
                    <a:pt x="473" y="147"/>
                  </a:lnTo>
                  <a:lnTo>
                    <a:pt x="487" y="143"/>
                  </a:lnTo>
                  <a:lnTo>
                    <a:pt x="499" y="136"/>
                  </a:lnTo>
                  <a:lnTo>
                    <a:pt x="509" y="129"/>
                  </a:lnTo>
                  <a:lnTo>
                    <a:pt x="520" y="121"/>
                  </a:lnTo>
                  <a:lnTo>
                    <a:pt x="532" y="115"/>
                  </a:lnTo>
                  <a:lnTo>
                    <a:pt x="548" y="112"/>
                  </a:lnTo>
                  <a:lnTo>
                    <a:pt x="551" y="114"/>
                  </a:lnTo>
                  <a:lnTo>
                    <a:pt x="557" y="115"/>
                  </a:lnTo>
                  <a:lnTo>
                    <a:pt x="560" y="117"/>
                  </a:lnTo>
                  <a:lnTo>
                    <a:pt x="563" y="119"/>
                  </a:lnTo>
                  <a:lnTo>
                    <a:pt x="557" y="119"/>
                  </a:lnTo>
                  <a:lnTo>
                    <a:pt x="539" y="133"/>
                  </a:lnTo>
                  <a:lnTo>
                    <a:pt x="520" y="145"/>
                  </a:lnTo>
                  <a:lnTo>
                    <a:pt x="499" y="154"/>
                  </a:lnTo>
                  <a:lnTo>
                    <a:pt x="499" y="161"/>
                  </a:lnTo>
                  <a:lnTo>
                    <a:pt x="518" y="164"/>
                  </a:lnTo>
                  <a:lnTo>
                    <a:pt x="527" y="154"/>
                  </a:lnTo>
                  <a:lnTo>
                    <a:pt x="536" y="149"/>
                  </a:lnTo>
                  <a:lnTo>
                    <a:pt x="548" y="147"/>
                  </a:lnTo>
                  <a:lnTo>
                    <a:pt x="560" y="147"/>
                  </a:lnTo>
                  <a:lnTo>
                    <a:pt x="576" y="145"/>
                  </a:lnTo>
                  <a:lnTo>
                    <a:pt x="577" y="140"/>
                  </a:lnTo>
                  <a:lnTo>
                    <a:pt x="579" y="135"/>
                  </a:lnTo>
                  <a:lnTo>
                    <a:pt x="583" y="129"/>
                  </a:lnTo>
                  <a:lnTo>
                    <a:pt x="586" y="126"/>
                  </a:lnTo>
                  <a:lnTo>
                    <a:pt x="591" y="138"/>
                  </a:lnTo>
                  <a:lnTo>
                    <a:pt x="597" y="147"/>
                  </a:lnTo>
                  <a:lnTo>
                    <a:pt x="605" y="154"/>
                  </a:lnTo>
                  <a:lnTo>
                    <a:pt x="618" y="157"/>
                  </a:lnTo>
                  <a:lnTo>
                    <a:pt x="621" y="154"/>
                  </a:lnTo>
                  <a:lnTo>
                    <a:pt x="623" y="152"/>
                  </a:lnTo>
                  <a:lnTo>
                    <a:pt x="626" y="150"/>
                  </a:lnTo>
                  <a:lnTo>
                    <a:pt x="628" y="149"/>
                  </a:lnTo>
                  <a:lnTo>
                    <a:pt x="632" y="149"/>
                  </a:lnTo>
                  <a:lnTo>
                    <a:pt x="633" y="149"/>
                  </a:lnTo>
                  <a:lnTo>
                    <a:pt x="637" y="154"/>
                  </a:lnTo>
                  <a:lnTo>
                    <a:pt x="639" y="157"/>
                  </a:lnTo>
                  <a:lnTo>
                    <a:pt x="640" y="161"/>
                  </a:lnTo>
                  <a:lnTo>
                    <a:pt x="646" y="159"/>
                  </a:lnTo>
                  <a:lnTo>
                    <a:pt x="651" y="156"/>
                  </a:lnTo>
                  <a:lnTo>
                    <a:pt x="654" y="152"/>
                  </a:lnTo>
                  <a:lnTo>
                    <a:pt x="659" y="150"/>
                  </a:lnTo>
                  <a:lnTo>
                    <a:pt x="663" y="149"/>
                  </a:lnTo>
                  <a:lnTo>
                    <a:pt x="682" y="154"/>
                  </a:lnTo>
                  <a:lnTo>
                    <a:pt x="698" y="166"/>
                  </a:lnTo>
                  <a:lnTo>
                    <a:pt x="714" y="178"/>
                  </a:lnTo>
                  <a:lnTo>
                    <a:pt x="729" y="189"/>
                  </a:lnTo>
                  <a:lnTo>
                    <a:pt x="735" y="189"/>
                  </a:lnTo>
                  <a:lnTo>
                    <a:pt x="740" y="189"/>
                  </a:lnTo>
                  <a:lnTo>
                    <a:pt x="743" y="187"/>
                  </a:lnTo>
                  <a:lnTo>
                    <a:pt x="749" y="185"/>
                  </a:lnTo>
                  <a:lnTo>
                    <a:pt x="752" y="184"/>
                  </a:lnTo>
                  <a:lnTo>
                    <a:pt x="755" y="184"/>
                  </a:lnTo>
                  <a:lnTo>
                    <a:pt x="759" y="187"/>
                  </a:lnTo>
                  <a:lnTo>
                    <a:pt x="762" y="191"/>
                  </a:lnTo>
                  <a:lnTo>
                    <a:pt x="766" y="196"/>
                  </a:lnTo>
                  <a:lnTo>
                    <a:pt x="769" y="203"/>
                  </a:lnTo>
                  <a:lnTo>
                    <a:pt x="771" y="206"/>
                  </a:lnTo>
                  <a:lnTo>
                    <a:pt x="768" y="208"/>
                  </a:lnTo>
                  <a:lnTo>
                    <a:pt x="764" y="210"/>
                  </a:lnTo>
                  <a:lnTo>
                    <a:pt x="764" y="210"/>
                  </a:lnTo>
                  <a:lnTo>
                    <a:pt x="762" y="211"/>
                  </a:lnTo>
                  <a:lnTo>
                    <a:pt x="762" y="213"/>
                  </a:lnTo>
                  <a:lnTo>
                    <a:pt x="761" y="215"/>
                  </a:lnTo>
                  <a:lnTo>
                    <a:pt x="759" y="218"/>
                  </a:lnTo>
                  <a:lnTo>
                    <a:pt x="771" y="218"/>
                  </a:lnTo>
                  <a:lnTo>
                    <a:pt x="787" y="220"/>
                  </a:lnTo>
                  <a:lnTo>
                    <a:pt x="803" y="220"/>
                  </a:lnTo>
                  <a:lnTo>
                    <a:pt x="817" y="220"/>
                  </a:lnTo>
                  <a:lnTo>
                    <a:pt x="825" y="222"/>
                  </a:lnTo>
                  <a:lnTo>
                    <a:pt x="834" y="232"/>
                  </a:lnTo>
                  <a:lnTo>
                    <a:pt x="843" y="243"/>
                  </a:lnTo>
                  <a:lnTo>
                    <a:pt x="851" y="253"/>
                  </a:lnTo>
                  <a:lnTo>
                    <a:pt x="851" y="218"/>
                  </a:lnTo>
                  <a:lnTo>
                    <a:pt x="860" y="218"/>
                  </a:lnTo>
                  <a:lnTo>
                    <a:pt x="867" y="218"/>
                  </a:lnTo>
                  <a:lnTo>
                    <a:pt x="872" y="217"/>
                  </a:lnTo>
                  <a:lnTo>
                    <a:pt x="879" y="215"/>
                  </a:lnTo>
                  <a:lnTo>
                    <a:pt x="879" y="211"/>
                  </a:lnTo>
                  <a:lnTo>
                    <a:pt x="848" y="211"/>
                  </a:lnTo>
                  <a:lnTo>
                    <a:pt x="846" y="206"/>
                  </a:lnTo>
                  <a:lnTo>
                    <a:pt x="845" y="205"/>
                  </a:lnTo>
                  <a:lnTo>
                    <a:pt x="843" y="201"/>
                  </a:lnTo>
                  <a:lnTo>
                    <a:pt x="841" y="198"/>
                  </a:lnTo>
                  <a:lnTo>
                    <a:pt x="841" y="192"/>
                  </a:lnTo>
                  <a:lnTo>
                    <a:pt x="845" y="192"/>
                  </a:lnTo>
                  <a:lnTo>
                    <a:pt x="845" y="189"/>
                  </a:lnTo>
                  <a:lnTo>
                    <a:pt x="890" y="184"/>
                  </a:lnTo>
                  <a:lnTo>
                    <a:pt x="890" y="196"/>
                  </a:lnTo>
                  <a:lnTo>
                    <a:pt x="895" y="199"/>
                  </a:lnTo>
                  <a:lnTo>
                    <a:pt x="899" y="205"/>
                  </a:lnTo>
                  <a:lnTo>
                    <a:pt x="902" y="208"/>
                  </a:lnTo>
                  <a:lnTo>
                    <a:pt x="906" y="215"/>
                  </a:lnTo>
                  <a:lnTo>
                    <a:pt x="925" y="215"/>
                  </a:lnTo>
                  <a:lnTo>
                    <a:pt x="937" y="218"/>
                  </a:lnTo>
                  <a:lnTo>
                    <a:pt x="949" y="220"/>
                  </a:lnTo>
                  <a:lnTo>
                    <a:pt x="961" y="222"/>
                  </a:lnTo>
                  <a:lnTo>
                    <a:pt x="979" y="222"/>
                  </a:lnTo>
                  <a:lnTo>
                    <a:pt x="981" y="220"/>
                  </a:lnTo>
                  <a:lnTo>
                    <a:pt x="982" y="218"/>
                  </a:lnTo>
                  <a:lnTo>
                    <a:pt x="984" y="217"/>
                  </a:lnTo>
                  <a:lnTo>
                    <a:pt x="986" y="215"/>
                  </a:lnTo>
                  <a:lnTo>
                    <a:pt x="986" y="203"/>
                  </a:lnTo>
                  <a:lnTo>
                    <a:pt x="1009" y="203"/>
                  </a:lnTo>
                  <a:lnTo>
                    <a:pt x="1016" y="218"/>
                  </a:lnTo>
                  <a:lnTo>
                    <a:pt x="1024" y="234"/>
                  </a:lnTo>
                  <a:lnTo>
                    <a:pt x="1026" y="227"/>
                  </a:lnTo>
                  <a:lnTo>
                    <a:pt x="1026" y="224"/>
                  </a:lnTo>
                  <a:lnTo>
                    <a:pt x="1028" y="218"/>
                  </a:lnTo>
                  <a:lnTo>
                    <a:pt x="1028" y="215"/>
                  </a:lnTo>
                  <a:lnTo>
                    <a:pt x="1040" y="215"/>
                  </a:lnTo>
                  <a:lnTo>
                    <a:pt x="1040" y="201"/>
                  </a:lnTo>
                  <a:lnTo>
                    <a:pt x="1040" y="185"/>
                  </a:lnTo>
                  <a:lnTo>
                    <a:pt x="1042" y="171"/>
                  </a:lnTo>
                  <a:lnTo>
                    <a:pt x="1040" y="164"/>
                  </a:lnTo>
                  <a:lnTo>
                    <a:pt x="1028" y="150"/>
                  </a:lnTo>
                  <a:lnTo>
                    <a:pt x="1019" y="135"/>
                  </a:lnTo>
                  <a:lnTo>
                    <a:pt x="1017" y="117"/>
                  </a:lnTo>
                  <a:lnTo>
                    <a:pt x="1021" y="100"/>
                  </a:lnTo>
                  <a:lnTo>
                    <a:pt x="1033" y="81"/>
                  </a:lnTo>
                  <a:lnTo>
                    <a:pt x="1042" y="77"/>
                  </a:lnTo>
                  <a:lnTo>
                    <a:pt x="1052" y="74"/>
                  </a:lnTo>
                  <a:lnTo>
                    <a:pt x="1063" y="72"/>
                  </a:lnTo>
                  <a:close/>
                  <a:moveTo>
                    <a:pt x="851" y="23"/>
                  </a:moveTo>
                  <a:lnTo>
                    <a:pt x="872" y="37"/>
                  </a:lnTo>
                  <a:lnTo>
                    <a:pt x="885" y="54"/>
                  </a:lnTo>
                  <a:lnTo>
                    <a:pt x="892" y="75"/>
                  </a:lnTo>
                  <a:lnTo>
                    <a:pt x="897" y="102"/>
                  </a:lnTo>
                  <a:lnTo>
                    <a:pt x="902" y="129"/>
                  </a:lnTo>
                  <a:lnTo>
                    <a:pt x="918" y="131"/>
                  </a:lnTo>
                  <a:lnTo>
                    <a:pt x="928" y="133"/>
                  </a:lnTo>
                  <a:lnTo>
                    <a:pt x="937" y="140"/>
                  </a:lnTo>
                  <a:lnTo>
                    <a:pt x="942" y="149"/>
                  </a:lnTo>
                  <a:lnTo>
                    <a:pt x="944" y="164"/>
                  </a:lnTo>
                  <a:lnTo>
                    <a:pt x="941" y="164"/>
                  </a:lnTo>
                  <a:lnTo>
                    <a:pt x="939" y="163"/>
                  </a:lnTo>
                  <a:lnTo>
                    <a:pt x="937" y="161"/>
                  </a:lnTo>
                  <a:lnTo>
                    <a:pt x="935" y="159"/>
                  </a:lnTo>
                  <a:lnTo>
                    <a:pt x="932" y="157"/>
                  </a:lnTo>
                  <a:lnTo>
                    <a:pt x="932" y="164"/>
                  </a:lnTo>
                  <a:lnTo>
                    <a:pt x="935" y="168"/>
                  </a:lnTo>
                  <a:lnTo>
                    <a:pt x="937" y="170"/>
                  </a:lnTo>
                  <a:lnTo>
                    <a:pt x="939" y="170"/>
                  </a:lnTo>
                  <a:lnTo>
                    <a:pt x="939" y="173"/>
                  </a:lnTo>
                  <a:lnTo>
                    <a:pt x="939" y="175"/>
                  </a:lnTo>
                  <a:lnTo>
                    <a:pt x="941" y="180"/>
                  </a:lnTo>
                  <a:lnTo>
                    <a:pt x="932" y="182"/>
                  </a:lnTo>
                  <a:lnTo>
                    <a:pt x="923" y="184"/>
                  </a:lnTo>
                  <a:lnTo>
                    <a:pt x="913" y="184"/>
                  </a:lnTo>
                  <a:lnTo>
                    <a:pt x="895" y="177"/>
                  </a:lnTo>
                  <a:lnTo>
                    <a:pt x="878" y="175"/>
                  </a:lnTo>
                  <a:lnTo>
                    <a:pt x="858" y="178"/>
                  </a:lnTo>
                  <a:lnTo>
                    <a:pt x="839" y="184"/>
                  </a:lnTo>
                  <a:lnTo>
                    <a:pt x="820" y="187"/>
                  </a:lnTo>
                  <a:lnTo>
                    <a:pt x="799" y="187"/>
                  </a:lnTo>
                  <a:lnTo>
                    <a:pt x="775" y="180"/>
                  </a:lnTo>
                  <a:lnTo>
                    <a:pt x="762" y="177"/>
                  </a:lnTo>
                  <a:lnTo>
                    <a:pt x="752" y="175"/>
                  </a:lnTo>
                  <a:lnTo>
                    <a:pt x="743" y="173"/>
                  </a:lnTo>
                  <a:lnTo>
                    <a:pt x="735" y="168"/>
                  </a:lnTo>
                  <a:lnTo>
                    <a:pt x="729" y="157"/>
                  </a:lnTo>
                  <a:lnTo>
                    <a:pt x="733" y="157"/>
                  </a:lnTo>
                  <a:lnTo>
                    <a:pt x="742" y="149"/>
                  </a:lnTo>
                  <a:lnTo>
                    <a:pt x="755" y="145"/>
                  </a:lnTo>
                  <a:lnTo>
                    <a:pt x="771" y="143"/>
                  </a:lnTo>
                  <a:lnTo>
                    <a:pt x="787" y="142"/>
                  </a:lnTo>
                  <a:lnTo>
                    <a:pt x="787" y="138"/>
                  </a:lnTo>
                  <a:lnTo>
                    <a:pt x="780" y="133"/>
                  </a:lnTo>
                  <a:lnTo>
                    <a:pt x="775" y="129"/>
                  </a:lnTo>
                  <a:lnTo>
                    <a:pt x="768" y="128"/>
                  </a:lnTo>
                  <a:lnTo>
                    <a:pt x="755" y="126"/>
                  </a:lnTo>
                  <a:lnTo>
                    <a:pt x="749" y="126"/>
                  </a:lnTo>
                  <a:lnTo>
                    <a:pt x="736" y="126"/>
                  </a:lnTo>
                  <a:lnTo>
                    <a:pt x="721" y="126"/>
                  </a:lnTo>
                  <a:lnTo>
                    <a:pt x="719" y="115"/>
                  </a:lnTo>
                  <a:lnTo>
                    <a:pt x="714" y="105"/>
                  </a:lnTo>
                  <a:lnTo>
                    <a:pt x="710" y="96"/>
                  </a:lnTo>
                  <a:lnTo>
                    <a:pt x="707" y="86"/>
                  </a:lnTo>
                  <a:lnTo>
                    <a:pt x="707" y="68"/>
                  </a:lnTo>
                  <a:lnTo>
                    <a:pt x="714" y="58"/>
                  </a:lnTo>
                  <a:lnTo>
                    <a:pt x="721" y="46"/>
                  </a:lnTo>
                  <a:lnTo>
                    <a:pt x="729" y="35"/>
                  </a:lnTo>
                  <a:lnTo>
                    <a:pt x="740" y="28"/>
                  </a:lnTo>
                  <a:lnTo>
                    <a:pt x="752" y="30"/>
                  </a:lnTo>
                  <a:lnTo>
                    <a:pt x="755" y="30"/>
                  </a:lnTo>
                  <a:lnTo>
                    <a:pt x="755" y="33"/>
                  </a:lnTo>
                  <a:lnTo>
                    <a:pt x="755" y="35"/>
                  </a:lnTo>
                  <a:lnTo>
                    <a:pt x="754" y="35"/>
                  </a:lnTo>
                  <a:lnTo>
                    <a:pt x="754" y="37"/>
                  </a:lnTo>
                  <a:lnTo>
                    <a:pt x="754" y="37"/>
                  </a:lnTo>
                  <a:lnTo>
                    <a:pt x="755" y="39"/>
                  </a:lnTo>
                  <a:lnTo>
                    <a:pt x="755" y="42"/>
                  </a:lnTo>
                  <a:lnTo>
                    <a:pt x="764" y="42"/>
                  </a:lnTo>
                  <a:lnTo>
                    <a:pt x="776" y="42"/>
                  </a:lnTo>
                  <a:lnTo>
                    <a:pt x="787" y="42"/>
                  </a:lnTo>
                  <a:lnTo>
                    <a:pt x="794" y="42"/>
                  </a:lnTo>
                  <a:lnTo>
                    <a:pt x="797" y="44"/>
                  </a:lnTo>
                  <a:lnTo>
                    <a:pt x="799" y="46"/>
                  </a:lnTo>
                  <a:lnTo>
                    <a:pt x="801" y="49"/>
                  </a:lnTo>
                  <a:lnTo>
                    <a:pt x="803" y="53"/>
                  </a:lnTo>
                  <a:lnTo>
                    <a:pt x="806" y="54"/>
                  </a:lnTo>
                  <a:lnTo>
                    <a:pt x="810" y="58"/>
                  </a:lnTo>
                  <a:lnTo>
                    <a:pt x="811" y="53"/>
                  </a:lnTo>
                  <a:lnTo>
                    <a:pt x="813" y="51"/>
                  </a:lnTo>
                  <a:lnTo>
                    <a:pt x="817" y="49"/>
                  </a:lnTo>
                  <a:lnTo>
                    <a:pt x="818" y="47"/>
                  </a:lnTo>
                  <a:lnTo>
                    <a:pt x="824" y="47"/>
                  </a:lnTo>
                  <a:lnTo>
                    <a:pt x="829" y="46"/>
                  </a:lnTo>
                  <a:lnTo>
                    <a:pt x="836" y="60"/>
                  </a:lnTo>
                  <a:lnTo>
                    <a:pt x="843" y="70"/>
                  </a:lnTo>
                  <a:lnTo>
                    <a:pt x="848" y="77"/>
                  </a:lnTo>
                  <a:lnTo>
                    <a:pt x="850" y="72"/>
                  </a:lnTo>
                  <a:lnTo>
                    <a:pt x="851" y="67"/>
                  </a:lnTo>
                  <a:lnTo>
                    <a:pt x="851" y="61"/>
                  </a:lnTo>
                  <a:lnTo>
                    <a:pt x="851" y="54"/>
                  </a:lnTo>
                  <a:lnTo>
                    <a:pt x="845" y="44"/>
                  </a:lnTo>
                  <a:lnTo>
                    <a:pt x="846" y="33"/>
                  </a:lnTo>
                  <a:lnTo>
                    <a:pt x="851" y="23"/>
                  </a:lnTo>
                  <a:close/>
                  <a:moveTo>
                    <a:pt x="871" y="7"/>
                  </a:moveTo>
                  <a:lnTo>
                    <a:pt x="879" y="7"/>
                  </a:lnTo>
                  <a:lnTo>
                    <a:pt x="886" y="9"/>
                  </a:lnTo>
                  <a:lnTo>
                    <a:pt x="893" y="11"/>
                  </a:lnTo>
                  <a:lnTo>
                    <a:pt x="899" y="14"/>
                  </a:lnTo>
                  <a:lnTo>
                    <a:pt x="900" y="19"/>
                  </a:lnTo>
                  <a:lnTo>
                    <a:pt x="900" y="23"/>
                  </a:lnTo>
                  <a:lnTo>
                    <a:pt x="902" y="28"/>
                  </a:lnTo>
                  <a:lnTo>
                    <a:pt x="902" y="35"/>
                  </a:lnTo>
                  <a:lnTo>
                    <a:pt x="897" y="35"/>
                  </a:lnTo>
                  <a:lnTo>
                    <a:pt x="893" y="37"/>
                  </a:lnTo>
                  <a:lnTo>
                    <a:pt x="888" y="37"/>
                  </a:lnTo>
                  <a:lnTo>
                    <a:pt x="883" y="39"/>
                  </a:lnTo>
                  <a:lnTo>
                    <a:pt x="874" y="30"/>
                  </a:lnTo>
                  <a:lnTo>
                    <a:pt x="864" y="23"/>
                  </a:lnTo>
                  <a:lnTo>
                    <a:pt x="871" y="7"/>
                  </a:lnTo>
                  <a:close/>
                  <a:moveTo>
                    <a:pt x="4266" y="0"/>
                  </a:moveTo>
                  <a:lnTo>
                    <a:pt x="4285" y="0"/>
                  </a:lnTo>
                  <a:lnTo>
                    <a:pt x="4301" y="4"/>
                  </a:lnTo>
                  <a:lnTo>
                    <a:pt x="4316" y="7"/>
                  </a:lnTo>
                  <a:lnTo>
                    <a:pt x="4320" y="23"/>
                  </a:lnTo>
                  <a:lnTo>
                    <a:pt x="4269" y="23"/>
                  </a:lnTo>
                  <a:lnTo>
                    <a:pt x="4267" y="18"/>
                  </a:lnTo>
                  <a:lnTo>
                    <a:pt x="4267" y="13"/>
                  </a:lnTo>
                  <a:lnTo>
                    <a:pt x="4266" y="7"/>
                  </a:lnTo>
                  <a:lnTo>
                    <a:pt x="4266"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1" name="Freeform 10">
              <a:extLst>
                <a:ext uri="{FF2B5EF4-FFF2-40B4-BE49-F238E27FC236}">
                  <a16:creationId xmlns:a16="http://schemas.microsoft.com/office/drawing/2014/main" id="{D1894FA7-17F0-4BA6-8FFA-24F2E5F02B09}"/>
                </a:ext>
              </a:extLst>
            </p:cNvPr>
            <p:cNvSpPr>
              <a:spLocks noEditPoints="1"/>
            </p:cNvSpPr>
            <p:nvPr/>
          </p:nvSpPr>
          <p:spPr bwMode="auto">
            <a:xfrm>
              <a:off x="1595438" y="1790700"/>
              <a:ext cx="6908800" cy="3509963"/>
            </a:xfrm>
            <a:custGeom>
              <a:avLst/>
              <a:gdLst>
                <a:gd name="T0" fmla="*/ 660 w 4352"/>
                <a:gd name="T1" fmla="*/ 268 h 2211"/>
                <a:gd name="T2" fmla="*/ 761 w 4352"/>
                <a:gd name="T3" fmla="*/ 293 h 2211"/>
                <a:gd name="T4" fmla="*/ 891 w 4352"/>
                <a:gd name="T5" fmla="*/ 513 h 2211"/>
                <a:gd name="T6" fmla="*/ 763 w 4352"/>
                <a:gd name="T7" fmla="*/ 572 h 2211"/>
                <a:gd name="T8" fmla="*/ 541 w 4352"/>
                <a:gd name="T9" fmla="*/ 326 h 2211"/>
                <a:gd name="T10" fmla="*/ 381 w 4352"/>
                <a:gd name="T11" fmla="*/ 211 h 2211"/>
                <a:gd name="T12" fmla="*/ 442 w 4352"/>
                <a:gd name="T13" fmla="*/ 265 h 2211"/>
                <a:gd name="T14" fmla="*/ 20 w 4352"/>
                <a:gd name="T15" fmla="*/ 288 h 2211"/>
                <a:gd name="T16" fmla="*/ 452 w 4352"/>
                <a:gd name="T17" fmla="*/ 157 h 2211"/>
                <a:gd name="T18" fmla="*/ 3751 w 4352"/>
                <a:gd name="T19" fmla="*/ 141 h 2211"/>
                <a:gd name="T20" fmla="*/ 320 w 4352"/>
                <a:gd name="T21" fmla="*/ 123 h 2211"/>
                <a:gd name="T22" fmla="*/ 299 w 4352"/>
                <a:gd name="T23" fmla="*/ 143 h 2211"/>
                <a:gd name="T24" fmla="*/ 163 w 4352"/>
                <a:gd name="T25" fmla="*/ 127 h 2211"/>
                <a:gd name="T26" fmla="*/ 140 w 4352"/>
                <a:gd name="T27" fmla="*/ 101 h 2211"/>
                <a:gd name="T28" fmla="*/ 3675 w 4352"/>
                <a:gd name="T29" fmla="*/ 153 h 2211"/>
                <a:gd name="T30" fmla="*/ 639 w 4352"/>
                <a:gd name="T31" fmla="*/ 162 h 2211"/>
                <a:gd name="T32" fmla="*/ 508 w 4352"/>
                <a:gd name="T33" fmla="*/ 150 h 2211"/>
                <a:gd name="T34" fmla="*/ 404 w 4352"/>
                <a:gd name="T35" fmla="*/ 89 h 2211"/>
                <a:gd name="T36" fmla="*/ 180 w 4352"/>
                <a:gd name="T37" fmla="*/ 82 h 2211"/>
                <a:gd name="T38" fmla="*/ 2683 w 4352"/>
                <a:gd name="T39" fmla="*/ 75 h 2211"/>
                <a:gd name="T40" fmla="*/ 2475 w 4352"/>
                <a:gd name="T41" fmla="*/ 199 h 2211"/>
                <a:gd name="T42" fmla="*/ 407 w 4352"/>
                <a:gd name="T43" fmla="*/ 52 h 2211"/>
                <a:gd name="T44" fmla="*/ 3303 w 4352"/>
                <a:gd name="T45" fmla="*/ 117 h 2211"/>
                <a:gd name="T46" fmla="*/ 3357 w 4352"/>
                <a:gd name="T47" fmla="*/ 195 h 2211"/>
                <a:gd name="T48" fmla="*/ 3540 w 4352"/>
                <a:gd name="T49" fmla="*/ 305 h 2211"/>
                <a:gd name="T50" fmla="*/ 3767 w 4352"/>
                <a:gd name="T51" fmla="*/ 261 h 2211"/>
                <a:gd name="T52" fmla="*/ 4073 w 4352"/>
                <a:gd name="T53" fmla="*/ 364 h 2211"/>
                <a:gd name="T54" fmla="*/ 4312 w 4352"/>
                <a:gd name="T55" fmla="*/ 511 h 2211"/>
                <a:gd name="T56" fmla="*/ 4193 w 4352"/>
                <a:gd name="T57" fmla="*/ 539 h 2211"/>
                <a:gd name="T58" fmla="*/ 4015 w 4352"/>
                <a:gd name="T59" fmla="*/ 677 h 2211"/>
                <a:gd name="T60" fmla="*/ 3874 w 4352"/>
                <a:gd name="T61" fmla="*/ 780 h 2211"/>
                <a:gd name="T62" fmla="*/ 3928 w 4352"/>
                <a:gd name="T63" fmla="*/ 640 h 2211"/>
                <a:gd name="T64" fmla="*/ 3622 w 4352"/>
                <a:gd name="T65" fmla="*/ 768 h 2211"/>
                <a:gd name="T66" fmla="*/ 3591 w 4352"/>
                <a:gd name="T67" fmla="*/ 1045 h 2211"/>
                <a:gd name="T68" fmla="*/ 3456 w 4352"/>
                <a:gd name="T69" fmla="*/ 1122 h 2211"/>
                <a:gd name="T70" fmla="*/ 3402 w 4352"/>
                <a:gd name="T71" fmla="*/ 1218 h 2211"/>
                <a:gd name="T72" fmla="*/ 3245 w 4352"/>
                <a:gd name="T73" fmla="*/ 1413 h 2211"/>
                <a:gd name="T74" fmla="*/ 3168 w 4352"/>
                <a:gd name="T75" fmla="*/ 1686 h 2211"/>
                <a:gd name="T76" fmla="*/ 2987 w 4352"/>
                <a:gd name="T77" fmla="*/ 1387 h 2211"/>
                <a:gd name="T78" fmla="*/ 2720 w 4352"/>
                <a:gd name="T79" fmla="*/ 1406 h 2211"/>
                <a:gd name="T80" fmla="*/ 2434 w 4352"/>
                <a:gd name="T81" fmla="*/ 1335 h 2211"/>
                <a:gd name="T82" fmla="*/ 2339 w 4352"/>
                <a:gd name="T83" fmla="*/ 1523 h 2211"/>
                <a:gd name="T84" fmla="*/ 2231 w 4352"/>
                <a:gd name="T85" fmla="*/ 1378 h 2211"/>
                <a:gd name="T86" fmla="*/ 2310 w 4352"/>
                <a:gd name="T87" fmla="*/ 1714 h 2211"/>
                <a:gd name="T88" fmla="*/ 2001 w 4352"/>
                <a:gd name="T89" fmla="*/ 2208 h 2211"/>
                <a:gd name="T90" fmla="*/ 1920 w 4352"/>
                <a:gd name="T91" fmla="*/ 1862 h 2211"/>
                <a:gd name="T92" fmla="*/ 1625 w 4352"/>
                <a:gd name="T93" fmla="*/ 1644 h 2211"/>
                <a:gd name="T94" fmla="*/ 1636 w 4352"/>
                <a:gd name="T95" fmla="*/ 1195 h 2211"/>
                <a:gd name="T96" fmla="*/ 1709 w 4352"/>
                <a:gd name="T97" fmla="*/ 1028 h 2211"/>
                <a:gd name="T98" fmla="*/ 1793 w 4352"/>
                <a:gd name="T99" fmla="*/ 865 h 2211"/>
                <a:gd name="T100" fmla="*/ 1973 w 4352"/>
                <a:gd name="T101" fmla="*/ 801 h 2211"/>
                <a:gd name="T102" fmla="*/ 2118 w 4352"/>
                <a:gd name="T103" fmla="*/ 659 h 2211"/>
                <a:gd name="T104" fmla="*/ 1997 w 4352"/>
                <a:gd name="T105" fmla="*/ 686 h 2211"/>
                <a:gd name="T106" fmla="*/ 1831 w 4352"/>
                <a:gd name="T107" fmla="*/ 577 h 2211"/>
                <a:gd name="T108" fmla="*/ 2041 w 4352"/>
                <a:gd name="T109" fmla="*/ 342 h 2211"/>
                <a:gd name="T110" fmla="*/ 2259 w 4352"/>
                <a:gd name="T111" fmla="*/ 391 h 2211"/>
                <a:gd name="T112" fmla="*/ 2278 w 4352"/>
                <a:gd name="T113" fmla="*/ 499 h 2211"/>
                <a:gd name="T114" fmla="*/ 2439 w 4352"/>
                <a:gd name="T115" fmla="*/ 387 h 2211"/>
                <a:gd name="T116" fmla="*/ 2566 w 4352"/>
                <a:gd name="T117" fmla="*/ 382 h 2211"/>
                <a:gd name="T118" fmla="*/ 2667 w 4352"/>
                <a:gd name="T119" fmla="*/ 261 h 2211"/>
                <a:gd name="T120" fmla="*/ 2737 w 4352"/>
                <a:gd name="T121" fmla="*/ 467 h 2211"/>
                <a:gd name="T122" fmla="*/ 2861 w 4352"/>
                <a:gd name="T123" fmla="*/ 275 h 2211"/>
                <a:gd name="T124" fmla="*/ 3161 w 4352"/>
                <a:gd name="T125" fmla="*/ 17 h 2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52" h="2211">
                  <a:moveTo>
                    <a:pt x="2697" y="200"/>
                  </a:moveTo>
                  <a:lnTo>
                    <a:pt x="2708" y="204"/>
                  </a:lnTo>
                  <a:lnTo>
                    <a:pt x="2708" y="211"/>
                  </a:lnTo>
                  <a:lnTo>
                    <a:pt x="2704" y="211"/>
                  </a:lnTo>
                  <a:lnTo>
                    <a:pt x="2702" y="213"/>
                  </a:lnTo>
                  <a:lnTo>
                    <a:pt x="2701" y="214"/>
                  </a:lnTo>
                  <a:lnTo>
                    <a:pt x="2699" y="214"/>
                  </a:lnTo>
                  <a:lnTo>
                    <a:pt x="2697" y="214"/>
                  </a:lnTo>
                  <a:lnTo>
                    <a:pt x="2694" y="214"/>
                  </a:lnTo>
                  <a:lnTo>
                    <a:pt x="2694" y="209"/>
                  </a:lnTo>
                  <a:lnTo>
                    <a:pt x="2694" y="206"/>
                  </a:lnTo>
                  <a:lnTo>
                    <a:pt x="2695" y="204"/>
                  </a:lnTo>
                  <a:lnTo>
                    <a:pt x="2697" y="200"/>
                  </a:lnTo>
                  <a:close/>
                  <a:moveTo>
                    <a:pt x="562" y="192"/>
                  </a:moveTo>
                  <a:lnTo>
                    <a:pt x="562" y="195"/>
                  </a:lnTo>
                  <a:lnTo>
                    <a:pt x="566" y="195"/>
                  </a:lnTo>
                  <a:lnTo>
                    <a:pt x="564" y="213"/>
                  </a:lnTo>
                  <a:lnTo>
                    <a:pt x="566" y="228"/>
                  </a:lnTo>
                  <a:lnTo>
                    <a:pt x="573" y="242"/>
                  </a:lnTo>
                  <a:lnTo>
                    <a:pt x="576" y="244"/>
                  </a:lnTo>
                  <a:lnTo>
                    <a:pt x="580" y="244"/>
                  </a:lnTo>
                  <a:lnTo>
                    <a:pt x="583" y="246"/>
                  </a:lnTo>
                  <a:lnTo>
                    <a:pt x="589" y="246"/>
                  </a:lnTo>
                  <a:lnTo>
                    <a:pt x="589" y="204"/>
                  </a:lnTo>
                  <a:lnTo>
                    <a:pt x="615" y="204"/>
                  </a:lnTo>
                  <a:lnTo>
                    <a:pt x="620" y="216"/>
                  </a:lnTo>
                  <a:lnTo>
                    <a:pt x="627" y="228"/>
                  </a:lnTo>
                  <a:lnTo>
                    <a:pt x="634" y="239"/>
                  </a:lnTo>
                  <a:lnTo>
                    <a:pt x="646" y="242"/>
                  </a:lnTo>
                  <a:lnTo>
                    <a:pt x="646" y="247"/>
                  </a:lnTo>
                  <a:lnTo>
                    <a:pt x="648" y="258"/>
                  </a:lnTo>
                  <a:lnTo>
                    <a:pt x="650" y="270"/>
                  </a:lnTo>
                  <a:lnTo>
                    <a:pt x="650" y="277"/>
                  </a:lnTo>
                  <a:lnTo>
                    <a:pt x="653" y="275"/>
                  </a:lnTo>
                  <a:lnTo>
                    <a:pt x="655" y="275"/>
                  </a:lnTo>
                  <a:lnTo>
                    <a:pt x="655" y="275"/>
                  </a:lnTo>
                  <a:lnTo>
                    <a:pt x="657" y="274"/>
                  </a:lnTo>
                  <a:lnTo>
                    <a:pt x="658" y="272"/>
                  </a:lnTo>
                  <a:lnTo>
                    <a:pt x="660" y="268"/>
                  </a:lnTo>
                  <a:lnTo>
                    <a:pt x="662" y="263"/>
                  </a:lnTo>
                  <a:lnTo>
                    <a:pt x="664" y="258"/>
                  </a:lnTo>
                  <a:lnTo>
                    <a:pt x="665" y="254"/>
                  </a:lnTo>
                  <a:lnTo>
                    <a:pt x="669" y="251"/>
                  </a:lnTo>
                  <a:lnTo>
                    <a:pt x="672" y="249"/>
                  </a:lnTo>
                  <a:lnTo>
                    <a:pt x="678" y="247"/>
                  </a:lnTo>
                  <a:lnTo>
                    <a:pt x="681" y="244"/>
                  </a:lnTo>
                  <a:lnTo>
                    <a:pt x="685" y="242"/>
                  </a:lnTo>
                  <a:lnTo>
                    <a:pt x="681" y="242"/>
                  </a:lnTo>
                  <a:lnTo>
                    <a:pt x="681" y="239"/>
                  </a:lnTo>
                  <a:lnTo>
                    <a:pt x="672" y="242"/>
                  </a:lnTo>
                  <a:lnTo>
                    <a:pt x="667" y="246"/>
                  </a:lnTo>
                  <a:lnTo>
                    <a:pt x="660" y="251"/>
                  </a:lnTo>
                  <a:lnTo>
                    <a:pt x="650" y="254"/>
                  </a:lnTo>
                  <a:lnTo>
                    <a:pt x="648" y="239"/>
                  </a:lnTo>
                  <a:lnTo>
                    <a:pt x="646" y="228"/>
                  </a:lnTo>
                  <a:lnTo>
                    <a:pt x="643" y="219"/>
                  </a:lnTo>
                  <a:lnTo>
                    <a:pt x="639" y="207"/>
                  </a:lnTo>
                  <a:lnTo>
                    <a:pt x="643" y="206"/>
                  </a:lnTo>
                  <a:lnTo>
                    <a:pt x="644" y="206"/>
                  </a:lnTo>
                  <a:lnTo>
                    <a:pt x="648" y="204"/>
                  </a:lnTo>
                  <a:lnTo>
                    <a:pt x="653" y="204"/>
                  </a:lnTo>
                  <a:lnTo>
                    <a:pt x="658" y="207"/>
                  </a:lnTo>
                  <a:lnTo>
                    <a:pt x="662" y="209"/>
                  </a:lnTo>
                  <a:lnTo>
                    <a:pt x="667" y="211"/>
                  </a:lnTo>
                  <a:lnTo>
                    <a:pt x="672" y="213"/>
                  </a:lnTo>
                  <a:lnTo>
                    <a:pt x="678" y="214"/>
                  </a:lnTo>
                  <a:lnTo>
                    <a:pt x="685" y="226"/>
                  </a:lnTo>
                  <a:lnTo>
                    <a:pt x="692" y="240"/>
                  </a:lnTo>
                  <a:lnTo>
                    <a:pt x="697" y="253"/>
                  </a:lnTo>
                  <a:lnTo>
                    <a:pt x="704" y="261"/>
                  </a:lnTo>
                  <a:lnTo>
                    <a:pt x="707" y="263"/>
                  </a:lnTo>
                  <a:lnTo>
                    <a:pt x="713" y="263"/>
                  </a:lnTo>
                  <a:lnTo>
                    <a:pt x="718" y="263"/>
                  </a:lnTo>
                  <a:lnTo>
                    <a:pt x="723" y="263"/>
                  </a:lnTo>
                  <a:lnTo>
                    <a:pt x="726" y="263"/>
                  </a:lnTo>
                  <a:lnTo>
                    <a:pt x="730" y="265"/>
                  </a:lnTo>
                  <a:lnTo>
                    <a:pt x="747" y="277"/>
                  </a:lnTo>
                  <a:lnTo>
                    <a:pt x="761" y="293"/>
                  </a:lnTo>
                  <a:lnTo>
                    <a:pt x="777" y="307"/>
                  </a:lnTo>
                  <a:lnTo>
                    <a:pt x="777" y="319"/>
                  </a:lnTo>
                  <a:lnTo>
                    <a:pt x="791" y="324"/>
                  </a:lnTo>
                  <a:lnTo>
                    <a:pt x="803" y="331"/>
                  </a:lnTo>
                  <a:lnTo>
                    <a:pt x="810" y="342"/>
                  </a:lnTo>
                  <a:lnTo>
                    <a:pt x="819" y="354"/>
                  </a:lnTo>
                  <a:lnTo>
                    <a:pt x="826" y="366"/>
                  </a:lnTo>
                  <a:lnTo>
                    <a:pt x="835" y="377"/>
                  </a:lnTo>
                  <a:lnTo>
                    <a:pt x="829" y="384"/>
                  </a:lnTo>
                  <a:lnTo>
                    <a:pt x="826" y="387"/>
                  </a:lnTo>
                  <a:lnTo>
                    <a:pt x="824" y="392"/>
                  </a:lnTo>
                  <a:lnTo>
                    <a:pt x="822" y="396"/>
                  </a:lnTo>
                  <a:lnTo>
                    <a:pt x="829" y="408"/>
                  </a:lnTo>
                  <a:lnTo>
                    <a:pt x="840" y="417"/>
                  </a:lnTo>
                  <a:lnTo>
                    <a:pt x="854" y="422"/>
                  </a:lnTo>
                  <a:lnTo>
                    <a:pt x="854" y="427"/>
                  </a:lnTo>
                  <a:lnTo>
                    <a:pt x="854" y="429"/>
                  </a:lnTo>
                  <a:lnTo>
                    <a:pt x="856" y="431"/>
                  </a:lnTo>
                  <a:lnTo>
                    <a:pt x="856" y="432"/>
                  </a:lnTo>
                  <a:lnTo>
                    <a:pt x="857" y="434"/>
                  </a:lnTo>
                  <a:lnTo>
                    <a:pt x="861" y="436"/>
                  </a:lnTo>
                  <a:lnTo>
                    <a:pt x="864" y="439"/>
                  </a:lnTo>
                  <a:lnTo>
                    <a:pt x="870" y="441"/>
                  </a:lnTo>
                  <a:lnTo>
                    <a:pt x="873" y="443"/>
                  </a:lnTo>
                  <a:lnTo>
                    <a:pt x="877" y="446"/>
                  </a:lnTo>
                  <a:lnTo>
                    <a:pt x="878" y="448"/>
                  </a:lnTo>
                  <a:lnTo>
                    <a:pt x="880" y="452"/>
                  </a:lnTo>
                  <a:lnTo>
                    <a:pt x="878" y="453"/>
                  </a:lnTo>
                  <a:lnTo>
                    <a:pt x="878" y="455"/>
                  </a:lnTo>
                  <a:lnTo>
                    <a:pt x="878" y="455"/>
                  </a:lnTo>
                  <a:lnTo>
                    <a:pt x="878" y="457"/>
                  </a:lnTo>
                  <a:lnTo>
                    <a:pt x="880" y="459"/>
                  </a:lnTo>
                  <a:lnTo>
                    <a:pt x="884" y="460"/>
                  </a:lnTo>
                  <a:lnTo>
                    <a:pt x="889" y="462"/>
                  </a:lnTo>
                  <a:lnTo>
                    <a:pt x="892" y="464"/>
                  </a:lnTo>
                  <a:lnTo>
                    <a:pt x="898" y="464"/>
                  </a:lnTo>
                  <a:lnTo>
                    <a:pt x="903" y="464"/>
                  </a:lnTo>
                  <a:lnTo>
                    <a:pt x="896" y="511"/>
                  </a:lnTo>
                  <a:lnTo>
                    <a:pt x="891" y="513"/>
                  </a:lnTo>
                  <a:lnTo>
                    <a:pt x="885" y="513"/>
                  </a:lnTo>
                  <a:lnTo>
                    <a:pt x="880" y="514"/>
                  </a:lnTo>
                  <a:lnTo>
                    <a:pt x="873" y="514"/>
                  </a:lnTo>
                  <a:lnTo>
                    <a:pt x="866" y="506"/>
                  </a:lnTo>
                  <a:lnTo>
                    <a:pt x="857" y="497"/>
                  </a:lnTo>
                  <a:lnTo>
                    <a:pt x="850" y="488"/>
                  </a:lnTo>
                  <a:lnTo>
                    <a:pt x="845" y="476"/>
                  </a:lnTo>
                  <a:lnTo>
                    <a:pt x="838" y="476"/>
                  </a:lnTo>
                  <a:lnTo>
                    <a:pt x="833" y="478"/>
                  </a:lnTo>
                  <a:lnTo>
                    <a:pt x="828" y="478"/>
                  </a:lnTo>
                  <a:lnTo>
                    <a:pt x="822" y="480"/>
                  </a:lnTo>
                  <a:lnTo>
                    <a:pt x="831" y="507"/>
                  </a:lnTo>
                  <a:lnTo>
                    <a:pt x="838" y="537"/>
                  </a:lnTo>
                  <a:lnTo>
                    <a:pt x="850" y="537"/>
                  </a:lnTo>
                  <a:lnTo>
                    <a:pt x="857" y="551"/>
                  </a:lnTo>
                  <a:lnTo>
                    <a:pt x="863" y="565"/>
                  </a:lnTo>
                  <a:lnTo>
                    <a:pt x="864" y="584"/>
                  </a:lnTo>
                  <a:lnTo>
                    <a:pt x="863" y="586"/>
                  </a:lnTo>
                  <a:lnTo>
                    <a:pt x="861" y="588"/>
                  </a:lnTo>
                  <a:lnTo>
                    <a:pt x="861" y="590"/>
                  </a:lnTo>
                  <a:lnTo>
                    <a:pt x="859" y="591"/>
                  </a:lnTo>
                  <a:lnTo>
                    <a:pt x="857" y="593"/>
                  </a:lnTo>
                  <a:lnTo>
                    <a:pt x="854" y="595"/>
                  </a:lnTo>
                  <a:lnTo>
                    <a:pt x="847" y="591"/>
                  </a:lnTo>
                  <a:lnTo>
                    <a:pt x="838" y="586"/>
                  </a:lnTo>
                  <a:lnTo>
                    <a:pt x="829" y="581"/>
                  </a:lnTo>
                  <a:lnTo>
                    <a:pt x="822" y="577"/>
                  </a:lnTo>
                  <a:lnTo>
                    <a:pt x="819" y="576"/>
                  </a:lnTo>
                  <a:lnTo>
                    <a:pt x="816" y="576"/>
                  </a:lnTo>
                  <a:lnTo>
                    <a:pt x="826" y="590"/>
                  </a:lnTo>
                  <a:lnTo>
                    <a:pt x="835" y="602"/>
                  </a:lnTo>
                  <a:lnTo>
                    <a:pt x="842" y="617"/>
                  </a:lnTo>
                  <a:lnTo>
                    <a:pt x="838" y="617"/>
                  </a:lnTo>
                  <a:lnTo>
                    <a:pt x="826" y="612"/>
                  </a:lnTo>
                  <a:lnTo>
                    <a:pt x="810" y="609"/>
                  </a:lnTo>
                  <a:lnTo>
                    <a:pt x="793" y="605"/>
                  </a:lnTo>
                  <a:lnTo>
                    <a:pt x="781" y="598"/>
                  </a:lnTo>
                  <a:lnTo>
                    <a:pt x="770" y="588"/>
                  </a:lnTo>
                  <a:lnTo>
                    <a:pt x="763" y="572"/>
                  </a:lnTo>
                  <a:lnTo>
                    <a:pt x="756" y="558"/>
                  </a:lnTo>
                  <a:lnTo>
                    <a:pt x="746" y="544"/>
                  </a:lnTo>
                  <a:lnTo>
                    <a:pt x="735" y="534"/>
                  </a:lnTo>
                  <a:lnTo>
                    <a:pt x="720" y="542"/>
                  </a:lnTo>
                  <a:lnTo>
                    <a:pt x="702" y="548"/>
                  </a:lnTo>
                  <a:lnTo>
                    <a:pt x="681" y="549"/>
                  </a:lnTo>
                  <a:lnTo>
                    <a:pt x="679" y="544"/>
                  </a:lnTo>
                  <a:lnTo>
                    <a:pt x="678" y="539"/>
                  </a:lnTo>
                  <a:lnTo>
                    <a:pt x="678" y="534"/>
                  </a:lnTo>
                  <a:lnTo>
                    <a:pt x="678" y="527"/>
                  </a:lnTo>
                  <a:lnTo>
                    <a:pt x="693" y="521"/>
                  </a:lnTo>
                  <a:lnTo>
                    <a:pt x="713" y="516"/>
                  </a:lnTo>
                  <a:lnTo>
                    <a:pt x="730" y="511"/>
                  </a:lnTo>
                  <a:lnTo>
                    <a:pt x="735" y="501"/>
                  </a:lnTo>
                  <a:lnTo>
                    <a:pt x="740" y="487"/>
                  </a:lnTo>
                  <a:lnTo>
                    <a:pt x="746" y="471"/>
                  </a:lnTo>
                  <a:lnTo>
                    <a:pt x="749" y="455"/>
                  </a:lnTo>
                  <a:lnTo>
                    <a:pt x="751" y="443"/>
                  </a:lnTo>
                  <a:lnTo>
                    <a:pt x="749" y="434"/>
                  </a:lnTo>
                  <a:lnTo>
                    <a:pt x="742" y="422"/>
                  </a:lnTo>
                  <a:lnTo>
                    <a:pt x="733" y="415"/>
                  </a:lnTo>
                  <a:lnTo>
                    <a:pt x="723" y="408"/>
                  </a:lnTo>
                  <a:lnTo>
                    <a:pt x="716" y="399"/>
                  </a:lnTo>
                  <a:lnTo>
                    <a:pt x="707" y="357"/>
                  </a:lnTo>
                  <a:lnTo>
                    <a:pt x="693" y="354"/>
                  </a:lnTo>
                  <a:lnTo>
                    <a:pt x="683" y="347"/>
                  </a:lnTo>
                  <a:lnTo>
                    <a:pt x="674" y="340"/>
                  </a:lnTo>
                  <a:lnTo>
                    <a:pt x="665" y="338"/>
                  </a:lnTo>
                  <a:lnTo>
                    <a:pt x="657" y="342"/>
                  </a:lnTo>
                  <a:lnTo>
                    <a:pt x="651" y="347"/>
                  </a:lnTo>
                  <a:lnTo>
                    <a:pt x="646" y="352"/>
                  </a:lnTo>
                  <a:lnTo>
                    <a:pt x="639" y="357"/>
                  </a:lnTo>
                  <a:lnTo>
                    <a:pt x="627" y="361"/>
                  </a:lnTo>
                  <a:lnTo>
                    <a:pt x="615" y="354"/>
                  </a:lnTo>
                  <a:lnTo>
                    <a:pt x="599" y="349"/>
                  </a:lnTo>
                  <a:lnTo>
                    <a:pt x="582" y="345"/>
                  </a:lnTo>
                  <a:lnTo>
                    <a:pt x="566" y="340"/>
                  </a:lnTo>
                  <a:lnTo>
                    <a:pt x="552" y="335"/>
                  </a:lnTo>
                  <a:lnTo>
                    <a:pt x="541" y="326"/>
                  </a:lnTo>
                  <a:lnTo>
                    <a:pt x="534" y="312"/>
                  </a:lnTo>
                  <a:lnTo>
                    <a:pt x="536" y="310"/>
                  </a:lnTo>
                  <a:lnTo>
                    <a:pt x="536" y="309"/>
                  </a:lnTo>
                  <a:lnTo>
                    <a:pt x="538" y="309"/>
                  </a:lnTo>
                  <a:lnTo>
                    <a:pt x="538" y="307"/>
                  </a:lnTo>
                  <a:lnTo>
                    <a:pt x="538" y="303"/>
                  </a:lnTo>
                  <a:lnTo>
                    <a:pt x="531" y="302"/>
                  </a:lnTo>
                  <a:lnTo>
                    <a:pt x="524" y="300"/>
                  </a:lnTo>
                  <a:lnTo>
                    <a:pt x="519" y="296"/>
                  </a:lnTo>
                  <a:lnTo>
                    <a:pt x="515" y="291"/>
                  </a:lnTo>
                  <a:lnTo>
                    <a:pt x="512" y="284"/>
                  </a:lnTo>
                  <a:lnTo>
                    <a:pt x="521" y="267"/>
                  </a:lnTo>
                  <a:lnTo>
                    <a:pt x="528" y="244"/>
                  </a:lnTo>
                  <a:lnTo>
                    <a:pt x="531" y="219"/>
                  </a:lnTo>
                  <a:lnTo>
                    <a:pt x="534" y="195"/>
                  </a:lnTo>
                  <a:lnTo>
                    <a:pt x="562" y="192"/>
                  </a:lnTo>
                  <a:close/>
                  <a:moveTo>
                    <a:pt x="400" y="188"/>
                  </a:moveTo>
                  <a:lnTo>
                    <a:pt x="416" y="188"/>
                  </a:lnTo>
                  <a:lnTo>
                    <a:pt x="425" y="223"/>
                  </a:lnTo>
                  <a:lnTo>
                    <a:pt x="432" y="261"/>
                  </a:lnTo>
                  <a:lnTo>
                    <a:pt x="428" y="261"/>
                  </a:lnTo>
                  <a:lnTo>
                    <a:pt x="423" y="268"/>
                  </a:lnTo>
                  <a:lnTo>
                    <a:pt x="412" y="265"/>
                  </a:lnTo>
                  <a:lnTo>
                    <a:pt x="409" y="268"/>
                  </a:lnTo>
                  <a:lnTo>
                    <a:pt x="409" y="272"/>
                  </a:lnTo>
                  <a:lnTo>
                    <a:pt x="409" y="275"/>
                  </a:lnTo>
                  <a:lnTo>
                    <a:pt x="409" y="277"/>
                  </a:lnTo>
                  <a:lnTo>
                    <a:pt x="407" y="279"/>
                  </a:lnTo>
                  <a:lnTo>
                    <a:pt x="405" y="282"/>
                  </a:lnTo>
                  <a:lnTo>
                    <a:pt x="400" y="284"/>
                  </a:lnTo>
                  <a:lnTo>
                    <a:pt x="395" y="281"/>
                  </a:lnTo>
                  <a:lnTo>
                    <a:pt x="388" y="275"/>
                  </a:lnTo>
                  <a:lnTo>
                    <a:pt x="381" y="272"/>
                  </a:lnTo>
                  <a:lnTo>
                    <a:pt x="381" y="261"/>
                  </a:lnTo>
                  <a:lnTo>
                    <a:pt x="358" y="258"/>
                  </a:lnTo>
                  <a:lnTo>
                    <a:pt x="362" y="226"/>
                  </a:lnTo>
                  <a:lnTo>
                    <a:pt x="369" y="223"/>
                  </a:lnTo>
                  <a:lnTo>
                    <a:pt x="376" y="218"/>
                  </a:lnTo>
                  <a:lnTo>
                    <a:pt x="381" y="211"/>
                  </a:lnTo>
                  <a:lnTo>
                    <a:pt x="376" y="209"/>
                  </a:lnTo>
                  <a:lnTo>
                    <a:pt x="372" y="207"/>
                  </a:lnTo>
                  <a:lnTo>
                    <a:pt x="369" y="206"/>
                  </a:lnTo>
                  <a:lnTo>
                    <a:pt x="365" y="202"/>
                  </a:lnTo>
                  <a:lnTo>
                    <a:pt x="363" y="199"/>
                  </a:lnTo>
                  <a:lnTo>
                    <a:pt x="362" y="192"/>
                  </a:lnTo>
                  <a:lnTo>
                    <a:pt x="381" y="190"/>
                  </a:lnTo>
                  <a:lnTo>
                    <a:pt x="400" y="188"/>
                  </a:lnTo>
                  <a:close/>
                  <a:moveTo>
                    <a:pt x="3661" y="172"/>
                  </a:moveTo>
                  <a:lnTo>
                    <a:pt x="3673" y="178"/>
                  </a:lnTo>
                  <a:lnTo>
                    <a:pt x="3673" y="185"/>
                  </a:lnTo>
                  <a:lnTo>
                    <a:pt x="3657" y="185"/>
                  </a:lnTo>
                  <a:lnTo>
                    <a:pt x="3661" y="172"/>
                  </a:lnTo>
                  <a:close/>
                  <a:moveTo>
                    <a:pt x="438" y="172"/>
                  </a:moveTo>
                  <a:lnTo>
                    <a:pt x="451" y="174"/>
                  </a:lnTo>
                  <a:lnTo>
                    <a:pt x="465" y="176"/>
                  </a:lnTo>
                  <a:lnTo>
                    <a:pt x="477" y="178"/>
                  </a:lnTo>
                  <a:lnTo>
                    <a:pt x="486" y="181"/>
                  </a:lnTo>
                  <a:lnTo>
                    <a:pt x="487" y="185"/>
                  </a:lnTo>
                  <a:lnTo>
                    <a:pt x="487" y="190"/>
                  </a:lnTo>
                  <a:lnTo>
                    <a:pt x="489" y="197"/>
                  </a:lnTo>
                  <a:lnTo>
                    <a:pt x="489" y="204"/>
                  </a:lnTo>
                  <a:lnTo>
                    <a:pt x="487" y="207"/>
                  </a:lnTo>
                  <a:lnTo>
                    <a:pt x="486" y="211"/>
                  </a:lnTo>
                  <a:lnTo>
                    <a:pt x="484" y="216"/>
                  </a:lnTo>
                  <a:lnTo>
                    <a:pt x="480" y="219"/>
                  </a:lnTo>
                  <a:lnTo>
                    <a:pt x="477" y="221"/>
                  </a:lnTo>
                  <a:lnTo>
                    <a:pt x="473" y="223"/>
                  </a:lnTo>
                  <a:lnTo>
                    <a:pt x="472" y="225"/>
                  </a:lnTo>
                  <a:lnTo>
                    <a:pt x="468" y="226"/>
                  </a:lnTo>
                  <a:lnTo>
                    <a:pt x="466" y="230"/>
                  </a:lnTo>
                  <a:lnTo>
                    <a:pt x="468" y="239"/>
                  </a:lnTo>
                  <a:lnTo>
                    <a:pt x="466" y="249"/>
                  </a:lnTo>
                  <a:lnTo>
                    <a:pt x="465" y="256"/>
                  </a:lnTo>
                  <a:lnTo>
                    <a:pt x="461" y="261"/>
                  </a:lnTo>
                  <a:lnTo>
                    <a:pt x="458" y="263"/>
                  </a:lnTo>
                  <a:lnTo>
                    <a:pt x="454" y="265"/>
                  </a:lnTo>
                  <a:lnTo>
                    <a:pt x="449" y="265"/>
                  </a:lnTo>
                  <a:lnTo>
                    <a:pt x="442" y="265"/>
                  </a:lnTo>
                  <a:lnTo>
                    <a:pt x="438" y="254"/>
                  </a:lnTo>
                  <a:lnTo>
                    <a:pt x="442" y="244"/>
                  </a:lnTo>
                  <a:lnTo>
                    <a:pt x="442" y="232"/>
                  </a:lnTo>
                  <a:lnTo>
                    <a:pt x="438" y="218"/>
                  </a:lnTo>
                  <a:lnTo>
                    <a:pt x="437" y="202"/>
                  </a:lnTo>
                  <a:lnTo>
                    <a:pt x="435" y="188"/>
                  </a:lnTo>
                  <a:lnTo>
                    <a:pt x="438" y="172"/>
                  </a:lnTo>
                  <a:close/>
                  <a:moveTo>
                    <a:pt x="60" y="171"/>
                  </a:moveTo>
                  <a:lnTo>
                    <a:pt x="74" y="172"/>
                  </a:lnTo>
                  <a:lnTo>
                    <a:pt x="74" y="185"/>
                  </a:lnTo>
                  <a:lnTo>
                    <a:pt x="91" y="185"/>
                  </a:lnTo>
                  <a:lnTo>
                    <a:pt x="105" y="185"/>
                  </a:lnTo>
                  <a:lnTo>
                    <a:pt x="121" y="185"/>
                  </a:lnTo>
                  <a:lnTo>
                    <a:pt x="124" y="192"/>
                  </a:lnTo>
                  <a:lnTo>
                    <a:pt x="128" y="200"/>
                  </a:lnTo>
                  <a:lnTo>
                    <a:pt x="131" y="209"/>
                  </a:lnTo>
                  <a:lnTo>
                    <a:pt x="135" y="216"/>
                  </a:lnTo>
                  <a:lnTo>
                    <a:pt x="135" y="219"/>
                  </a:lnTo>
                  <a:lnTo>
                    <a:pt x="124" y="232"/>
                  </a:lnTo>
                  <a:lnTo>
                    <a:pt x="110" y="237"/>
                  </a:lnTo>
                  <a:lnTo>
                    <a:pt x="96" y="242"/>
                  </a:lnTo>
                  <a:lnTo>
                    <a:pt x="88" y="258"/>
                  </a:lnTo>
                  <a:lnTo>
                    <a:pt x="81" y="272"/>
                  </a:lnTo>
                  <a:lnTo>
                    <a:pt x="79" y="288"/>
                  </a:lnTo>
                  <a:lnTo>
                    <a:pt x="82" y="303"/>
                  </a:lnTo>
                  <a:lnTo>
                    <a:pt x="67" y="305"/>
                  </a:lnTo>
                  <a:lnTo>
                    <a:pt x="53" y="310"/>
                  </a:lnTo>
                  <a:lnTo>
                    <a:pt x="35" y="315"/>
                  </a:lnTo>
                  <a:lnTo>
                    <a:pt x="34" y="312"/>
                  </a:lnTo>
                  <a:lnTo>
                    <a:pt x="32" y="309"/>
                  </a:lnTo>
                  <a:lnTo>
                    <a:pt x="30" y="307"/>
                  </a:lnTo>
                  <a:lnTo>
                    <a:pt x="30" y="303"/>
                  </a:lnTo>
                  <a:lnTo>
                    <a:pt x="28" y="300"/>
                  </a:lnTo>
                  <a:lnTo>
                    <a:pt x="30" y="298"/>
                  </a:lnTo>
                  <a:lnTo>
                    <a:pt x="30" y="296"/>
                  </a:lnTo>
                  <a:lnTo>
                    <a:pt x="30" y="295"/>
                  </a:lnTo>
                  <a:lnTo>
                    <a:pt x="32" y="291"/>
                  </a:lnTo>
                  <a:lnTo>
                    <a:pt x="32" y="288"/>
                  </a:lnTo>
                  <a:lnTo>
                    <a:pt x="20" y="288"/>
                  </a:lnTo>
                  <a:lnTo>
                    <a:pt x="20" y="282"/>
                  </a:lnTo>
                  <a:lnTo>
                    <a:pt x="20" y="281"/>
                  </a:lnTo>
                  <a:lnTo>
                    <a:pt x="18" y="279"/>
                  </a:lnTo>
                  <a:lnTo>
                    <a:pt x="18" y="277"/>
                  </a:lnTo>
                  <a:lnTo>
                    <a:pt x="16" y="275"/>
                  </a:lnTo>
                  <a:lnTo>
                    <a:pt x="13" y="272"/>
                  </a:lnTo>
                  <a:lnTo>
                    <a:pt x="11" y="272"/>
                  </a:lnTo>
                  <a:lnTo>
                    <a:pt x="9" y="272"/>
                  </a:lnTo>
                  <a:lnTo>
                    <a:pt x="9" y="272"/>
                  </a:lnTo>
                  <a:lnTo>
                    <a:pt x="7" y="272"/>
                  </a:lnTo>
                  <a:lnTo>
                    <a:pt x="6" y="272"/>
                  </a:lnTo>
                  <a:lnTo>
                    <a:pt x="0" y="272"/>
                  </a:lnTo>
                  <a:lnTo>
                    <a:pt x="0" y="261"/>
                  </a:lnTo>
                  <a:lnTo>
                    <a:pt x="13" y="247"/>
                  </a:lnTo>
                  <a:lnTo>
                    <a:pt x="21" y="228"/>
                  </a:lnTo>
                  <a:lnTo>
                    <a:pt x="28" y="207"/>
                  </a:lnTo>
                  <a:lnTo>
                    <a:pt x="23" y="204"/>
                  </a:lnTo>
                  <a:lnTo>
                    <a:pt x="21" y="199"/>
                  </a:lnTo>
                  <a:lnTo>
                    <a:pt x="20" y="195"/>
                  </a:lnTo>
                  <a:lnTo>
                    <a:pt x="18" y="188"/>
                  </a:lnTo>
                  <a:lnTo>
                    <a:pt x="16" y="181"/>
                  </a:lnTo>
                  <a:lnTo>
                    <a:pt x="30" y="178"/>
                  </a:lnTo>
                  <a:lnTo>
                    <a:pt x="41" y="176"/>
                  </a:lnTo>
                  <a:lnTo>
                    <a:pt x="49" y="172"/>
                  </a:lnTo>
                  <a:lnTo>
                    <a:pt x="60" y="171"/>
                  </a:lnTo>
                  <a:close/>
                  <a:moveTo>
                    <a:pt x="1556" y="130"/>
                  </a:moveTo>
                  <a:lnTo>
                    <a:pt x="1571" y="130"/>
                  </a:lnTo>
                  <a:lnTo>
                    <a:pt x="1571" y="134"/>
                  </a:lnTo>
                  <a:lnTo>
                    <a:pt x="1568" y="134"/>
                  </a:lnTo>
                  <a:lnTo>
                    <a:pt x="1564" y="136"/>
                  </a:lnTo>
                  <a:lnTo>
                    <a:pt x="1563" y="136"/>
                  </a:lnTo>
                  <a:lnTo>
                    <a:pt x="1563" y="136"/>
                  </a:lnTo>
                  <a:lnTo>
                    <a:pt x="1561" y="136"/>
                  </a:lnTo>
                  <a:lnTo>
                    <a:pt x="1561" y="136"/>
                  </a:lnTo>
                  <a:lnTo>
                    <a:pt x="1559" y="134"/>
                  </a:lnTo>
                  <a:lnTo>
                    <a:pt x="1556" y="130"/>
                  </a:lnTo>
                  <a:close/>
                  <a:moveTo>
                    <a:pt x="454" y="130"/>
                  </a:moveTo>
                  <a:lnTo>
                    <a:pt x="458" y="153"/>
                  </a:lnTo>
                  <a:lnTo>
                    <a:pt x="452" y="157"/>
                  </a:lnTo>
                  <a:lnTo>
                    <a:pt x="449" y="158"/>
                  </a:lnTo>
                  <a:lnTo>
                    <a:pt x="445" y="160"/>
                  </a:lnTo>
                  <a:lnTo>
                    <a:pt x="440" y="164"/>
                  </a:lnTo>
                  <a:lnTo>
                    <a:pt x="435" y="165"/>
                  </a:lnTo>
                  <a:lnTo>
                    <a:pt x="433" y="164"/>
                  </a:lnTo>
                  <a:lnTo>
                    <a:pt x="432" y="164"/>
                  </a:lnTo>
                  <a:lnTo>
                    <a:pt x="430" y="162"/>
                  </a:lnTo>
                  <a:lnTo>
                    <a:pt x="428" y="162"/>
                  </a:lnTo>
                  <a:lnTo>
                    <a:pt x="423" y="162"/>
                  </a:lnTo>
                  <a:lnTo>
                    <a:pt x="423" y="158"/>
                  </a:lnTo>
                  <a:lnTo>
                    <a:pt x="423" y="157"/>
                  </a:lnTo>
                  <a:lnTo>
                    <a:pt x="421" y="157"/>
                  </a:lnTo>
                  <a:lnTo>
                    <a:pt x="421" y="155"/>
                  </a:lnTo>
                  <a:lnTo>
                    <a:pt x="419" y="153"/>
                  </a:lnTo>
                  <a:lnTo>
                    <a:pt x="419" y="146"/>
                  </a:lnTo>
                  <a:lnTo>
                    <a:pt x="428" y="141"/>
                  </a:lnTo>
                  <a:lnTo>
                    <a:pt x="435" y="136"/>
                  </a:lnTo>
                  <a:lnTo>
                    <a:pt x="442" y="132"/>
                  </a:lnTo>
                  <a:lnTo>
                    <a:pt x="454" y="130"/>
                  </a:lnTo>
                  <a:close/>
                  <a:moveTo>
                    <a:pt x="109" y="127"/>
                  </a:moveTo>
                  <a:lnTo>
                    <a:pt x="112" y="127"/>
                  </a:lnTo>
                  <a:lnTo>
                    <a:pt x="116" y="129"/>
                  </a:lnTo>
                  <a:lnTo>
                    <a:pt x="117" y="129"/>
                  </a:lnTo>
                  <a:lnTo>
                    <a:pt x="117" y="129"/>
                  </a:lnTo>
                  <a:lnTo>
                    <a:pt x="117" y="129"/>
                  </a:lnTo>
                  <a:lnTo>
                    <a:pt x="119" y="130"/>
                  </a:lnTo>
                  <a:lnTo>
                    <a:pt x="121" y="134"/>
                  </a:lnTo>
                  <a:lnTo>
                    <a:pt x="109" y="134"/>
                  </a:lnTo>
                  <a:lnTo>
                    <a:pt x="109" y="127"/>
                  </a:lnTo>
                  <a:close/>
                  <a:moveTo>
                    <a:pt x="3744" y="115"/>
                  </a:moveTo>
                  <a:lnTo>
                    <a:pt x="3760" y="117"/>
                  </a:lnTo>
                  <a:lnTo>
                    <a:pt x="3776" y="120"/>
                  </a:lnTo>
                  <a:lnTo>
                    <a:pt x="3790" y="125"/>
                  </a:lnTo>
                  <a:lnTo>
                    <a:pt x="3800" y="134"/>
                  </a:lnTo>
                  <a:lnTo>
                    <a:pt x="3807" y="146"/>
                  </a:lnTo>
                  <a:lnTo>
                    <a:pt x="3811" y="162"/>
                  </a:lnTo>
                  <a:lnTo>
                    <a:pt x="3788" y="158"/>
                  </a:lnTo>
                  <a:lnTo>
                    <a:pt x="3767" y="151"/>
                  </a:lnTo>
                  <a:lnTo>
                    <a:pt x="3751" y="141"/>
                  </a:lnTo>
                  <a:lnTo>
                    <a:pt x="3741" y="127"/>
                  </a:lnTo>
                  <a:lnTo>
                    <a:pt x="3743" y="125"/>
                  </a:lnTo>
                  <a:lnTo>
                    <a:pt x="3743" y="123"/>
                  </a:lnTo>
                  <a:lnTo>
                    <a:pt x="3744" y="122"/>
                  </a:lnTo>
                  <a:lnTo>
                    <a:pt x="3744" y="118"/>
                  </a:lnTo>
                  <a:lnTo>
                    <a:pt x="3744" y="115"/>
                  </a:lnTo>
                  <a:close/>
                  <a:moveTo>
                    <a:pt x="384" y="104"/>
                  </a:moveTo>
                  <a:lnTo>
                    <a:pt x="390" y="104"/>
                  </a:lnTo>
                  <a:lnTo>
                    <a:pt x="391" y="104"/>
                  </a:lnTo>
                  <a:lnTo>
                    <a:pt x="393" y="106"/>
                  </a:lnTo>
                  <a:lnTo>
                    <a:pt x="395" y="106"/>
                  </a:lnTo>
                  <a:lnTo>
                    <a:pt x="397" y="108"/>
                  </a:lnTo>
                  <a:lnTo>
                    <a:pt x="398" y="111"/>
                  </a:lnTo>
                  <a:lnTo>
                    <a:pt x="400" y="113"/>
                  </a:lnTo>
                  <a:lnTo>
                    <a:pt x="400" y="118"/>
                  </a:lnTo>
                  <a:lnTo>
                    <a:pt x="400" y="123"/>
                  </a:lnTo>
                  <a:lnTo>
                    <a:pt x="397" y="134"/>
                  </a:lnTo>
                  <a:lnTo>
                    <a:pt x="395" y="150"/>
                  </a:lnTo>
                  <a:lnTo>
                    <a:pt x="393" y="162"/>
                  </a:lnTo>
                  <a:lnTo>
                    <a:pt x="388" y="164"/>
                  </a:lnTo>
                  <a:lnTo>
                    <a:pt x="384" y="165"/>
                  </a:lnTo>
                  <a:lnTo>
                    <a:pt x="381" y="169"/>
                  </a:lnTo>
                  <a:lnTo>
                    <a:pt x="377" y="169"/>
                  </a:lnTo>
                  <a:lnTo>
                    <a:pt x="377" y="167"/>
                  </a:lnTo>
                  <a:lnTo>
                    <a:pt x="376" y="167"/>
                  </a:lnTo>
                  <a:lnTo>
                    <a:pt x="376" y="167"/>
                  </a:lnTo>
                  <a:lnTo>
                    <a:pt x="374" y="165"/>
                  </a:lnTo>
                  <a:lnTo>
                    <a:pt x="370" y="162"/>
                  </a:lnTo>
                  <a:lnTo>
                    <a:pt x="369" y="158"/>
                  </a:lnTo>
                  <a:lnTo>
                    <a:pt x="369" y="153"/>
                  </a:lnTo>
                  <a:lnTo>
                    <a:pt x="369" y="150"/>
                  </a:lnTo>
                  <a:lnTo>
                    <a:pt x="365" y="146"/>
                  </a:lnTo>
                  <a:lnTo>
                    <a:pt x="358" y="141"/>
                  </a:lnTo>
                  <a:lnTo>
                    <a:pt x="349" y="139"/>
                  </a:lnTo>
                  <a:lnTo>
                    <a:pt x="341" y="141"/>
                  </a:lnTo>
                  <a:lnTo>
                    <a:pt x="332" y="139"/>
                  </a:lnTo>
                  <a:lnTo>
                    <a:pt x="323" y="134"/>
                  </a:lnTo>
                  <a:lnTo>
                    <a:pt x="316" y="123"/>
                  </a:lnTo>
                  <a:lnTo>
                    <a:pt x="320" y="123"/>
                  </a:lnTo>
                  <a:lnTo>
                    <a:pt x="322" y="120"/>
                  </a:lnTo>
                  <a:lnTo>
                    <a:pt x="323" y="118"/>
                  </a:lnTo>
                  <a:lnTo>
                    <a:pt x="323" y="117"/>
                  </a:lnTo>
                  <a:lnTo>
                    <a:pt x="325" y="117"/>
                  </a:lnTo>
                  <a:lnTo>
                    <a:pt x="327" y="117"/>
                  </a:lnTo>
                  <a:lnTo>
                    <a:pt x="330" y="117"/>
                  </a:lnTo>
                  <a:lnTo>
                    <a:pt x="336" y="115"/>
                  </a:lnTo>
                  <a:lnTo>
                    <a:pt x="346" y="118"/>
                  </a:lnTo>
                  <a:lnTo>
                    <a:pt x="358" y="117"/>
                  </a:lnTo>
                  <a:lnTo>
                    <a:pt x="372" y="115"/>
                  </a:lnTo>
                  <a:lnTo>
                    <a:pt x="384" y="115"/>
                  </a:lnTo>
                  <a:lnTo>
                    <a:pt x="384" y="104"/>
                  </a:lnTo>
                  <a:close/>
                  <a:moveTo>
                    <a:pt x="255" y="101"/>
                  </a:moveTo>
                  <a:lnTo>
                    <a:pt x="257" y="104"/>
                  </a:lnTo>
                  <a:lnTo>
                    <a:pt x="259" y="106"/>
                  </a:lnTo>
                  <a:lnTo>
                    <a:pt x="260" y="110"/>
                  </a:lnTo>
                  <a:lnTo>
                    <a:pt x="260" y="113"/>
                  </a:lnTo>
                  <a:lnTo>
                    <a:pt x="262" y="117"/>
                  </a:lnTo>
                  <a:lnTo>
                    <a:pt x="262" y="123"/>
                  </a:lnTo>
                  <a:lnTo>
                    <a:pt x="259" y="123"/>
                  </a:lnTo>
                  <a:lnTo>
                    <a:pt x="259" y="127"/>
                  </a:lnTo>
                  <a:lnTo>
                    <a:pt x="262" y="127"/>
                  </a:lnTo>
                  <a:lnTo>
                    <a:pt x="267" y="129"/>
                  </a:lnTo>
                  <a:lnTo>
                    <a:pt x="273" y="130"/>
                  </a:lnTo>
                  <a:lnTo>
                    <a:pt x="278" y="130"/>
                  </a:lnTo>
                  <a:lnTo>
                    <a:pt x="285" y="130"/>
                  </a:lnTo>
                  <a:lnTo>
                    <a:pt x="288" y="127"/>
                  </a:lnTo>
                  <a:lnTo>
                    <a:pt x="290" y="125"/>
                  </a:lnTo>
                  <a:lnTo>
                    <a:pt x="290" y="125"/>
                  </a:lnTo>
                  <a:lnTo>
                    <a:pt x="292" y="125"/>
                  </a:lnTo>
                  <a:lnTo>
                    <a:pt x="294" y="125"/>
                  </a:lnTo>
                  <a:lnTo>
                    <a:pt x="297" y="127"/>
                  </a:lnTo>
                  <a:lnTo>
                    <a:pt x="299" y="129"/>
                  </a:lnTo>
                  <a:lnTo>
                    <a:pt x="299" y="130"/>
                  </a:lnTo>
                  <a:lnTo>
                    <a:pt x="299" y="132"/>
                  </a:lnTo>
                  <a:lnTo>
                    <a:pt x="301" y="134"/>
                  </a:lnTo>
                  <a:lnTo>
                    <a:pt x="301" y="137"/>
                  </a:lnTo>
                  <a:lnTo>
                    <a:pt x="299" y="141"/>
                  </a:lnTo>
                  <a:lnTo>
                    <a:pt x="299" y="143"/>
                  </a:lnTo>
                  <a:lnTo>
                    <a:pt x="299" y="143"/>
                  </a:lnTo>
                  <a:lnTo>
                    <a:pt x="299" y="144"/>
                  </a:lnTo>
                  <a:lnTo>
                    <a:pt x="299" y="146"/>
                  </a:lnTo>
                  <a:lnTo>
                    <a:pt x="297" y="150"/>
                  </a:lnTo>
                  <a:lnTo>
                    <a:pt x="287" y="155"/>
                  </a:lnTo>
                  <a:lnTo>
                    <a:pt x="274" y="155"/>
                  </a:lnTo>
                  <a:lnTo>
                    <a:pt x="260" y="155"/>
                  </a:lnTo>
                  <a:lnTo>
                    <a:pt x="246" y="158"/>
                  </a:lnTo>
                  <a:lnTo>
                    <a:pt x="236" y="165"/>
                  </a:lnTo>
                  <a:lnTo>
                    <a:pt x="224" y="174"/>
                  </a:lnTo>
                  <a:lnTo>
                    <a:pt x="213" y="183"/>
                  </a:lnTo>
                  <a:lnTo>
                    <a:pt x="198" y="188"/>
                  </a:lnTo>
                  <a:lnTo>
                    <a:pt x="196" y="185"/>
                  </a:lnTo>
                  <a:lnTo>
                    <a:pt x="194" y="181"/>
                  </a:lnTo>
                  <a:lnTo>
                    <a:pt x="194" y="178"/>
                  </a:lnTo>
                  <a:lnTo>
                    <a:pt x="192" y="172"/>
                  </a:lnTo>
                  <a:lnTo>
                    <a:pt x="198" y="169"/>
                  </a:lnTo>
                  <a:lnTo>
                    <a:pt x="203" y="165"/>
                  </a:lnTo>
                  <a:lnTo>
                    <a:pt x="206" y="160"/>
                  </a:lnTo>
                  <a:lnTo>
                    <a:pt x="210" y="155"/>
                  </a:lnTo>
                  <a:lnTo>
                    <a:pt x="212" y="150"/>
                  </a:lnTo>
                  <a:lnTo>
                    <a:pt x="192" y="150"/>
                  </a:lnTo>
                  <a:lnTo>
                    <a:pt x="180" y="155"/>
                  </a:lnTo>
                  <a:lnTo>
                    <a:pt x="166" y="157"/>
                  </a:lnTo>
                  <a:lnTo>
                    <a:pt x="150" y="155"/>
                  </a:lnTo>
                  <a:lnTo>
                    <a:pt x="140" y="150"/>
                  </a:lnTo>
                  <a:lnTo>
                    <a:pt x="135" y="150"/>
                  </a:lnTo>
                  <a:lnTo>
                    <a:pt x="135" y="146"/>
                  </a:lnTo>
                  <a:lnTo>
                    <a:pt x="140" y="144"/>
                  </a:lnTo>
                  <a:lnTo>
                    <a:pt x="144" y="143"/>
                  </a:lnTo>
                  <a:lnTo>
                    <a:pt x="145" y="141"/>
                  </a:lnTo>
                  <a:lnTo>
                    <a:pt x="149" y="139"/>
                  </a:lnTo>
                  <a:lnTo>
                    <a:pt x="150" y="134"/>
                  </a:lnTo>
                  <a:lnTo>
                    <a:pt x="147" y="134"/>
                  </a:lnTo>
                  <a:lnTo>
                    <a:pt x="147" y="130"/>
                  </a:lnTo>
                  <a:lnTo>
                    <a:pt x="152" y="130"/>
                  </a:lnTo>
                  <a:lnTo>
                    <a:pt x="156" y="129"/>
                  </a:lnTo>
                  <a:lnTo>
                    <a:pt x="159" y="129"/>
                  </a:lnTo>
                  <a:lnTo>
                    <a:pt x="163" y="127"/>
                  </a:lnTo>
                  <a:lnTo>
                    <a:pt x="161" y="125"/>
                  </a:lnTo>
                  <a:lnTo>
                    <a:pt x="159" y="123"/>
                  </a:lnTo>
                  <a:lnTo>
                    <a:pt x="157" y="122"/>
                  </a:lnTo>
                  <a:lnTo>
                    <a:pt x="157" y="120"/>
                  </a:lnTo>
                  <a:lnTo>
                    <a:pt x="156" y="118"/>
                  </a:lnTo>
                  <a:lnTo>
                    <a:pt x="154" y="115"/>
                  </a:lnTo>
                  <a:lnTo>
                    <a:pt x="157" y="115"/>
                  </a:lnTo>
                  <a:lnTo>
                    <a:pt x="159" y="113"/>
                  </a:lnTo>
                  <a:lnTo>
                    <a:pt x="159" y="113"/>
                  </a:lnTo>
                  <a:lnTo>
                    <a:pt x="161" y="113"/>
                  </a:lnTo>
                  <a:lnTo>
                    <a:pt x="163" y="111"/>
                  </a:lnTo>
                  <a:lnTo>
                    <a:pt x="182" y="117"/>
                  </a:lnTo>
                  <a:lnTo>
                    <a:pt x="198" y="123"/>
                  </a:lnTo>
                  <a:lnTo>
                    <a:pt x="212" y="130"/>
                  </a:lnTo>
                  <a:lnTo>
                    <a:pt x="227" y="136"/>
                  </a:lnTo>
                  <a:lnTo>
                    <a:pt x="246" y="137"/>
                  </a:lnTo>
                  <a:lnTo>
                    <a:pt x="243" y="129"/>
                  </a:lnTo>
                  <a:lnTo>
                    <a:pt x="240" y="122"/>
                  </a:lnTo>
                  <a:lnTo>
                    <a:pt x="238" y="117"/>
                  </a:lnTo>
                  <a:lnTo>
                    <a:pt x="236" y="104"/>
                  </a:lnTo>
                  <a:lnTo>
                    <a:pt x="240" y="103"/>
                  </a:lnTo>
                  <a:lnTo>
                    <a:pt x="243" y="101"/>
                  </a:lnTo>
                  <a:lnTo>
                    <a:pt x="248" y="101"/>
                  </a:lnTo>
                  <a:lnTo>
                    <a:pt x="255" y="101"/>
                  </a:lnTo>
                  <a:close/>
                  <a:moveTo>
                    <a:pt x="742" y="80"/>
                  </a:moveTo>
                  <a:lnTo>
                    <a:pt x="754" y="85"/>
                  </a:lnTo>
                  <a:lnTo>
                    <a:pt x="754" y="89"/>
                  </a:lnTo>
                  <a:lnTo>
                    <a:pt x="749" y="89"/>
                  </a:lnTo>
                  <a:lnTo>
                    <a:pt x="746" y="89"/>
                  </a:lnTo>
                  <a:lnTo>
                    <a:pt x="744" y="89"/>
                  </a:lnTo>
                  <a:lnTo>
                    <a:pt x="742" y="87"/>
                  </a:lnTo>
                  <a:lnTo>
                    <a:pt x="742" y="87"/>
                  </a:lnTo>
                  <a:lnTo>
                    <a:pt x="742" y="85"/>
                  </a:lnTo>
                  <a:lnTo>
                    <a:pt x="742" y="80"/>
                  </a:lnTo>
                  <a:close/>
                  <a:moveTo>
                    <a:pt x="140" y="80"/>
                  </a:moveTo>
                  <a:lnTo>
                    <a:pt x="140" y="87"/>
                  </a:lnTo>
                  <a:lnTo>
                    <a:pt x="140" y="92"/>
                  </a:lnTo>
                  <a:lnTo>
                    <a:pt x="142" y="97"/>
                  </a:lnTo>
                  <a:lnTo>
                    <a:pt x="140" y="101"/>
                  </a:lnTo>
                  <a:lnTo>
                    <a:pt x="140" y="104"/>
                  </a:lnTo>
                  <a:lnTo>
                    <a:pt x="135" y="108"/>
                  </a:lnTo>
                  <a:lnTo>
                    <a:pt x="130" y="111"/>
                  </a:lnTo>
                  <a:lnTo>
                    <a:pt x="124" y="115"/>
                  </a:lnTo>
                  <a:lnTo>
                    <a:pt x="121" y="120"/>
                  </a:lnTo>
                  <a:lnTo>
                    <a:pt x="114" y="117"/>
                  </a:lnTo>
                  <a:lnTo>
                    <a:pt x="110" y="115"/>
                  </a:lnTo>
                  <a:lnTo>
                    <a:pt x="107" y="113"/>
                  </a:lnTo>
                  <a:lnTo>
                    <a:pt x="105" y="111"/>
                  </a:lnTo>
                  <a:lnTo>
                    <a:pt x="102" y="108"/>
                  </a:lnTo>
                  <a:lnTo>
                    <a:pt x="100" y="125"/>
                  </a:lnTo>
                  <a:lnTo>
                    <a:pt x="95" y="134"/>
                  </a:lnTo>
                  <a:lnTo>
                    <a:pt x="82" y="137"/>
                  </a:lnTo>
                  <a:lnTo>
                    <a:pt x="72" y="137"/>
                  </a:lnTo>
                  <a:lnTo>
                    <a:pt x="61" y="137"/>
                  </a:lnTo>
                  <a:lnTo>
                    <a:pt x="48" y="137"/>
                  </a:lnTo>
                  <a:lnTo>
                    <a:pt x="48" y="123"/>
                  </a:lnTo>
                  <a:lnTo>
                    <a:pt x="67" y="110"/>
                  </a:lnTo>
                  <a:lnTo>
                    <a:pt x="88" y="97"/>
                  </a:lnTo>
                  <a:lnTo>
                    <a:pt x="112" y="87"/>
                  </a:lnTo>
                  <a:lnTo>
                    <a:pt x="140" y="80"/>
                  </a:lnTo>
                  <a:close/>
                  <a:moveTo>
                    <a:pt x="3671" y="80"/>
                  </a:moveTo>
                  <a:lnTo>
                    <a:pt x="3680" y="80"/>
                  </a:lnTo>
                  <a:lnTo>
                    <a:pt x="3683" y="89"/>
                  </a:lnTo>
                  <a:lnTo>
                    <a:pt x="3683" y="99"/>
                  </a:lnTo>
                  <a:lnTo>
                    <a:pt x="3683" y="111"/>
                  </a:lnTo>
                  <a:lnTo>
                    <a:pt x="3699" y="106"/>
                  </a:lnTo>
                  <a:lnTo>
                    <a:pt x="3711" y="99"/>
                  </a:lnTo>
                  <a:lnTo>
                    <a:pt x="3725" y="92"/>
                  </a:lnTo>
                  <a:lnTo>
                    <a:pt x="3725" y="146"/>
                  </a:lnTo>
                  <a:lnTo>
                    <a:pt x="3725" y="148"/>
                  </a:lnTo>
                  <a:lnTo>
                    <a:pt x="3723" y="148"/>
                  </a:lnTo>
                  <a:lnTo>
                    <a:pt x="3723" y="148"/>
                  </a:lnTo>
                  <a:lnTo>
                    <a:pt x="3723" y="148"/>
                  </a:lnTo>
                  <a:lnTo>
                    <a:pt x="3723" y="148"/>
                  </a:lnTo>
                  <a:lnTo>
                    <a:pt x="3722" y="150"/>
                  </a:lnTo>
                  <a:lnTo>
                    <a:pt x="3709" y="150"/>
                  </a:lnTo>
                  <a:lnTo>
                    <a:pt x="3692" y="151"/>
                  </a:lnTo>
                  <a:lnTo>
                    <a:pt x="3675" y="153"/>
                  </a:lnTo>
                  <a:lnTo>
                    <a:pt x="3661" y="155"/>
                  </a:lnTo>
                  <a:lnTo>
                    <a:pt x="3650" y="157"/>
                  </a:lnTo>
                  <a:lnTo>
                    <a:pt x="3645" y="158"/>
                  </a:lnTo>
                  <a:lnTo>
                    <a:pt x="3633" y="148"/>
                  </a:lnTo>
                  <a:lnTo>
                    <a:pt x="3624" y="134"/>
                  </a:lnTo>
                  <a:lnTo>
                    <a:pt x="3619" y="115"/>
                  </a:lnTo>
                  <a:lnTo>
                    <a:pt x="3620" y="110"/>
                  </a:lnTo>
                  <a:lnTo>
                    <a:pt x="3622" y="106"/>
                  </a:lnTo>
                  <a:lnTo>
                    <a:pt x="3624" y="103"/>
                  </a:lnTo>
                  <a:lnTo>
                    <a:pt x="3626" y="99"/>
                  </a:lnTo>
                  <a:lnTo>
                    <a:pt x="3627" y="96"/>
                  </a:lnTo>
                  <a:lnTo>
                    <a:pt x="3634" y="92"/>
                  </a:lnTo>
                  <a:lnTo>
                    <a:pt x="3643" y="87"/>
                  </a:lnTo>
                  <a:lnTo>
                    <a:pt x="3657" y="82"/>
                  </a:lnTo>
                  <a:lnTo>
                    <a:pt x="3671" y="80"/>
                  </a:lnTo>
                  <a:close/>
                  <a:moveTo>
                    <a:pt x="458" y="73"/>
                  </a:moveTo>
                  <a:lnTo>
                    <a:pt x="461" y="83"/>
                  </a:lnTo>
                  <a:lnTo>
                    <a:pt x="468" y="87"/>
                  </a:lnTo>
                  <a:lnTo>
                    <a:pt x="479" y="87"/>
                  </a:lnTo>
                  <a:lnTo>
                    <a:pt x="496" y="85"/>
                  </a:lnTo>
                  <a:lnTo>
                    <a:pt x="496" y="89"/>
                  </a:lnTo>
                  <a:lnTo>
                    <a:pt x="498" y="94"/>
                  </a:lnTo>
                  <a:lnTo>
                    <a:pt x="500" y="99"/>
                  </a:lnTo>
                  <a:lnTo>
                    <a:pt x="500" y="103"/>
                  </a:lnTo>
                  <a:lnTo>
                    <a:pt x="500" y="108"/>
                  </a:lnTo>
                  <a:lnTo>
                    <a:pt x="500" y="111"/>
                  </a:lnTo>
                  <a:lnTo>
                    <a:pt x="519" y="122"/>
                  </a:lnTo>
                  <a:lnTo>
                    <a:pt x="541" y="127"/>
                  </a:lnTo>
                  <a:lnTo>
                    <a:pt x="566" y="127"/>
                  </a:lnTo>
                  <a:lnTo>
                    <a:pt x="590" y="127"/>
                  </a:lnTo>
                  <a:lnTo>
                    <a:pt x="617" y="125"/>
                  </a:lnTo>
                  <a:lnTo>
                    <a:pt x="639" y="127"/>
                  </a:lnTo>
                  <a:lnTo>
                    <a:pt x="639" y="132"/>
                  </a:lnTo>
                  <a:lnTo>
                    <a:pt x="641" y="137"/>
                  </a:lnTo>
                  <a:lnTo>
                    <a:pt x="643" y="141"/>
                  </a:lnTo>
                  <a:lnTo>
                    <a:pt x="643" y="143"/>
                  </a:lnTo>
                  <a:lnTo>
                    <a:pt x="643" y="146"/>
                  </a:lnTo>
                  <a:lnTo>
                    <a:pt x="643" y="150"/>
                  </a:lnTo>
                  <a:lnTo>
                    <a:pt x="639" y="162"/>
                  </a:lnTo>
                  <a:lnTo>
                    <a:pt x="629" y="162"/>
                  </a:lnTo>
                  <a:lnTo>
                    <a:pt x="617" y="160"/>
                  </a:lnTo>
                  <a:lnTo>
                    <a:pt x="608" y="158"/>
                  </a:lnTo>
                  <a:lnTo>
                    <a:pt x="604" y="158"/>
                  </a:lnTo>
                  <a:lnTo>
                    <a:pt x="601" y="160"/>
                  </a:lnTo>
                  <a:lnTo>
                    <a:pt x="599" y="164"/>
                  </a:lnTo>
                  <a:lnTo>
                    <a:pt x="597" y="165"/>
                  </a:lnTo>
                  <a:lnTo>
                    <a:pt x="594" y="165"/>
                  </a:lnTo>
                  <a:lnTo>
                    <a:pt x="592" y="167"/>
                  </a:lnTo>
                  <a:lnTo>
                    <a:pt x="587" y="169"/>
                  </a:lnTo>
                  <a:lnTo>
                    <a:pt x="582" y="169"/>
                  </a:lnTo>
                  <a:lnTo>
                    <a:pt x="576" y="171"/>
                  </a:lnTo>
                  <a:lnTo>
                    <a:pt x="573" y="172"/>
                  </a:lnTo>
                  <a:lnTo>
                    <a:pt x="568" y="172"/>
                  </a:lnTo>
                  <a:lnTo>
                    <a:pt x="562" y="172"/>
                  </a:lnTo>
                  <a:lnTo>
                    <a:pt x="559" y="167"/>
                  </a:lnTo>
                  <a:lnTo>
                    <a:pt x="557" y="162"/>
                  </a:lnTo>
                  <a:lnTo>
                    <a:pt x="554" y="158"/>
                  </a:lnTo>
                  <a:lnTo>
                    <a:pt x="554" y="162"/>
                  </a:lnTo>
                  <a:lnTo>
                    <a:pt x="550" y="165"/>
                  </a:lnTo>
                  <a:lnTo>
                    <a:pt x="548" y="169"/>
                  </a:lnTo>
                  <a:lnTo>
                    <a:pt x="547" y="172"/>
                  </a:lnTo>
                  <a:lnTo>
                    <a:pt x="538" y="172"/>
                  </a:lnTo>
                  <a:lnTo>
                    <a:pt x="534" y="167"/>
                  </a:lnTo>
                  <a:lnTo>
                    <a:pt x="531" y="160"/>
                  </a:lnTo>
                  <a:lnTo>
                    <a:pt x="528" y="153"/>
                  </a:lnTo>
                  <a:lnTo>
                    <a:pt x="526" y="158"/>
                  </a:lnTo>
                  <a:lnTo>
                    <a:pt x="524" y="162"/>
                  </a:lnTo>
                  <a:lnTo>
                    <a:pt x="522" y="164"/>
                  </a:lnTo>
                  <a:lnTo>
                    <a:pt x="522" y="164"/>
                  </a:lnTo>
                  <a:lnTo>
                    <a:pt x="519" y="164"/>
                  </a:lnTo>
                  <a:lnTo>
                    <a:pt x="515" y="162"/>
                  </a:lnTo>
                  <a:lnTo>
                    <a:pt x="512" y="160"/>
                  </a:lnTo>
                  <a:lnTo>
                    <a:pt x="510" y="158"/>
                  </a:lnTo>
                  <a:lnTo>
                    <a:pt x="510" y="157"/>
                  </a:lnTo>
                  <a:lnTo>
                    <a:pt x="510" y="155"/>
                  </a:lnTo>
                  <a:lnTo>
                    <a:pt x="510" y="153"/>
                  </a:lnTo>
                  <a:lnTo>
                    <a:pt x="510" y="151"/>
                  </a:lnTo>
                  <a:lnTo>
                    <a:pt x="508" y="150"/>
                  </a:lnTo>
                  <a:lnTo>
                    <a:pt x="507" y="150"/>
                  </a:lnTo>
                  <a:lnTo>
                    <a:pt x="505" y="151"/>
                  </a:lnTo>
                  <a:lnTo>
                    <a:pt x="501" y="151"/>
                  </a:lnTo>
                  <a:lnTo>
                    <a:pt x="496" y="153"/>
                  </a:lnTo>
                  <a:lnTo>
                    <a:pt x="493" y="153"/>
                  </a:lnTo>
                  <a:lnTo>
                    <a:pt x="487" y="155"/>
                  </a:lnTo>
                  <a:lnTo>
                    <a:pt x="486" y="153"/>
                  </a:lnTo>
                  <a:lnTo>
                    <a:pt x="484" y="153"/>
                  </a:lnTo>
                  <a:lnTo>
                    <a:pt x="480" y="151"/>
                  </a:lnTo>
                  <a:lnTo>
                    <a:pt x="479" y="150"/>
                  </a:lnTo>
                  <a:lnTo>
                    <a:pt x="475" y="148"/>
                  </a:lnTo>
                  <a:lnTo>
                    <a:pt x="473" y="146"/>
                  </a:lnTo>
                  <a:lnTo>
                    <a:pt x="475" y="136"/>
                  </a:lnTo>
                  <a:lnTo>
                    <a:pt x="473" y="129"/>
                  </a:lnTo>
                  <a:lnTo>
                    <a:pt x="470" y="123"/>
                  </a:lnTo>
                  <a:lnTo>
                    <a:pt x="466" y="115"/>
                  </a:lnTo>
                  <a:lnTo>
                    <a:pt x="466" y="104"/>
                  </a:lnTo>
                  <a:lnTo>
                    <a:pt x="449" y="103"/>
                  </a:lnTo>
                  <a:lnTo>
                    <a:pt x="433" y="97"/>
                  </a:lnTo>
                  <a:lnTo>
                    <a:pt x="419" y="92"/>
                  </a:lnTo>
                  <a:lnTo>
                    <a:pt x="418" y="90"/>
                  </a:lnTo>
                  <a:lnTo>
                    <a:pt x="418" y="89"/>
                  </a:lnTo>
                  <a:lnTo>
                    <a:pt x="418" y="87"/>
                  </a:lnTo>
                  <a:lnTo>
                    <a:pt x="416" y="85"/>
                  </a:lnTo>
                  <a:lnTo>
                    <a:pt x="416" y="80"/>
                  </a:lnTo>
                  <a:lnTo>
                    <a:pt x="423" y="78"/>
                  </a:lnTo>
                  <a:lnTo>
                    <a:pt x="432" y="78"/>
                  </a:lnTo>
                  <a:lnTo>
                    <a:pt x="442" y="76"/>
                  </a:lnTo>
                  <a:lnTo>
                    <a:pt x="445" y="75"/>
                  </a:lnTo>
                  <a:lnTo>
                    <a:pt x="449" y="75"/>
                  </a:lnTo>
                  <a:lnTo>
                    <a:pt x="452" y="73"/>
                  </a:lnTo>
                  <a:lnTo>
                    <a:pt x="458" y="73"/>
                  </a:lnTo>
                  <a:close/>
                  <a:moveTo>
                    <a:pt x="377" y="73"/>
                  </a:moveTo>
                  <a:lnTo>
                    <a:pt x="409" y="73"/>
                  </a:lnTo>
                  <a:lnTo>
                    <a:pt x="409" y="76"/>
                  </a:lnTo>
                  <a:lnTo>
                    <a:pt x="411" y="80"/>
                  </a:lnTo>
                  <a:lnTo>
                    <a:pt x="411" y="83"/>
                  </a:lnTo>
                  <a:lnTo>
                    <a:pt x="412" y="89"/>
                  </a:lnTo>
                  <a:lnTo>
                    <a:pt x="404" y="89"/>
                  </a:lnTo>
                  <a:lnTo>
                    <a:pt x="400" y="89"/>
                  </a:lnTo>
                  <a:lnTo>
                    <a:pt x="397" y="89"/>
                  </a:lnTo>
                  <a:lnTo>
                    <a:pt x="390" y="87"/>
                  </a:lnTo>
                  <a:lnTo>
                    <a:pt x="384" y="87"/>
                  </a:lnTo>
                  <a:lnTo>
                    <a:pt x="377" y="85"/>
                  </a:lnTo>
                  <a:lnTo>
                    <a:pt x="377" y="73"/>
                  </a:lnTo>
                  <a:close/>
                  <a:moveTo>
                    <a:pt x="301" y="69"/>
                  </a:moveTo>
                  <a:lnTo>
                    <a:pt x="308" y="73"/>
                  </a:lnTo>
                  <a:lnTo>
                    <a:pt x="315" y="76"/>
                  </a:lnTo>
                  <a:lnTo>
                    <a:pt x="318" y="82"/>
                  </a:lnTo>
                  <a:lnTo>
                    <a:pt x="322" y="89"/>
                  </a:lnTo>
                  <a:lnTo>
                    <a:pt x="323" y="96"/>
                  </a:lnTo>
                  <a:lnTo>
                    <a:pt x="313" y="96"/>
                  </a:lnTo>
                  <a:lnTo>
                    <a:pt x="313" y="92"/>
                  </a:lnTo>
                  <a:lnTo>
                    <a:pt x="308" y="89"/>
                  </a:lnTo>
                  <a:lnTo>
                    <a:pt x="306" y="85"/>
                  </a:lnTo>
                  <a:lnTo>
                    <a:pt x="304" y="82"/>
                  </a:lnTo>
                  <a:lnTo>
                    <a:pt x="302" y="76"/>
                  </a:lnTo>
                  <a:lnTo>
                    <a:pt x="301" y="69"/>
                  </a:lnTo>
                  <a:close/>
                  <a:moveTo>
                    <a:pt x="489" y="61"/>
                  </a:moveTo>
                  <a:lnTo>
                    <a:pt x="505" y="61"/>
                  </a:lnTo>
                  <a:lnTo>
                    <a:pt x="505" y="69"/>
                  </a:lnTo>
                  <a:lnTo>
                    <a:pt x="489" y="69"/>
                  </a:lnTo>
                  <a:lnTo>
                    <a:pt x="489" y="61"/>
                  </a:lnTo>
                  <a:close/>
                  <a:moveTo>
                    <a:pt x="192" y="61"/>
                  </a:moveTo>
                  <a:lnTo>
                    <a:pt x="201" y="62"/>
                  </a:lnTo>
                  <a:lnTo>
                    <a:pt x="208" y="62"/>
                  </a:lnTo>
                  <a:lnTo>
                    <a:pt x="215" y="64"/>
                  </a:lnTo>
                  <a:lnTo>
                    <a:pt x="220" y="66"/>
                  </a:lnTo>
                  <a:lnTo>
                    <a:pt x="217" y="71"/>
                  </a:lnTo>
                  <a:lnTo>
                    <a:pt x="213" y="76"/>
                  </a:lnTo>
                  <a:lnTo>
                    <a:pt x="210" y="80"/>
                  </a:lnTo>
                  <a:lnTo>
                    <a:pt x="205" y="85"/>
                  </a:lnTo>
                  <a:lnTo>
                    <a:pt x="199" y="89"/>
                  </a:lnTo>
                  <a:lnTo>
                    <a:pt x="194" y="90"/>
                  </a:lnTo>
                  <a:lnTo>
                    <a:pt x="191" y="90"/>
                  </a:lnTo>
                  <a:lnTo>
                    <a:pt x="185" y="89"/>
                  </a:lnTo>
                  <a:lnTo>
                    <a:pt x="182" y="85"/>
                  </a:lnTo>
                  <a:lnTo>
                    <a:pt x="180" y="82"/>
                  </a:lnTo>
                  <a:lnTo>
                    <a:pt x="178" y="78"/>
                  </a:lnTo>
                  <a:lnTo>
                    <a:pt x="178" y="73"/>
                  </a:lnTo>
                  <a:lnTo>
                    <a:pt x="185" y="68"/>
                  </a:lnTo>
                  <a:lnTo>
                    <a:pt x="192" y="61"/>
                  </a:lnTo>
                  <a:close/>
                  <a:moveTo>
                    <a:pt x="435" y="54"/>
                  </a:moveTo>
                  <a:lnTo>
                    <a:pt x="440" y="54"/>
                  </a:lnTo>
                  <a:lnTo>
                    <a:pt x="444" y="54"/>
                  </a:lnTo>
                  <a:lnTo>
                    <a:pt x="447" y="54"/>
                  </a:lnTo>
                  <a:lnTo>
                    <a:pt x="449" y="54"/>
                  </a:lnTo>
                  <a:lnTo>
                    <a:pt x="452" y="54"/>
                  </a:lnTo>
                  <a:lnTo>
                    <a:pt x="456" y="54"/>
                  </a:lnTo>
                  <a:lnTo>
                    <a:pt x="461" y="54"/>
                  </a:lnTo>
                  <a:lnTo>
                    <a:pt x="461" y="61"/>
                  </a:lnTo>
                  <a:lnTo>
                    <a:pt x="438" y="66"/>
                  </a:lnTo>
                  <a:lnTo>
                    <a:pt x="435" y="54"/>
                  </a:lnTo>
                  <a:close/>
                  <a:moveTo>
                    <a:pt x="220" y="43"/>
                  </a:moveTo>
                  <a:lnTo>
                    <a:pt x="227" y="45"/>
                  </a:lnTo>
                  <a:lnTo>
                    <a:pt x="234" y="47"/>
                  </a:lnTo>
                  <a:lnTo>
                    <a:pt x="240" y="50"/>
                  </a:lnTo>
                  <a:lnTo>
                    <a:pt x="236" y="50"/>
                  </a:lnTo>
                  <a:lnTo>
                    <a:pt x="227" y="54"/>
                  </a:lnTo>
                  <a:lnTo>
                    <a:pt x="217" y="54"/>
                  </a:lnTo>
                  <a:lnTo>
                    <a:pt x="205" y="54"/>
                  </a:lnTo>
                  <a:lnTo>
                    <a:pt x="205" y="50"/>
                  </a:lnTo>
                  <a:lnTo>
                    <a:pt x="208" y="50"/>
                  </a:lnTo>
                  <a:lnTo>
                    <a:pt x="212" y="47"/>
                  </a:lnTo>
                  <a:lnTo>
                    <a:pt x="217" y="45"/>
                  </a:lnTo>
                  <a:lnTo>
                    <a:pt x="220" y="43"/>
                  </a:lnTo>
                  <a:close/>
                  <a:moveTo>
                    <a:pt x="2671" y="41"/>
                  </a:moveTo>
                  <a:lnTo>
                    <a:pt x="2688" y="43"/>
                  </a:lnTo>
                  <a:lnTo>
                    <a:pt x="2692" y="47"/>
                  </a:lnTo>
                  <a:lnTo>
                    <a:pt x="2694" y="50"/>
                  </a:lnTo>
                  <a:lnTo>
                    <a:pt x="2697" y="54"/>
                  </a:lnTo>
                  <a:lnTo>
                    <a:pt x="2695" y="57"/>
                  </a:lnTo>
                  <a:lnTo>
                    <a:pt x="2695" y="59"/>
                  </a:lnTo>
                  <a:lnTo>
                    <a:pt x="2695" y="59"/>
                  </a:lnTo>
                  <a:lnTo>
                    <a:pt x="2694" y="61"/>
                  </a:lnTo>
                  <a:lnTo>
                    <a:pt x="2694" y="61"/>
                  </a:lnTo>
                  <a:lnTo>
                    <a:pt x="2683" y="75"/>
                  </a:lnTo>
                  <a:lnTo>
                    <a:pt x="2669" y="85"/>
                  </a:lnTo>
                  <a:lnTo>
                    <a:pt x="2653" y="94"/>
                  </a:lnTo>
                  <a:lnTo>
                    <a:pt x="2634" y="101"/>
                  </a:lnTo>
                  <a:lnTo>
                    <a:pt x="2617" y="108"/>
                  </a:lnTo>
                  <a:lnTo>
                    <a:pt x="2601" y="115"/>
                  </a:lnTo>
                  <a:lnTo>
                    <a:pt x="2584" y="129"/>
                  </a:lnTo>
                  <a:lnTo>
                    <a:pt x="2564" y="150"/>
                  </a:lnTo>
                  <a:lnTo>
                    <a:pt x="2544" y="174"/>
                  </a:lnTo>
                  <a:lnTo>
                    <a:pt x="2524" y="202"/>
                  </a:lnTo>
                  <a:lnTo>
                    <a:pt x="2509" y="230"/>
                  </a:lnTo>
                  <a:lnTo>
                    <a:pt x="2498" y="258"/>
                  </a:lnTo>
                  <a:lnTo>
                    <a:pt x="2493" y="284"/>
                  </a:lnTo>
                  <a:lnTo>
                    <a:pt x="2495" y="293"/>
                  </a:lnTo>
                  <a:lnTo>
                    <a:pt x="2502" y="303"/>
                  </a:lnTo>
                  <a:lnTo>
                    <a:pt x="2510" y="314"/>
                  </a:lnTo>
                  <a:lnTo>
                    <a:pt x="2521" y="322"/>
                  </a:lnTo>
                  <a:lnTo>
                    <a:pt x="2521" y="326"/>
                  </a:lnTo>
                  <a:lnTo>
                    <a:pt x="2516" y="326"/>
                  </a:lnTo>
                  <a:lnTo>
                    <a:pt x="2512" y="335"/>
                  </a:lnTo>
                  <a:lnTo>
                    <a:pt x="2498" y="329"/>
                  </a:lnTo>
                  <a:lnTo>
                    <a:pt x="2482" y="326"/>
                  </a:lnTo>
                  <a:lnTo>
                    <a:pt x="2477" y="312"/>
                  </a:lnTo>
                  <a:lnTo>
                    <a:pt x="2468" y="300"/>
                  </a:lnTo>
                  <a:lnTo>
                    <a:pt x="2460" y="291"/>
                  </a:lnTo>
                  <a:lnTo>
                    <a:pt x="2451" y="282"/>
                  </a:lnTo>
                  <a:lnTo>
                    <a:pt x="2444" y="268"/>
                  </a:lnTo>
                  <a:lnTo>
                    <a:pt x="2454" y="261"/>
                  </a:lnTo>
                  <a:lnTo>
                    <a:pt x="2460" y="258"/>
                  </a:lnTo>
                  <a:lnTo>
                    <a:pt x="2460" y="253"/>
                  </a:lnTo>
                  <a:lnTo>
                    <a:pt x="2458" y="249"/>
                  </a:lnTo>
                  <a:lnTo>
                    <a:pt x="2456" y="242"/>
                  </a:lnTo>
                  <a:lnTo>
                    <a:pt x="2458" y="235"/>
                  </a:lnTo>
                  <a:lnTo>
                    <a:pt x="2463" y="226"/>
                  </a:lnTo>
                  <a:lnTo>
                    <a:pt x="2470" y="221"/>
                  </a:lnTo>
                  <a:lnTo>
                    <a:pt x="2477" y="214"/>
                  </a:lnTo>
                  <a:lnTo>
                    <a:pt x="2482" y="204"/>
                  </a:lnTo>
                  <a:lnTo>
                    <a:pt x="2479" y="202"/>
                  </a:lnTo>
                  <a:lnTo>
                    <a:pt x="2475" y="200"/>
                  </a:lnTo>
                  <a:lnTo>
                    <a:pt x="2475" y="199"/>
                  </a:lnTo>
                  <a:lnTo>
                    <a:pt x="2474" y="199"/>
                  </a:lnTo>
                  <a:lnTo>
                    <a:pt x="2474" y="197"/>
                  </a:lnTo>
                  <a:lnTo>
                    <a:pt x="2474" y="195"/>
                  </a:lnTo>
                  <a:lnTo>
                    <a:pt x="2482" y="186"/>
                  </a:lnTo>
                  <a:lnTo>
                    <a:pt x="2491" y="178"/>
                  </a:lnTo>
                  <a:lnTo>
                    <a:pt x="2496" y="165"/>
                  </a:lnTo>
                  <a:lnTo>
                    <a:pt x="2498" y="162"/>
                  </a:lnTo>
                  <a:lnTo>
                    <a:pt x="2496" y="157"/>
                  </a:lnTo>
                  <a:lnTo>
                    <a:pt x="2496" y="153"/>
                  </a:lnTo>
                  <a:lnTo>
                    <a:pt x="2495" y="151"/>
                  </a:lnTo>
                  <a:lnTo>
                    <a:pt x="2495" y="146"/>
                  </a:lnTo>
                  <a:lnTo>
                    <a:pt x="2495" y="143"/>
                  </a:lnTo>
                  <a:lnTo>
                    <a:pt x="2496" y="137"/>
                  </a:lnTo>
                  <a:lnTo>
                    <a:pt x="2510" y="122"/>
                  </a:lnTo>
                  <a:lnTo>
                    <a:pt x="2528" y="106"/>
                  </a:lnTo>
                  <a:lnTo>
                    <a:pt x="2550" y="90"/>
                  </a:lnTo>
                  <a:lnTo>
                    <a:pt x="2573" y="78"/>
                  </a:lnTo>
                  <a:lnTo>
                    <a:pt x="2592" y="69"/>
                  </a:lnTo>
                  <a:lnTo>
                    <a:pt x="2624" y="69"/>
                  </a:lnTo>
                  <a:lnTo>
                    <a:pt x="2634" y="64"/>
                  </a:lnTo>
                  <a:lnTo>
                    <a:pt x="2641" y="59"/>
                  </a:lnTo>
                  <a:lnTo>
                    <a:pt x="2646" y="52"/>
                  </a:lnTo>
                  <a:lnTo>
                    <a:pt x="2652" y="48"/>
                  </a:lnTo>
                  <a:lnTo>
                    <a:pt x="2659" y="45"/>
                  </a:lnTo>
                  <a:lnTo>
                    <a:pt x="2671" y="41"/>
                  </a:lnTo>
                  <a:close/>
                  <a:moveTo>
                    <a:pt x="400" y="15"/>
                  </a:moveTo>
                  <a:lnTo>
                    <a:pt x="416" y="15"/>
                  </a:lnTo>
                  <a:lnTo>
                    <a:pt x="421" y="22"/>
                  </a:lnTo>
                  <a:lnTo>
                    <a:pt x="428" y="29"/>
                  </a:lnTo>
                  <a:lnTo>
                    <a:pt x="435" y="34"/>
                  </a:lnTo>
                  <a:lnTo>
                    <a:pt x="432" y="38"/>
                  </a:lnTo>
                  <a:lnTo>
                    <a:pt x="430" y="40"/>
                  </a:lnTo>
                  <a:lnTo>
                    <a:pt x="428" y="41"/>
                  </a:lnTo>
                  <a:lnTo>
                    <a:pt x="426" y="45"/>
                  </a:lnTo>
                  <a:lnTo>
                    <a:pt x="425" y="48"/>
                  </a:lnTo>
                  <a:lnTo>
                    <a:pt x="423" y="54"/>
                  </a:lnTo>
                  <a:lnTo>
                    <a:pt x="418" y="54"/>
                  </a:lnTo>
                  <a:lnTo>
                    <a:pt x="411" y="54"/>
                  </a:lnTo>
                  <a:lnTo>
                    <a:pt x="407" y="52"/>
                  </a:lnTo>
                  <a:lnTo>
                    <a:pt x="402" y="52"/>
                  </a:lnTo>
                  <a:lnTo>
                    <a:pt x="397" y="50"/>
                  </a:lnTo>
                  <a:lnTo>
                    <a:pt x="397" y="43"/>
                  </a:lnTo>
                  <a:lnTo>
                    <a:pt x="398" y="38"/>
                  </a:lnTo>
                  <a:lnTo>
                    <a:pt x="400" y="31"/>
                  </a:lnTo>
                  <a:lnTo>
                    <a:pt x="400" y="24"/>
                  </a:lnTo>
                  <a:lnTo>
                    <a:pt x="400" y="15"/>
                  </a:lnTo>
                  <a:close/>
                  <a:moveTo>
                    <a:pt x="3165" y="0"/>
                  </a:moveTo>
                  <a:lnTo>
                    <a:pt x="3184" y="0"/>
                  </a:lnTo>
                  <a:lnTo>
                    <a:pt x="3188" y="5"/>
                  </a:lnTo>
                  <a:lnTo>
                    <a:pt x="3189" y="7"/>
                  </a:lnTo>
                  <a:lnTo>
                    <a:pt x="3191" y="10"/>
                  </a:lnTo>
                  <a:lnTo>
                    <a:pt x="3195" y="14"/>
                  </a:lnTo>
                  <a:lnTo>
                    <a:pt x="3196" y="19"/>
                  </a:lnTo>
                  <a:lnTo>
                    <a:pt x="3191" y="21"/>
                  </a:lnTo>
                  <a:lnTo>
                    <a:pt x="3189" y="22"/>
                  </a:lnTo>
                  <a:lnTo>
                    <a:pt x="3186" y="24"/>
                  </a:lnTo>
                  <a:lnTo>
                    <a:pt x="3184" y="27"/>
                  </a:lnTo>
                  <a:lnTo>
                    <a:pt x="3182" y="29"/>
                  </a:lnTo>
                  <a:lnTo>
                    <a:pt x="3181" y="34"/>
                  </a:lnTo>
                  <a:lnTo>
                    <a:pt x="3195" y="38"/>
                  </a:lnTo>
                  <a:lnTo>
                    <a:pt x="3202" y="41"/>
                  </a:lnTo>
                  <a:lnTo>
                    <a:pt x="3209" y="48"/>
                  </a:lnTo>
                  <a:lnTo>
                    <a:pt x="3216" y="57"/>
                  </a:lnTo>
                  <a:lnTo>
                    <a:pt x="3228" y="52"/>
                  </a:lnTo>
                  <a:lnTo>
                    <a:pt x="3240" y="50"/>
                  </a:lnTo>
                  <a:lnTo>
                    <a:pt x="3254" y="48"/>
                  </a:lnTo>
                  <a:lnTo>
                    <a:pt x="3270" y="43"/>
                  </a:lnTo>
                  <a:lnTo>
                    <a:pt x="3271" y="41"/>
                  </a:lnTo>
                  <a:lnTo>
                    <a:pt x="3271" y="41"/>
                  </a:lnTo>
                  <a:lnTo>
                    <a:pt x="3273" y="43"/>
                  </a:lnTo>
                  <a:lnTo>
                    <a:pt x="3273" y="45"/>
                  </a:lnTo>
                  <a:lnTo>
                    <a:pt x="3273" y="47"/>
                  </a:lnTo>
                  <a:lnTo>
                    <a:pt x="3287" y="54"/>
                  </a:lnTo>
                  <a:lnTo>
                    <a:pt x="3298" y="62"/>
                  </a:lnTo>
                  <a:lnTo>
                    <a:pt x="3306" y="73"/>
                  </a:lnTo>
                  <a:lnTo>
                    <a:pt x="3315" y="85"/>
                  </a:lnTo>
                  <a:lnTo>
                    <a:pt x="3315" y="108"/>
                  </a:lnTo>
                  <a:lnTo>
                    <a:pt x="3303" y="117"/>
                  </a:lnTo>
                  <a:lnTo>
                    <a:pt x="3298" y="125"/>
                  </a:lnTo>
                  <a:lnTo>
                    <a:pt x="3294" y="134"/>
                  </a:lnTo>
                  <a:lnTo>
                    <a:pt x="3289" y="143"/>
                  </a:lnTo>
                  <a:lnTo>
                    <a:pt x="3275" y="151"/>
                  </a:lnTo>
                  <a:lnTo>
                    <a:pt x="3259" y="160"/>
                  </a:lnTo>
                  <a:lnTo>
                    <a:pt x="3243" y="171"/>
                  </a:lnTo>
                  <a:lnTo>
                    <a:pt x="3231" y="185"/>
                  </a:lnTo>
                  <a:lnTo>
                    <a:pt x="3235" y="185"/>
                  </a:lnTo>
                  <a:lnTo>
                    <a:pt x="3247" y="178"/>
                  </a:lnTo>
                  <a:lnTo>
                    <a:pt x="3261" y="176"/>
                  </a:lnTo>
                  <a:lnTo>
                    <a:pt x="3277" y="178"/>
                  </a:lnTo>
                  <a:lnTo>
                    <a:pt x="3277" y="181"/>
                  </a:lnTo>
                  <a:lnTo>
                    <a:pt x="3275" y="185"/>
                  </a:lnTo>
                  <a:lnTo>
                    <a:pt x="3275" y="186"/>
                  </a:lnTo>
                  <a:lnTo>
                    <a:pt x="3275" y="188"/>
                  </a:lnTo>
                  <a:lnTo>
                    <a:pt x="3275" y="188"/>
                  </a:lnTo>
                  <a:lnTo>
                    <a:pt x="3275" y="190"/>
                  </a:lnTo>
                  <a:lnTo>
                    <a:pt x="3277" y="190"/>
                  </a:lnTo>
                  <a:lnTo>
                    <a:pt x="3280" y="192"/>
                  </a:lnTo>
                  <a:lnTo>
                    <a:pt x="3285" y="186"/>
                  </a:lnTo>
                  <a:lnTo>
                    <a:pt x="3292" y="181"/>
                  </a:lnTo>
                  <a:lnTo>
                    <a:pt x="3299" y="176"/>
                  </a:lnTo>
                  <a:lnTo>
                    <a:pt x="3308" y="172"/>
                  </a:lnTo>
                  <a:lnTo>
                    <a:pt x="3308" y="178"/>
                  </a:lnTo>
                  <a:lnTo>
                    <a:pt x="3305" y="183"/>
                  </a:lnTo>
                  <a:lnTo>
                    <a:pt x="3303" y="188"/>
                  </a:lnTo>
                  <a:lnTo>
                    <a:pt x="3301" y="195"/>
                  </a:lnTo>
                  <a:lnTo>
                    <a:pt x="3299" y="204"/>
                  </a:lnTo>
                  <a:lnTo>
                    <a:pt x="3301" y="206"/>
                  </a:lnTo>
                  <a:lnTo>
                    <a:pt x="3301" y="206"/>
                  </a:lnTo>
                  <a:lnTo>
                    <a:pt x="3301" y="206"/>
                  </a:lnTo>
                  <a:lnTo>
                    <a:pt x="3301" y="206"/>
                  </a:lnTo>
                  <a:lnTo>
                    <a:pt x="3303" y="206"/>
                  </a:lnTo>
                  <a:lnTo>
                    <a:pt x="3303" y="207"/>
                  </a:lnTo>
                  <a:lnTo>
                    <a:pt x="3312" y="207"/>
                  </a:lnTo>
                  <a:lnTo>
                    <a:pt x="3312" y="195"/>
                  </a:lnTo>
                  <a:lnTo>
                    <a:pt x="3329" y="193"/>
                  </a:lnTo>
                  <a:lnTo>
                    <a:pt x="3345" y="193"/>
                  </a:lnTo>
                  <a:lnTo>
                    <a:pt x="3357" y="195"/>
                  </a:lnTo>
                  <a:lnTo>
                    <a:pt x="3369" y="204"/>
                  </a:lnTo>
                  <a:lnTo>
                    <a:pt x="3369" y="206"/>
                  </a:lnTo>
                  <a:lnTo>
                    <a:pt x="3369" y="211"/>
                  </a:lnTo>
                  <a:lnTo>
                    <a:pt x="3371" y="216"/>
                  </a:lnTo>
                  <a:lnTo>
                    <a:pt x="3371" y="221"/>
                  </a:lnTo>
                  <a:lnTo>
                    <a:pt x="3373" y="226"/>
                  </a:lnTo>
                  <a:lnTo>
                    <a:pt x="3423" y="230"/>
                  </a:lnTo>
                  <a:lnTo>
                    <a:pt x="3427" y="219"/>
                  </a:lnTo>
                  <a:lnTo>
                    <a:pt x="3427" y="216"/>
                  </a:lnTo>
                  <a:lnTo>
                    <a:pt x="3427" y="214"/>
                  </a:lnTo>
                  <a:lnTo>
                    <a:pt x="3427" y="211"/>
                  </a:lnTo>
                  <a:lnTo>
                    <a:pt x="3427" y="206"/>
                  </a:lnTo>
                  <a:lnTo>
                    <a:pt x="3427" y="200"/>
                  </a:lnTo>
                  <a:lnTo>
                    <a:pt x="3430" y="199"/>
                  </a:lnTo>
                  <a:lnTo>
                    <a:pt x="3430" y="199"/>
                  </a:lnTo>
                  <a:lnTo>
                    <a:pt x="3432" y="199"/>
                  </a:lnTo>
                  <a:lnTo>
                    <a:pt x="3432" y="197"/>
                  </a:lnTo>
                  <a:lnTo>
                    <a:pt x="3434" y="195"/>
                  </a:lnTo>
                  <a:lnTo>
                    <a:pt x="3444" y="200"/>
                  </a:lnTo>
                  <a:lnTo>
                    <a:pt x="3455" y="206"/>
                  </a:lnTo>
                  <a:lnTo>
                    <a:pt x="3465" y="211"/>
                  </a:lnTo>
                  <a:lnTo>
                    <a:pt x="3476" y="202"/>
                  </a:lnTo>
                  <a:lnTo>
                    <a:pt x="3488" y="197"/>
                  </a:lnTo>
                  <a:lnTo>
                    <a:pt x="3507" y="195"/>
                  </a:lnTo>
                  <a:lnTo>
                    <a:pt x="3507" y="200"/>
                  </a:lnTo>
                  <a:lnTo>
                    <a:pt x="3510" y="200"/>
                  </a:lnTo>
                  <a:lnTo>
                    <a:pt x="3519" y="235"/>
                  </a:lnTo>
                  <a:lnTo>
                    <a:pt x="3507" y="247"/>
                  </a:lnTo>
                  <a:lnTo>
                    <a:pt x="3500" y="265"/>
                  </a:lnTo>
                  <a:lnTo>
                    <a:pt x="3502" y="268"/>
                  </a:lnTo>
                  <a:lnTo>
                    <a:pt x="3504" y="272"/>
                  </a:lnTo>
                  <a:lnTo>
                    <a:pt x="3504" y="275"/>
                  </a:lnTo>
                  <a:lnTo>
                    <a:pt x="3505" y="279"/>
                  </a:lnTo>
                  <a:lnTo>
                    <a:pt x="3507" y="284"/>
                  </a:lnTo>
                  <a:lnTo>
                    <a:pt x="3516" y="293"/>
                  </a:lnTo>
                  <a:lnTo>
                    <a:pt x="3528" y="300"/>
                  </a:lnTo>
                  <a:lnTo>
                    <a:pt x="3538" y="307"/>
                  </a:lnTo>
                  <a:lnTo>
                    <a:pt x="3538" y="307"/>
                  </a:lnTo>
                  <a:lnTo>
                    <a:pt x="3540" y="305"/>
                  </a:lnTo>
                  <a:lnTo>
                    <a:pt x="3540" y="305"/>
                  </a:lnTo>
                  <a:lnTo>
                    <a:pt x="3540" y="305"/>
                  </a:lnTo>
                  <a:lnTo>
                    <a:pt x="3540" y="305"/>
                  </a:lnTo>
                  <a:lnTo>
                    <a:pt x="3542" y="303"/>
                  </a:lnTo>
                  <a:lnTo>
                    <a:pt x="3547" y="295"/>
                  </a:lnTo>
                  <a:lnTo>
                    <a:pt x="3551" y="284"/>
                  </a:lnTo>
                  <a:lnTo>
                    <a:pt x="3554" y="274"/>
                  </a:lnTo>
                  <a:lnTo>
                    <a:pt x="3561" y="265"/>
                  </a:lnTo>
                  <a:lnTo>
                    <a:pt x="3561" y="274"/>
                  </a:lnTo>
                  <a:lnTo>
                    <a:pt x="3563" y="281"/>
                  </a:lnTo>
                  <a:lnTo>
                    <a:pt x="3566" y="286"/>
                  </a:lnTo>
                  <a:lnTo>
                    <a:pt x="3572" y="289"/>
                  </a:lnTo>
                  <a:lnTo>
                    <a:pt x="3579" y="291"/>
                  </a:lnTo>
                  <a:lnTo>
                    <a:pt x="3587" y="293"/>
                  </a:lnTo>
                  <a:lnTo>
                    <a:pt x="3600" y="272"/>
                  </a:lnTo>
                  <a:lnTo>
                    <a:pt x="3605" y="277"/>
                  </a:lnTo>
                  <a:lnTo>
                    <a:pt x="3610" y="281"/>
                  </a:lnTo>
                  <a:lnTo>
                    <a:pt x="3613" y="286"/>
                  </a:lnTo>
                  <a:lnTo>
                    <a:pt x="3619" y="289"/>
                  </a:lnTo>
                  <a:lnTo>
                    <a:pt x="3626" y="293"/>
                  </a:lnTo>
                  <a:lnTo>
                    <a:pt x="3629" y="289"/>
                  </a:lnTo>
                  <a:lnTo>
                    <a:pt x="3633" y="286"/>
                  </a:lnTo>
                  <a:lnTo>
                    <a:pt x="3636" y="286"/>
                  </a:lnTo>
                  <a:lnTo>
                    <a:pt x="3638" y="286"/>
                  </a:lnTo>
                  <a:lnTo>
                    <a:pt x="3643" y="286"/>
                  </a:lnTo>
                  <a:lnTo>
                    <a:pt x="3647" y="288"/>
                  </a:lnTo>
                  <a:lnTo>
                    <a:pt x="3654" y="288"/>
                  </a:lnTo>
                  <a:lnTo>
                    <a:pt x="3652" y="270"/>
                  </a:lnTo>
                  <a:lnTo>
                    <a:pt x="3648" y="258"/>
                  </a:lnTo>
                  <a:lnTo>
                    <a:pt x="3645" y="242"/>
                  </a:lnTo>
                  <a:lnTo>
                    <a:pt x="3657" y="239"/>
                  </a:lnTo>
                  <a:lnTo>
                    <a:pt x="3668" y="235"/>
                  </a:lnTo>
                  <a:lnTo>
                    <a:pt x="3685" y="235"/>
                  </a:lnTo>
                  <a:lnTo>
                    <a:pt x="3704" y="237"/>
                  </a:lnTo>
                  <a:lnTo>
                    <a:pt x="3723" y="242"/>
                  </a:lnTo>
                  <a:lnTo>
                    <a:pt x="3741" y="247"/>
                  </a:lnTo>
                  <a:lnTo>
                    <a:pt x="3757" y="253"/>
                  </a:lnTo>
                  <a:lnTo>
                    <a:pt x="3764" y="258"/>
                  </a:lnTo>
                  <a:lnTo>
                    <a:pt x="3767" y="261"/>
                  </a:lnTo>
                  <a:lnTo>
                    <a:pt x="3769" y="267"/>
                  </a:lnTo>
                  <a:lnTo>
                    <a:pt x="3769" y="270"/>
                  </a:lnTo>
                  <a:lnTo>
                    <a:pt x="3771" y="272"/>
                  </a:lnTo>
                  <a:lnTo>
                    <a:pt x="3771" y="275"/>
                  </a:lnTo>
                  <a:lnTo>
                    <a:pt x="3774" y="277"/>
                  </a:lnTo>
                  <a:lnTo>
                    <a:pt x="3778" y="279"/>
                  </a:lnTo>
                  <a:lnTo>
                    <a:pt x="3783" y="281"/>
                  </a:lnTo>
                  <a:lnTo>
                    <a:pt x="3793" y="277"/>
                  </a:lnTo>
                  <a:lnTo>
                    <a:pt x="3805" y="277"/>
                  </a:lnTo>
                  <a:lnTo>
                    <a:pt x="3818" y="277"/>
                  </a:lnTo>
                  <a:lnTo>
                    <a:pt x="3823" y="288"/>
                  </a:lnTo>
                  <a:lnTo>
                    <a:pt x="3830" y="298"/>
                  </a:lnTo>
                  <a:lnTo>
                    <a:pt x="3840" y="307"/>
                  </a:lnTo>
                  <a:lnTo>
                    <a:pt x="3853" y="312"/>
                  </a:lnTo>
                  <a:lnTo>
                    <a:pt x="3865" y="307"/>
                  </a:lnTo>
                  <a:lnTo>
                    <a:pt x="3882" y="307"/>
                  </a:lnTo>
                  <a:lnTo>
                    <a:pt x="3898" y="309"/>
                  </a:lnTo>
                  <a:lnTo>
                    <a:pt x="3914" y="312"/>
                  </a:lnTo>
                  <a:lnTo>
                    <a:pt x="3926" y="315"/>
                  </a:lnTo>
                  <a:lnTo>
                    <a:pt x="3931" y="331"/>
                  </a:lnTo>
                  <a:lnTo>
                    <a:pt x="3933" y="345"/>
                  </a:lnTo>
                  <a:lnTo>
                    <a:pt x="3936" y="357"/>
                  </a:lnTo>
                  <a:lnTo>
                    <a:pt x="3940" y="359"/>
                  </a:lnTo>
                  <a:lnTo>
                    <a:pt x="3942" y="363"/>
                  </a:lnTo>
                  <a:lnTo>
                    <a:pt x="3945" y="364"/>
                  </a:lnTo>
                  <a:lnTo>
                    <a:pt x="3978" y="361"/>
                  </a:lnTo>
                  <a:lnTo>
                    <a:pt x="4011" y="361"/>
                  </a:lnTo>
                  <a:lnTo>
                    <a:pt x="4045" y="361"/>
                  </a:lnTo>
                  <a:lnTo>
                    <a:pt x="4048" y="368"/>
                  </a:lnTo>
                  <a:lnTo>
                    <a:pt x="4053" y="373"/>
                  </a:lnTo>
                  <a:lnTo>
                    <a:pt x="4059" y="380"/>
                  </a:lnTo>
                  <a:lnTo>
                    <a:pt x="4064" y="384"/>
                  </a:lnTo>
                  <a:lnTo>
                    <a:pt x="4071" y="389"/>
                  </a:lnTo>
                  <a:lnTo>
                    <a:pt x="4071" y="384"/>
                  </a:lnTo>
                  <a:lnTo>
                    <a:pt x="4073" y="382"/>
                  </a:lnTo>
                  <a:lnTo>
                    <a:pt x="4074" y="378"/>
                  </a:lnTo>
                  <a:lnTo>
                    <a:pt x="4074" y="375"/>
                  </a:lnTo>
                  <a:lnTo>
                    <a:pt x="4076" y="370"/>
                  </a:lnTo>
                  <a:lnTo>
                    <a:pt x="4073" y="364"/>
                  </a:lnTo>
                  <a:lnTo>
                    <a:pt x="4071" y="361"/>
                  </a:lnTo>
                  <a:lnTo>
                    <a:pt x="4069" y="359"/>
                  </a:lnTo>
                  <a:lnTo>
                    <a:pt x="4069" y="356"/>
                  </a:lnTo>
                  <a:lnTo>
                    <a:pt x="4071" y="352"/>
                  </a:lnTo>
                  <a:lnTo>
                    <a:pt x="4071" y="347"/>
                  </a:lnTo>
                  <a:lnTo>
                    <a:pt x="4071" y="342"/>
                  </a:lnTo>
                  <a:lnTo>
                    <a:pt x="4088" y="345"/>
                  </a:lnTo>
                  <a:lnTo>
                    <a:pt x="4100" y="352"/>
                  </a:lnTo>
                  <a:lnTo>
                    <a:pt x="4114" y="357"/>
                  </a:lnTo>
                  <a:lnTo>
                    <a:pt x="4120" y="357"/>
                  </a:lnTo>
                  <a:lnTo>
                    <a:pt x="4125" y="357"/>
                  </a:lnTo>
                  <a:lnTo>
                    <a:pt x="4130" y="356"/>
                  </a:lnTo>
                  <a:lnTo>
                    <a:pt x="4134" y="352"/>
                  </a:lnTo>
                  <a:lnTo>
                    <a:pt x="4137" y="350"/>
                  </a:lnTo>
                  <a:lnTo>
                    <a:pt x="4141" y="349"/>
                  </a:lnTo>
                  <a:lnTo>
                    <a:pt x="4198" y="373"/>
                  </a:lnTo>
                  <a:lnTo>
                    <a:pt x="4230" y="406"/>
                  </a:lnTo>
                  <a:lnTo>
                    <a:pt x="4235" y="410"/>
                  </a:lnTo>
                  <a:lnTo>
                    <a:pt x="4240" y="410"/>
                  </a:lnTo>
                  <a:lnTo>
                    <a:pt x="4245" y="411"/>
                  </a:lnTo>
                  <a:lnTo>
                    <a:pt x="4251" y="411"/>
                  </a:lnTo>
                  <a:lnTo>
                    <a:pt x="4256" y="415"/>
                  </a:lnTo>
                  <a:lnTo>
                    <a:pt x="4266" y="424"/>
                  </a:lnTo>
                  <a:lnTo>
                    <a:pt x="4273" y="434"/>
                  </a:lnTo>
                  <a:lnTo>
                    <a:pt x="4280" y="443"/>
                  </a:lnTo>
                  <a:lnTo>
                    <a:pt x="4289" y="450"/>
                  </a:lnTo>
                  <a:lnTo>
                    <a:pt x="4306" y="453"/>
                  </a:lnTo>
                  <a:lnTo>
                    <a:pt x="4308" y="452"/>
                  </a:lnTo>
                  <a:lnTo>
                    <a:pt x="4310" y="452"/>
                  </a:lnTo>
                  <a:lnTo>
                    <a:pt x="4312" y="450"/>
                  </a:lnTo>
                  <a:lnTo>
                    <a:pt x="4313" y="450"/>
                  </a:lnTo>
                  <a:lnTo>
                    <a:pt x="4317" y="450"/>
                  </a:lnTo>
                  <a:lnTo>
                    <a:pt x="4327" y="462"/>
                  </a:lnTo>
                  <a:lnTo>
                    <a:pt x="4338" y="474"/>
                  </a:lnTo>
                  <a:lnTo>
                    <a:pt x="4347" y="487"/>
                  </a:lnTo>
                  <a:lnTo>
                    <a:pt x="4352" y="504"/>
                  </a:lnTo>
                  <a:lnTo>
                    <a:pt x="4317" y="504"/>
                  </a:lnTo>
                  <a:lnTo>
                    <a:pt x="4315" y="507"/>
                  </a:lnTo>
                  <a:lnTo>
                    <a:pt x="4312" y="511"/>
                  </a:lnTo>
                  <a:lnTo>
                    <a:pt x="4310" y="513"/>
                  </a:lnTo>
                  <a:lnTo>
                    <a:pt x="4308" y="518"/>
                  </a:lnTo>
                  <a:lnTo>
                    <a:pt x="4306" y="523"/>
                  </a:lnTo>
                  <a:lnTo>
                    <a:pt x="4310" y="525"/>
                  </a:lnTo>
                  <a:lnTo>
                    <a:pt x="4312" y="527"/>
                  </a:lnTo>
                  <a:lnTo>
                    <a:pt x="4313" y="528"/>
                  </a:lnTo>
                  <a:lnTo>
                    <a:pt x="4315" y="532"/>
                  </a:lnTo>
                  <a:lnTo>
                    <a:pt x="4315" y="534"/>
                  </a:lnTo>
                  <a:lnTo>
                    <a:pt x="4313" y="537"/>
                  </a:lnTo>
                  <a:lnTo>
                    <a:pt x="4310" y="542"/>
                  </a:lnTo>
                  <a:lnTo>
                    <a:pt x="4308" y="544"/>
                  </a:lnTo>
                  <a:lnTo>
                    <a:pt x="4305" y="546"/>
                  </a:lnTo>
                  <a:lnTo>
                    <a:pt x="4301" y="546"/>
                  </a:lnTo>
                  <a:lnTo>
                    <a:pt x="4298" y="546"/>
                  </a:lnTo>
                  <a:lnTo>
                    <a:pt x="4291" y="546"/>
                  </a:lnTo>
                  <a:lnTo>
                    <a:pt x="4284" y="535"/>
                  </a:lnTo>
                  <a:lnTo>
                    <a:pt x="4273" y="530"/>
                  </a:lnTo>
                  <a:lnTo>
                    <a:pt x="4259" y="527"/>
                  </a:lnTo>
                  <a:lnTo>
                    <a:pt x="4259" y="514"/>
                  </a:lnTo>
                  <a:lnTo>
                    <a:pt x="4256" y="513"/>
                  </a:lnTo>
                  <a:lnTo>
                    <a:pt x="4252" y="511"/>
                  </a:lnTo>
                  <a:lnTo>
                    <a:pt x="4251" y="509"/>
                  </a:lnTo>
                  <a:lnTo>
                    <a:pt x="4247" y="507"/>
                  </a:lnTo>
                  <a:lnTo>
                    <a:pt x="4240" y="507"/>
                  </a:lnTo>
                  <a:lnTo>
                    <a:pt x="4238" y="507"/>
                  </a:lnTo>
                  <a:lnTo>
                    <a:pt x="4237" y="509"/>
                  </a:lnTo>
                  <a:lnTo>
                    <a:pt x="4235" y="509"/>
                  </a:lnTo>
                  <a:lnTo>
                    <a:pt x="4233" y="509"/>
                  </a:lnTo>
                  <a:lnTo>
                    <a:pt x="4230" y="511"/>
                  </a:lnTo>
                  <a:lnTo>
                    <a:pt x="4226" y="504"/>
                  </a:lnTo>
                  <a:lnTo>
                    <a:pt x="4221" y="497"/>
                  </a:lnTo>
                  <a:lnTo>
                    <a:pt x="4217" y="492"/>
                  </a:lnTo>
                  <a:lnTo>
                    <a:pt x="4217" y="504"/>
                  </a:lnTo>
                  <a:lnTo>
                    <a:pt x="4214" y="518"/>
                  </a:lnTo>
                  <a:lnTo>
                    <a:pt x="4210" y="530"/>
                  </a:lnTo>
                  <a:lnTo>
                    <a:pt x="4202" y="537"/>
                  </a:lnTo>
                  <a:lnTo>
                    <a:pt x="4198" y="539"/>
                  </a:lnTo>
                  <a:lnTo>
                    <a:pt x="4195" y="539"/>
                  </a:lnTo>
                  <a:lnTo>
                    <a:pt x="4193" y="539"/>
                  </a:lnTo>
                  <a:lnTo>
                    <a:pt x="4191" y="539"/>
                  </a:lnTo>
                  <a:lnTo>
                    <a:pt x="4189" y="537"/>
                  </a:lnTo>
                  <a:lnTo>
                    <a:pt x="4188" y="537"/>
                  </a:lnTo>
                  <a:lnTo>
                    <a:pt x="4186" y="537"/>
                  </a:lnTo>
                  <a:lnTo>
                    <a:pt x="4184" y="539"/>
                  </a:lnTo>
                  <a:lnTo>
                    <a:pt x="4182" y="541"/>
                  </a:lnTo>
                  <a:lnTo>
                    <a:pt x="4179" y="546"/>
                  </a:lnTo>
                  <a:lnTo>
                    <a:pt x="4189" y="558"/>
                  </a:lnTo>
                  <a:lnTo>
                    <a:pt x="4200" y="579"/>
                  </a:lnTo>
                  <a:lnTo>
                    <a:pt x="4205" y="603"/>
                  </a:lnTo>
                  <a:lnTo>
                    <a:pt x="4202" y="603"/>
                  </a:lnTo>
                  <a:lnTo>
                    <a:pt x="4200" y="605"/>
                  </a:lnTo>
                  <a:lnTo>
                    <a:pt x="4196" y="605"/>
                  </a:lnTo>
                  <a:lnTo>
                    <a:pt x="4191" y="607"/>
                  </a:lnTo>
                  <a:lnTo>
                    <a:pt x="4184" y="602"/>
                  </a:lnTo>
                  <a:lnTo>
                    <a:pt x="4179" y="598"/>
                  </a:lnTo>
                  <a:lnTo>
                    <a:pt x="4172" y="597"/>
                  </a:lnTo>
                  <a:lnTo>
                    <a:pt x="4163" y="595"/>
                  </a:lnTo>
                  <a:lnTo>
                    <a:pt x="4158" y="609"/>
                  </a:lnTo>
                  <a:lnTo>
                    <a:pt x="4148" y="616"/>
                  </a:lnTo>
                  <a:lnTo>
                    <a:pt x="4135" y="621"/>
                  </a:lnTo>
                  <a:lnTo>
                    <a:pt x="4121" y="626"/>
                  </a:lnTo>
                  <a:lnTo>
                    <a:pt x="4120" y="640"/>
                  </a:lnTo>
                  <a:lnTo>
                    <a:pt x="4116" y="651"/>
                  </a:lnTo>
                  <a:lnTo>
                    <a:pt x="4109" y="661"/>
                  </a:lnTo>
                  <a:lnTo>
                    <a:pt x="4095" y="663"/>
                  </a:lnTo>
                  <a:lnTo>
                    <a:pt x="4085" y="666"/>
                  </a:lnTo>
                  <a:lnTo>
                    <a:pt x="4078" y="670"/>
                  </a:lnTo>
                  <a:lnTo>
                    <a:pt x="4071" y="672"/>
                  </a:lnTo>
                  <a:lnTo>
                    <a:pt x="4066" y="668"/>
                  </a:lnTo>
                  <a:lnTo>
                    <a:pt x="4060" y="663"/>
                  </a:lnTo>
                  <a:lnTo>
                    <a:pt x="4057" y="658"/>
                  </a:lnTo>
                  <a:lnTo>
                    <a:pt x="4050" y="659"/>
                  </a:lnTo>
                  <a:lnTo>
                    <a:pt x="4041" y="661"/>
                  </a:lnTo>
                  <a:lnTo>
                    <a:pt x="4034" y="665"/>
                  </a:lnTo>
                  <a:lnTo>
                    <a:pt x="4029" y="668"/>
                  </a:lnTo>
                  <a:lnTo>
                    <a:pt x="4029" y="675"/>
                  </a:lnTo>
                  <a:lnTo>
                    <a:pt x="4024" y="677"/>
                  </a:lnTo>
                  <a:lnTo>
                    <a:pt x="4015" y="677"/>
                  </a:lnTo>
                  <a:lnTo>
                    <a:pt x="4003" y="677"/>
                  </a:lnTo>
                  <a:lnTo>
                    <a:pt x="3992" y="679"/>
                  </a:lnTo>
                  <a:lnTo>
                    <a:pt x="3987" y="680"/>
                  </a:lnTo>
                  <a:lnTo>
                    <a:pt x="3978" y="701"/>
                  </a:lnTo>
                  <a:lnTo>
                    <a:pt x="3977" y="724"/>
                  </a:lnTo>
                  <a:lnTo>
                    <a:pt x="3977" y="750"/>
                  </a:lnTo>
                  <a:lnTo>
                    <a:pt x="3980" y="773"/>
                  </a:lnTo>
                  <a:lnTo>
                    <a:pt x="3975" y="773"/>
                  </a:lnTo>
                  <a:lnTo>
                    <a:pt x="3973" y="773"/>
                  </a:lnTo>
                  <a:lnTo>
                    <a:pt x="3971" y="773"/>
                  </a:lnTo>
                  <a:lnTo>
                    <a:pt x="3970" y="775"/>
                  </a:lnTo>
                  <a:lnTo>
                    <a:pt x="3968" y="776"/>
                  </a:lnTo>
                  <a:lnTo>
                    <a:pt x="3966" y="782"/>
                  </a:lnTo>
                  <a:lnTo>
                    <a:pt x="3964" y="787"/>
                  </a:lnTo>
                  <a:lnTo>
                    <a:pt x="3964" y="794"/>
                  </a:lnTo>
                  <a:lnTo>
                    <a:pt x="3964" y="802"/>
                  </a:lnTo>
                  <a:lnTo>
                    <a:pt x="3952" y="802"/>
                  </a:lnTo>
                  <a:lnTo>
                    <a:pt x="3945" y="813"/>
                  </a:lnTo>
                  <a:lnTo>
                    <a:pt x="3940" y="820"/>
                  </a:lnTo>
                  <a:lnTo>
                    <a:pt x="3938" y="827"/>
                  </a:lnTo>
                  <a:lnTo>
                    <a:pt x="3936" y="841"/>
                  </a:lnTo>
                  <a:lnTo>
                    <a:pt x="3933" y="841"/>
                  </a:lnTo>
                  <a:lnTo>
                    <a:pt x="3929" y="841"/>
                  </a:lnTo>
                  <a:lnTo>
                    <a:pt x="3928" y="841"/>
                  </a:lnTo>
                  <a:lnTo>
                    <a:pt x="3928" y="841"/>
                  </a:lnTo>
                  <a:lnTo>
                    <a:pt x="3926" y="841"/>
                  </a:lnTo>
                  <a:lnTo>
                    <a:pt x="3922" y="841"/>
                  </a:lnTo>
                  <a:lnTo>
                    <a:pt x="3915" y="855"/>
                  </a:lnTo>
                  <a:lnTo>
                    <a:pt x="3910" y="872"/>
                  </a:lnTo>
                  <a:lnTo>
                    <a:pt x="3898" y="872"/>
                  </a:lnTo>
                  <a:lnTo>
                    <a:pt x="3894" y="891"/>
                  </a:lnTo>
                  <a:lnTo>
                    <a:pt x="3888" y="891"/>
                  </a:lnTo>
                  <a:lnTo>
                    <a:pt x="3888" y="886"/>
                  </a:lnTo>
                  <a:lnTo>
                    <a:pt x="3874" y="867"/>
                  </a:lnTo>
                  <a:lnTo>
                    <a:pt x="3865" y="844"/>
                  </a:lnTo>
                  <a:lnTo>
                    <a:pt x="3863" y="818"/>
                  </a:lnTo>
                  <a:lnTo>
                    <a:pt x="3865" y="787"/>
                  </a:lnTo>
                  <a:lnTo>
                    <a:pt x="3870" y="783"/>
                  </a:lnTo>
                  <a:lnTo>
                    <a:pt x="3874" y="780"/>
                  </a:lnTo>
                  <a:lnTo>
                    <a:pt x="3879" y="776"/>
                  </a:lnTo>
                  <a:lnTo>
                    <a:pt x="3881" y="771"/>
                  </a:lnTo>
                  <a:lnTo>
                    <a:pt x="3884" y="764"/>
                  </a:lnTo>
                  <a:lnTo>
                    <a:pt x="3879" y="755"/>
                  </a:lnTo>
                  <a:lnTo>
                    <a:pt x="3877" y="743"/>
                  </a:lnTo>
                  <a:lnTo>
                    <a:pt x="3884" y="729"/>
                  </a:lnTo>
                  <a:lnTo>
                    <a:pt x="3891" y="724"/>
                  </a:lnTo>
                  <a:lnTo>
                    <a:pt x="3900" y="720"/>
                  </a:lnTo>
                  <a:lnTo>
                    <a:pt x="3910" y="717"/>
                  </a:lnTo>
                  <a:lnTo>
                    <a:pt x="3917" y="710"/>
                  </a:lnTo>
                  <a:lnTo>
                    <a:pt x="3931" y="689"/>
                  </a:lnTo>
                  <a:lnTo>
                    <a:pt x="3945" y="668"/>
                  </a:lnTo>
                  <a:lnTo>
                    <a:pt x="3956" y="659"/>
                  </a:lnTo>
                  <a:lnTo>
                    <a:pt x="3968" y="651"/>
                  </a:lnTo>
                  <a:lnTo>
                    <a:pt x="3980" y="642"/>
                  </a:lnTo>
                  <a:lnTo>
                    <a:pt x="3985" y="630"/>
                  </a:lnTo>
                  <a:lnTo>
                    <a:pt x="3989" y="616"/>
                  </a:lnTo>
                  <a:lnTo>
                    <a:pt x="3994" y="603"/>
                  </a:lnTo>
                  <a:lnTo>
                    <a:pt x="3994" y="602"/>
                  </a:lnTo>
                  <a:lnTo>
                    <a:pt x="3992" y="602"/>
                  </a:lnTo>
                  <a:lnTo>
                    <a:pt x="3992" y="602"/>
                  </a:lnTo>
                  <a:lnTo>
                    <a:pt x="3992" y="602"/>
                  </a:lnTo>
                  <a:lnTo>
                    <a:pt x="3992" y="600"/>
                  </a:lnTo>
                  <a:lnTo>
                    <a:pt x="3990" y="598"/>
                  </a:lnTo>
                  <a:lnTo>
                    <a:pt x="3987" y="600"/>
                  </a:lnTo>
                  <a:lnTo>
                    <a:pt x="3987" y="600"/>
                  </a:lnTo>
                  <a:lnTo>
                    <a:pt x="3985" y="602"/>
                  </a:lnTo>
                  <a:lnTo>
                    <a:pt x="3985" y="602"/>
                  </a:lnTo>
                  <a:lnTo>
                    <a:pt x="3984" y="603"/>
                  </a:lnTo>
                  <a:lnTo>
                    <a:pt x="3975" y="616"/>
                  </a:lnTo>
                  <a:lnTo>
                    <a:pt x="3966" y="630"/>
                  </a:lnTo>
                  <a:lnTo>
                    <a:pt x="3957" y="642"/>
                  </a:lnTo>
                  <a:lnTo>
                    <a:pt x="3945" y="651"/>
                  </a:lnTo>
                  <a:lnTo>
                    <a:pt x="3929" y="658"/>
                  </a:lnTo>
                  <a:lnTo>
                    <a:pt x="3928" y="652"/>
                  </a:lnTo>
                  <a:lnTo>
                    <a:pt x="3928" y="651"/>
                  </a:lnTo>
                  <a:lnTo>
                    <a:pt x="3926" y="647"/>
                  </a:lnTo>
                  <a:lnTo>
                    <a:pt x="3926" y="642"/>
                  </a:lnTo>
                  <a:lnTo>
                    <a:pt x="3928" y="640"/>
                  </a:lnTo>
                  <a:lnTo>
                    <a:pt x="3928" y="638"/>
                  </a:lnTo>
                  <a:lnTo>
                    <a:pt x="3928" y="637"/>
                  </a:lnTo>
                  <a:lnTo>
                    <a:pt x="3929" y="633"/>
                  </a:lnTo>
                  <a:lnTo>
                    <a:pt x="3929" y="630"/>
                  </a:lnTo>
                  <a:lnTo>
                    <a:pt x="3924" y="626"/>
                  </a:lnTo>
                  <a:lnTo>
                    <a:pt x="3919" y="624"/>
                  </a:lnTo>
                  <a:lnTo>
                    <a:pt x="3915" y="623"/>
                  </a:lnTo>
                  <a:lnTo>
                    <a:pt x="3910" y="621"/>
                  </a:lnTo>
                  <a:lnTo>
                    <a:pt x="3907" y="623"/>
                  </a:lnTo>
                  <a:lnTo>
                    <a:pt x="3898" y="628"/>
                  </a:lnTo>
                  <a:lnTo>
                    <a:pt x="3886" y="638"/>
                  </a:lnTo>
                  <a:lnTo>
                    <a:pt x="3875" y="651"/>
                  </a:lnTo>
                  <a:lnTo>
                    <a:pt x="3865" y="663"/>
                  </a:lnTo>
                  <a:lnTo>
                    <a:pt x="3860" y="672"/>
                  </a:lnTo>
                  <a:lnTo>
                    <a:pt x="3860" y="675"/>
                  </a:lnTo>
                  <a:lnTo>
                    <a:pt x="3860" y="679"/>
                  </a:lnTo>
                  <a:lnTo>
                    <a:pt x="3861" y="682"/>
                  </a:lnTo>
                  <a:lnTo>
                    <a:pt x="3863" y="687"/>
                  </a:lnTo>
                  <a:lnTo>
                    <a:pt x="3865" y="691"/>
                  </a:lnTo>
                  <a:lnTo>
                    <a:pt x="3865" y="694"/>
                  </a:lnTo>
                  <a:lnTo>
                    <a:pt x="3854" y="699"/>
                  </a:lnTo>
                  <a:lnTo>
                    <a:pt x="3842" y="701"/>
                  </a:lnTo>
                  <a:lnTo>
                    <a:pt x="3826" y="703"/>
                  </a:lnTo>
                  <a:lnTo>
                    <a:pt x="3811" y="703"/>
                  </a:lnTo>
                  <a:lnTo>
                    <a:pt x="3811" y="684"/>
                  </a:lnTo>
                  <a:lnTo>
                    <a:pt x="3795" y="687"/>
                  </a:lnTo>
                  <a:lnTo>
                    <a:pt x="3781" y="693"/>
                  </a:lnTo>
                  <a:lnTo>
                    <a:pt x="3769" y="691"/>
                  </a:lnTo>
                  <a:lnTo>
                    <a:pt x="3760" y="680"/>
                  </a:lnTo>
                  <a:lnTo>
                    <a:pt x="3725" y="675"/>
                  </a:lnTo>
                  <a:lnTo>
                    <a:pt x="3713" y="687"/>
                  </a:lnTo>
                  <a:lnTo>
                    <a:pt x="3699" y="696"/>
                  </a:lnTo>
                  <a:lnTo>
                    <a:pt x="3687" y="706"/>
                  </a:lnTo>
                  <a:lnTo>
                    <a:pt x="3680" y="719"/>
                  </a:lnTo>
                  <a:lnTo>
                    <a:pt x="3673" y="731"/>
                  </a:lnTo>
                  <a:lnTo>
                    <a:pt x="3666" y="743"/>
                  </a:lnTo>
                  <a:lnTo>
                    <a:pt x="3657" y="752"/>
                  </a:lnTo>
                  <a:lnTo>
                    <a:pt x="3629" y="761"/>
                  </a:lnTo>
                  <a:lnTo>
                    <a:pt x="3622" y="768"/>
                  </a:lnTo>
                  <a:lnTo>
                    <a:pt x="3617" y="776"/>
                  </a:lnTo>
                  <a:lnTo>
                    <a:pt x="3612" y="783"/>
                  </a:lnTo>
                  <a:lnTo>
                    <a:pt x="3600" y="792"/>
                  </a:lnTo>
                  <a:lnTo>
                    <a:pt x="3600" y="802"/>
                  </a:lnTo>
                  <a:lnTo>
                    <a:pt x="3615" y="802"/>
                  </a:lnTo>
                  <a:lnTo>
                    <a:pt x="3617" y="808"/>
                  </a:lnTo>
                  <a:lnTo>
                    <a:pt x="3619" y="811"/>
                  </a:lnTo>
                  <a:lnTo>
                    <a:pt x="3620" y="815"/>
                  </a:lnTo>
                  <a:lnTo>
                    <a:pt x="3624" y="818"/>
                  </a:lnTo>
                  <a:lnTo>
                    <a:pt x="3627" y="820"/>
                  </a:lnTo>
                  <a:lnTo>
                    <a:pt x="3634" y="822"/>
                  </a:lnTo>
                  <a:lnTo>
                    <a:pt x="3638" y="818"/>
                  </a:lnTo>
                  <a:lnTo>
                    <a:pt x="3641" y="816"/>
                  </a:lnTo>
                  <a:lnTo>
                    <a:pt x="3647" y="815"/>
                  </a:lnTo>
                  <a:lnTo>
                    <a:pt x="3652" y="815"/>
                  </a:lnTo>
                  <a:lnTo>
                    <a:pt x="3661" y="815"/>
                  </a:lnTo>
                  <a:lnTo>
                    <a:pt x="3668" y="823"/>
                  </a:lnTo>
                  <a:lnTo>
                    <a:pt x="3673" y="830"/>
                  </a:lnTo>
                  <a:lnTo>
                    <a:pt x="3676" y="839"/>
                  </a:lnTo>
                  <a:lnTo>
                    <a:pt x="3680" y="853"/>
                  </a:lnTo>
                  <a:lnTo>
                    <a:pt x="3682" y="862"/>
                  </a:lnTo>
                  <a:lnTo>
                    <a:pt x="3680" y="867"/>
                  </a:lnTo>
                  <a:lnTo>
                    <a:pt x="3675" y="872"/>
                  </a:lnTo>
                  <a:lnTo>
                    <a:pt x="3673" y="881"/>
                  </a:lnTo>
                  <a:lnTo>
                    <a:pt x="3673" y="891"/>
                  </a:lnTo>
                  <a:lnTo>
                    <a:pt x="3676" y="900"/>
                  </a:lnTo>
                  <a:lnTo>
                    <a:pt x="3680" y="909"/>
                  </a:lnTo>
                  <a:lnTo>
                    <a:pt x="3683" y="921"/>
                  </a:lnTo>
                  <a:lnTo>
                    <a:pt x="3673" y="932"/>
                  </a:lnTo>
                  <a:lnTo>
                    <a:pt x="3666" y="944"/>
                  </a:lnTo>
                  <a:lnTo>
                    <a:pt x="3661" y="956"/>
                  </a:lnTo>
                  <a:lnTo>
                    <a:pt x="3654" y="972"/>
                  </a:lnTo>
                  <a:lnTo>
                    <a:pt x="3650" y="975"/>
                  </a:lnTo>
                  <a:lnTo>
                    <a:pt x="3641" y="986"/>
                  </a:lnTo>
                  <a:lnTo>
                    <a:pt x="3631" y="998"/>
                  </a:lnTo>
                  <a:lnTo>
                    <a:pt x="3620" y="1012"/>
                  </a:lnTo>
                  <a:lnTo>
                    <a:pt x="3608" y="1024"/>
                  </a:lnTo>
                  <a:lnTo>
                    <a:pt x="3598" y="1036"/>
                  </a:lnTo>
                  <a:lnTo>
                    <a:pt x="3591" y="1045"/>
                  </a:lnTo>
                  <a:lnTo>
                    <a:pt x="3587" y="1049"/>
                  </a:lnTo>
                  <a:lnTo>
                    <a:pt x="3575" y="1052"/>
                  </a:lnTo>
                  <a:lnTo>
                    <a:pt x="3563" y="1050"/>
                  </a:lnTo>
                  <a:lnTo>
                    <a:pt x="3552" y="1050"/>
                  </a:lnTo>
                  <a:lnTo>
                    <a:pt x="3542" y="1052"/>
                  </a:lnTo>
                  <a:lnTo>
                    <a:pt x="3533" y="1061"/>
                  </a:lnTo>
                  <a:lnTo>
                    <a:pt x="3526" y="1071"/>
                  </a:lnTo>
                  <a:lnTo>
                    <a:pt x="3521" y="1082"/>
                  </a:lnTo>
                  <a:lnTo>
                    <a:pt x="3514" y="1092"/>
                  </a:lnTo>
                  <a:lnTo>
                    <a:pt x="3504" y="1099"/>
                  </a:lnTo>
                  <a:lnTo>
                    <a:pt x="3502" y="1099"/>
                  </a:lnTo>
                  <a:lnTo>
                    <a:pt x="3500" y="1101"/>
                  </a:lnTo>
                  <a:lnTo>
                    <a:pt x="3498" y="1101"/>
                  </a:lnTo>
                  <a:lnTo>
                    <a:pt x="3495" y="1101"/>
                  </a:lnTo>
                  <a:lnTo>
                    <a:pt x="3491" y="1103"/>
                  </a:lnTo>
                  <a:lnTo>
                    <a:pt x="3495" y="1113"/>
                  </a:lnTo>
                  <a:lnTo>
                    <a:pt x="3502" y="1124"/>
                  </a:lnTo>
                  <a:lnTo>
                    <a:pt x="3507" y="1136"/>
                  </a:lnTo>
                  <a:lnTo>
                    <a:pt x="3514" y="1148"/>
                  </a:lnTo>
                  <a:lnTo>
                    <a:pt x="3517" y="1159"/>
                  </a:lnTo>
                  <a:lnTo>
                    <a:pt x="3519" y="1171"/>
                  </a:lnTo>
                  <a:lnTo>
                    <a:pt x="3516" y="1179"/>
                  </a:lnTo>
                  <a:lnTo>
                    <a:pt x="3509" y="1186"/>
                  </a:lnTo>
                  <a:lnTo>
                    <a:pt x="3495" y="1192"/>
                  </a:lnTo>
                  <a:lnTo>
                    <a:pt x="3472" y="1195"/>
                  </a:lnTo>
                  <a:lnTo>
                    <a:pt x="3472" y="1186"/>
                  </a:lnTo>
                  <a:lnTo>
                    <a:pt x="3470" y="1178"/>
                  </a:lnTo>
                  <a:lnTo>
                    <a:pt x="3470" y="1166"/>
                  </a:lnTo>
                  <a:lnTo>
                    <a:pt x="3472" y="1152"/>
                  </a:lnTo>
                  <a:lnTo>
                    <a:pt x="3472" y="1141"/>
                  </a:lnTo>
                  <a:lnTo>
                    <a:pt x="3467" y="1141"/>
                  </a:lnTo>
                  <a:lnTo>
                    <a:pt x="3463" y="1141"/>
                  </a:lnTo>
                  <a:lnTo>
                    <a:pt x="3460" y="1141"/>
                  </a:lnTo>
                  <a:lnTo>
                    <a:pt x="3458" y="1141"/>
                  </a:lnTo>
                  <a:lnTo>
                    <a:pt x="3456" y="1139"/>
                  </a:lnTo>
                  <a:lnTo>
                    <a:pt x="3453" y="1138"/>
                  </a:lnTo>
                  <a:lnTo>
                    <a:pt x="3449" y="1132"/>
                  </a:lnTo>
                  <a:lnTo>
                    <a:pt x="3453" y="1127"/>
                  </a:lnTo>
                  <a:lnTo>
                    <a:pt x="3456" y="1122"/>
                  </a:lnTo>
                  <a:lnTo>
                    <a:pt x="3458" y="1117"/>
                  </a:lnTo>
                  <a:lnTo>
                    <a:pt x="3462" y="1110"/>
                  </a:lnTo>
                  <a:lnTo>
                    <a:pt x="3453" y="1110"/>
                  </a:lnTo>
                  <a:lnTo>
                    <a:pt x="3442" y="1108"/>
                  </a:lnTo>
                  <a:lnTo>
                    <a:pt x="3430" y="1111"/>
                  </a:lnTo>
                  <a:lnTo>
                    <a:pt x="3416" y="1117"/>
                  </a:lnTo>
                  <a:lnTo>
                    <a:pt x="3404" y="1122"/>
                  </a:lnTo>
                  <a:lnTo>
                    <a:pt x="3404" y="1118"/>
                  </a:lnTo>
                  <a:lnTo>
                    <a:pt x="3406" y="1113"/>
                  </a:lnTo>
                  <a:lnTo>
                    <a:pt x="3408" y="1110"/>
                  </a:lnTo>
                  <a:lnTo>
                    <a:pt x="3409" y="1104"/>
                  </a:lnTo>
                  <a:lnTo>
                    <a:pt x="3411" y="1101"/>
                  </a:lnTo>
                  <a:lnTo>
                    <a:pt x="3414" y="1094"/>
                  </a:lnTo>
                  <a:lnTo>
                    <a:pt x="3411" y="1094"/>
                  </a:lnTo>
                  <a:lnTo>
                    <a:pt x="3408" y="1092"/>
                  </a:lnTo>
                  <a:lnTo>
                    <a:pt x="3404" y="1092"/>
                  </a:lnTo>
                  <a:lnTo>
                    <a:pt x="3399" y="1090"/>
                  </a:lnTo>
                  <a:lnTo>
                    <a:pt x="3388" y="1101"/>
                  </a:lnTo>
                  <a:lnTo>
                    <a:pt x="3376" y="1110"/>
                  </a:lnTo>
                  <a:lnTo>
                    <a:pt x="3364" y="1120"/>
                  </a:lnTo>
                  <a:lnTo>
                    <a:pt x="3357" y="1132"/>
                  </a:lnTo>
                  <a:lnTo>
                    <a:pt x="3364" y="1136"/>
                  </a:lnTo>
                  <a:lnTo>
                    <a:pt x="3369" y="1139"/>
                  </a:lnTo>
                  <a:lnTo>
                    <a:pt x="3373" y="1143"/>
                  </a:lnTo>
                  <a:lnTo>
                    <a:pt x="3376" y="1146"/>
                  </a:lnTo>
                  <a:lnTo>
                    <a:pt x="3380" y="1152"/>
                  </a:lnTo>
                  <a:lnTo>
                    <a:pt x="3390" y="1146"/>
                  </a:lnTo>
                  <a:lnTo>
                    <a:pt x="3399" y="1143"/>
                  </a:lnTo>
                  <a:lnTo>
                    <a:pt x="3408" y="1143"/>
                  </a:lnTo>
                  <a:lnTo>
                    <a:pt x="3418" y="1148"/>
                  </a:lnTo>
                  <a:lnTo>
                    <a:pt x="3423" y="1148"/>
                  </a:lnTo>
                  <a:lnTo>
                    <a:pt x="3423" y="1160"/>
                  </a:lnTo>
                  <a:lnTo>
                    <a:pt x="3404" y="1160"/>
                  </a:lnTo>
                  <a:lnTo>
                    <a:pt x="3397" y="1169"/>
                  </a:lnTo>
                  <a:lnTo>
                    <a:pt x="3390" y="1176"/>
                  </a:lnTo>
                  <a:lnTo>
                    <a:pt x="3385" y="1183"/>
                  </a:lnTo>
                  <a:lnTo>
                    <a:pt x="3380" y="1195"/>
                  </a:lnTo>
                  <a:lnTo>
                    <a:pt x="3394" y="1204"/>
                  </a:lnTo>
                  <a:lnTo>
                    <a:pt x="3402" y="1218"/>
                  </a:lnTo>
                  <a:lnTo>
                    <a:pt x="3409" y="1237"/>
                  </a:lnTo>
                  <a:lnTo>
                    <a:pt x="3413" y="1256"/>
                  </a:lnTo>
                  <a:lnTo>
                    <a:pt x="3414" y="1277"/>
                  </a:lnTo>
                  <a:lnTo>
                    <a:pt x="3414" y="1295"/>
                  </a:lnTo>
                  <a:lnTo>
                    <a:pt x="3402" y="1303"/>
                  </a:lnTo>
                  <a:lnTo>
                    <a:pt x="3395" y="1317"/>
                  </a:lnTo>
                  <a:lnTo>
                    <a:pt x="3388" y="1330"/>
                  </a:lnTo>
                  <a:lnTo>
                    <a:pt x="3380" y="1344"/>
                  </a:lnTo>
                  <a:lnTo>
                    <a:pt x="3362" y="1363"/>
                  </a:lnTo>
                  <a:lnTo>
                    <a:pt x="3339" y="1377"/>
                  </a:lnTo>
                  <a:lnTo>
                    <a:pt x="3315" y="1387"/>
                  </a:lnTo>
                  <a:lnTo>
                    <a:pt x="3287" y="1396"/>
                  </a:lnTo>
                  <a:lnTo>
                    <a:pt x="3261" y="1401"/>
                  </a:lnTo>
                  <a:lnTo>
                    <a:pt x="3261" y="1408"/>
                  </a:lnTo>
                  <a:lnTo>
                    <a:pt x="3261" y="1412"/>
                  </a:lnTo>
                  <a:lnTo>
                    <a:pt x="3261" y="1415"/>
                  </a:lnTo>
                  <a:lnTo>
                    <a:pt x="3261" y="1417"/>
                  </a:lnTo>
                  <a:lnTo>
                    <a:pt x="3263" y="1419"/>
                  </a:lnTo>
                  <a:lnTo>
                    <a:pt x="3263" y="1424"/>
                  </a:lnTo>
                  <a:lnTo>
                    <a:pt x="3264" y="1429"/>
                  </a:lnTo>
                  <a:lnTo>
                    <a:pt x="3261" y="1433"/>
                  </a:lnTo>
                  <a:lnTo>
                    <a:pt x="3257" y="1436"/>
                  </a:lnTo>
                  <a:lnTo>
                    <a:pt x="3256" y="1438"/>
                  </a:lnTo>
                  <a:lnTo>
                    <a:pt x="3252" y="1441"/>
                  </a:lnTo>
                  <a:lnTo>
                    <a:pt x="3245" y="1445"/>
                  </a:lnTo>
                  <a:lnTo>
                    <a:pt x="3243" y="1445"/>
                  </a:lnTo>
                  <a:lnTo>
                    <a:pt x="3242" y="1447"/>
                  </a:lnTo>
                  <a:lnTo>
                    <a:pt x="3240" y="1447"/>
                  </a:lnTo>
                  <a:lnTo>
                    <a:pt x="3238" y="1447"/>
                  </a:lnTo>
                  <a:lnTo>
                    <a:pt x="3235" y="1448"/>
                  </a:lnTo>
                  <a:lnTo>
                    <a:pt x="3233" y="1443"/>
                  </a:lnTo>
                  <a:lnTo>
                    <a:pt x="3231" y="1438"/>
                  </a:lnTo>
                  <a:lnTo>
                    <a:pt x="3231" y="1433"/>
                  </a:lnTo>
                  <a:lnTo>
                    <a:pt x="3231" y="1424"/>
                  </a:lnTo>
                  <a:lnTo>
                    <a:pt x="3235" y="1422"/>
                  </a:lnTo>
                  <a:lnTo>
                    <a:pt x="3238" y="1422"/>
                  </a:lnTo>
                  <a:lnTo>
                    <a:pt x="3242" y="1420"/>
                  </a:lnTo>
                  <a:lnTo>
                    <a:pt x="3243" y="1417"/>
                  </a:lnTo>
                  <a:lnTo>
                    <a:pt x="3245" y="1413"/>
                  </a:lnTo>
                  <a:lnTo>
                    <a:pt x="3243" y="1410"/>
                  </a:lnTo>
                  <a:lnTo>
                    <a:pt x="3240" y="1405"/>
                  </a:lnTo>
                  <a:lnTo>
                    <a:pt x="3238" y="1401"/>
                  </a:lnTo>
                  <a:lnTo>
                    <a:pt x="3235" y="1399"/>
                  </a:lnTo>
                  <a:lnTo>
                    <a:pt x="3233" y="1399"/>
                  </a:lnTo>
                  <a:lnTo>
                    <a:pt x="3228" y="1398"/>
                  </a:lnTo>
                  <a:lnTo>
                    <a:pt x="3222" y="1398"/>
                  </a:lnTo>
                  <a:lnTo>
                    <a:pt x="3216" y="1406"/>
                  </a:lnTo>
                  <a:lnTo>
                    <a:pt x="3209" y="1412"/>
                  </a:lnTo>
                  <a:lnTo>
                    <a:pt x="3203" y="1417"/>
                  </a:lnTo>
                  <a:lnTo>
                    <a:pt x="3198" y="1426"/>
                  </a:lnTo>
                  <a:lnTo>
                    <a:pt x="3196" y="1440"/>
                  </a:lnTo>
                  <a:lnTo>
                    <a:pt x="3212" y="1455"/>
                  </a:lnTo>
                  <a:lnTo>
                    <a:pt x="3224" y="1471"/>
                  </a:lnTo>
                  <a:lnTo>
                    <a:pt x="3235" y="1488"/>
                  </a:lnTo>
                  <a:lnTo>
                    <a:pt x="3240" y="1511"/>
                  </a:lnTo>
                  <a:lnTo>
                    <a:pt x="3242" y="1539"/>
                  </a:lnTo>
                  <a:lnTo>
                    <a:pt x="3184" y="1586"/>
                  </a:lnTo>
                  <a:lnTo>
                    <a:pt x="3177" y="1586"/>
                  </a:lnTo>
                  <a:lnTo>
                    <a:pt x="3172" y="1567"/>
                  </a:lnTo>
                  <a:lnTo>
                    <a:pt x="3161" y="1553"/>
                  </a:lnTo>
                  <a:lnTo>
                    <a:pt x="3147" y="1541"/>
                  </a:lnTo>
                  <a:lnTo>
                    <a:pt x="3132" y="1529"/>
                  </a:lnTo>
                  <a:lnTo>
                    <a:pt x="3116" y="1516"/>
                  </a:lnTo>
                  <a:lnTo>
                    <a:pt x="3109" y="1544"/>
                  </a:lnTo>
                  <a:lnTo>
                    <a:pt x="3100" y="1567"/>
                  </a:lnTo>
                  <a:lnTo>
                    <a:pt x="3109" y="1572"/>
                  </a:lnTo>
                  <a:lnTo>
                    <a:pt x="3113" y="1579"/>
                  </a:lnTo>
                  <a:lnTo>
                    <a:pt x="3114" y="1588"/>
                  </a:lnTo>
                  <a:lnTo>
                    <a:pt x="3120" y="1598"/>
                  </a:lnTo>
                  <a:lnTo>
                    <a:pt x="3121" y="1600"/>
                  </a:lnTo>
                  <a:lnTo>
                    <a:pt x="3125" y="1600"/>
                  </a:lnTo>
                  <a:lnTo>
                    <a:pt x="3128" y="1600"/>
                  </a:lnTo>
                  <a:lnTo>
                    <a:pt x="3132" y="1600"/>
                  </a:lnTo>
                  <a:lnTo>
                    <a:pt x="3135" y="1602"/>
                  </a:lnTo>
                  <a:lnTo>
                    <a:pt x="3149" y="1616"/>
                  </a:lnTo>
                  <a:lnTo>
                    <a:pt x="3160" y="1637"/>
                  </a:lnTo>
                  <a:lnTo>
                    <a:pt x="3167" y="1661"/>
                  </a:lnTo>
                  <a:lnTo>
                    <a:pt x="3168" y="1686"/>
                  </a:lnTo>
                  <a:lnTo>
                    <a:pt x="3158" y="1686"/>
                  </a:lnTo>
                  <a:lnTo>
                    <a:pt x="3147" y="1677"/>
                  </a:lnTo>
                  <a:lnTo>
                    <a:pt x="3137" y="1672"/>
                  </a:lnTo>
                  <a:lnTo>
                    <a:pt x="3135" y="1670"/>
                  </a:lnTo>
                  <a:lnTo>
                    <a:pt x="3126" y="1663"/>
                  </a:lnTo>
                  <a:lnTo>
                    <a:pt x="3120" y="1649"/>
                  </a:lnTo>
                  <a:lnTo>
                    <a:pt x="3116" y="1633"/>
                  </a:lnTo>
                  <a:lnTo>
                    <a:pt x="3111" y="1619"/>
                  </a:lnTo>
                  <a:lnTo>
                    <a:pt x="3106" y="1605"/>
                  </a:lnTo>
                  <a:lnTo>
                    <a:pt x="3097" y="1593"/>
                  </a:lnTo>
                  <a:lnTo>
                    <a:pt x="3097" y="1590"/>
                  </a:lnTo>
                  <a:lnTo>
                    <a:pt x="3088" y="1593"/>
                  </a:lnTo>
                  <a:lnTo>
                    <a:pt x="3088" y="1590"/>
                  </a:lnTo>
                  <a:lnTo>
                    <a:pt x="3085" y="1576"/>
                  </a:lnTo>
                  <a:lnTo>
                    <a:pt x="3085" y="1558"/>
                  </a:lnTo>
                  <a:lnTo>
                    <a:pt x="3085" y="1539"/>
                  </a:lnTo>
                  <a:lnTo>
                    <a:pt x="3085" y="1518"/>
                  </a:lnTo>
                  <a:lnTo>
                    <a:pt x="3083" y="1499"/>
                  </a:lnTo>
                  <a:lnTo>
                    <a:pt x="3076" y="1483"/>
                  </a:lnTo>
                  <a:lnTo>
                    <a:pt x="3065" y="1471"/>
                  </a:lnTo>
                  <a:lnTo>
                    <a:pt x="3062" y="1474"/>
                  </a:lnTo>
                  <a:lnTo>
                    <a:pt x="3057" y="1478"/>
                  </a:lnTo>
                  <a:lnTo>
                    <a:pt x="3053" y="1480"/>
                  </a:lnTo>
                  <a:lnTo>
                    <a:pt x="3046" y="1481"/>
                  </a:lnTo>
                  <a:lnTo>
                    <a:pt x="3039" y="1481"/>
                  </a:lnTo>
                  <a:lnTo>
                    <a:pt x="3037" y="1481"/>
                  </a:lnTo>
                  <a:lnTo>
                    <a:pt x="3037" y="1480"/>
                  </a:lnTo>
                  <a:lnTo>
                    <a:pt x="3037" y="1480"/>
                  </a:lnTo>
                  <a:lnTo>
                    <a:pt x="3037" y="1480"/>
                  </a:lnTo>
                  <a:lnTo>
                    <a:pt x="3036" y="1480"/>
                  </a:lnTo>
                  <a:lnTo>
                    <a:pt x="3034" y="1478"/>
                  </a:lnTo>
                  <a:lnTo>
                    <a:pt x="3034" y="1457"/>
                  </a:lnTo>
                  <a:lnTo>
                    <a:pt x="3029" y="1440"/>
                  </a:lnTo>
                  <a:lnTo>
                    <a:pt x="3022" y="1426"/>
                  </a:lnTo>
                  <a:lnTo>
                    <a:pt x="3011" y="1413"/>
                  </a:lnTo>
                  <a:lnTo>
                    <a:pt x="3003" y="1399"/>
                  </a:lnTo>
                  <a:lnTo>
                    <a:pt x="2992" y="1382"/>
                  </a:lnTo>
                  <a:lnTo>
                    <a:pt x="2989" y="1385"/>
                  </a:lnTo>
                  <a:lnTo>
                    <a:pt x="2987" y="1387"/>
                  </a:lnTo>
                  <a:lnTo>
                    <a:pt x="2985" y="1391"/>
                  </a:lnTo>
                  <a:lnTo>
                    <a:pt x="2983" y="1392"/>
                  </a:lnTo>
                  <a:lnTo>
                    <a:pt x="2982" y="1394"/>
                  </a:lnTo>
                  <a:lnTo>
                    <a:pt x="2966" y="1396"/>
                  </a:lnTo>
                  <a:lnTo>
                    <a:pt x="2952" y="1394"/>
                  </a:lnTo>
                  <a:lnTo>
                    <a:pt x="2938" y="1394"/>
                  </a:lnTo>
                  <a:lnTo>
                    <a:pt x="2934" y="1408"/>
                  </a:lnTo>
                  <a:lnTo>
                    <a:pt x="2929" y="1415"/>
                  </a:lnTo>
                  <a:lnTo>
                    <a:pt x="2926" y="1417"/>
                  </a:lnTo>
                  <a:lnTo>
                    <a:pt x="2919" y="1417"/>
                  </a:lnTo>
                  <a:lnTo>
                    <a:pt x="2912" y="1419"/>
                  </a:lnTo>
                  <a:lnTo>
                    <a:pt x="2905" y="1424"/>
                  </a:lnTo>
                  <a:lnTo>
                    <a:pt x="2893" y="1455"/>
                  </a:lnTo>
                  <a:lnTo>
                    <a:pt x="2877" y="1455"/>
                  </a:lnTo>
                  <a:lnTo>
                    <a:pt x="2868" y="1462"/>
                  </a:lnTo>
                  <a:lnTo>
                    <a:pt x="2859" y="1471"/>
                  </a:lnTo>
                  <a:lnTo>
                    <a:pt x="2847" y="1478"/>
                  </a:lnTo>
                  <a:lnTo>
                    <a:pt x="2844" y="1513"/>
                  </a:lnTo>
                  <a:lnTo>
                    <a:pt x="2835" y="1543"/>
                  </a:lnTo>
                  <a:lnTo>
                    <a:pt x="2823" y="1567"/>
                  </a:lnTo>
                  <a:lnTo>
                    <a:pt x="2804" y="1590"/>
                  </a:lnTo>
                  <a:lnTo>
                    <a:pt x="2802" y="1590"/>
                  </a:lnTo>
                  <a:lnTo>
                    <a:pt x="2800" y="1588"/>
                  </a:lnTo>
                  <a:lnTo>
                    <a:pt x="2798" y="1588"/>
                  </a:lnTo>
                  <a:lnTo>
                    <a:pt x="2798" y="1588"/>
                  </a:lnTo>
                  <a:lnTo>
                    <a:pt x="2797" y="1586"/>
                  </a:lnTo>
                  <a:lnTo>
                    <a:pt x="2786" y="1574"/>
                  </a:lnTo>
                  <a:lnTo>
                    <a:pt x="2776" y="1555"/>
                  </a:lnTo>
                  <a:lnTo>
                    <a:pt x="2770" y="1539"/>
                  </a:lnTo>
                  <a:lnTo>
                    <a:pt x="2769" y="1536"/>
                  </a:lnTo>
                  <a:lnTo>
                    <a:pt x="2770" y="1532"/>
                  </a:lnTo>
                  <a:lnTo>
                    <a:pt x="2772" y="1529"/>
                  </a:lnTo>
                  <a:lnTo>
                    <a:pt x="2774" y="1527"/>
                  </a:lnTo>
                  <a:lnTo>
                    <a:pt x="2774" y="1525"/>
                  </a:lnTo>
                  <a:lnTo>
                    <a:pt x="2756" y="1499"/>
                  </a:lnTo>
                  <a:lnTo>
                    <a:pt x="2744" y="1471"/>
                  </a:lnTo>
                  <a:lnTo>
                    <a:pt x="2736" y="1441"/>
                  </a:lnTo>
                  <a:lnTo>
                    <a:pt x="2732" y="1405"/>
                  </a:lnTo>
                  <a:lnTo>
                    <a:pt x="2720" y="1406"/>
                  </a:lnTo>
                  <a:lnTo>
                    <a:pt x="2711" y="1406"/>
                  </a:lnTo>
                  <a:lnTo>
                    <a:pt x="2701" y="1405"/>
                  </a:lnTo>
                  <a:lnTo>
                    <a:pt x="2697" y="1401"/>
                  </a:lnTo>
                  <a:lnTo>
                    <a:pt x="2692" y="1398"/>
                  </a:lnTo>
                  <a:lnTo>
                    <a:pt x="2688" y="1394"/>
                  </a:lnTo>
                  <a:lnTo>
                    <a:pt x="2685" y="1391"/>
                  </a:lnTo>
                  <a:lnTo>
                    <a:pt x="2688" y="1378"/>
                  </a:lnTo>
                  <a:lnTo>
                    <a:pt x="2681" y="1368"/>
                  </a:lnTo>
                  <a:lnTo>
                    <a:pt x="2669" y="1359"/>
                  </a:lnTo>
                  <a:lnTo>
                    <a:pt x="2657" y="1351"/>
                  </a:lnTo>
                  <a:lnTo>
                    <a:pt x="2646" y="1340"/>
                  </a:lnTo>
                  <a:lnTo>
                    <a:pt x="2617" y="1344"/>
                  </a:lnTo>
                  <a:lnTo>
                    <a:pt x="2587" y="1344"/>
                  </a:lnTo>
                  <a:lnTo>
                    <a:pt x="2557" y="1342"/>
                  </a:lnTo>
                  <a:lnTo>
                    <a:pt x="2528" y="1340"/>
                  </a:lnTo>
                  <a:lnTo>
                    <a:pt x="2523" y="1330"/>
                  </a:lnTo>
                  <a:lnTo>
                    <a:pt x="2516" y="1317"/>
                  </a:lnTo>
                  <a:lnTo>
                    <a:pt x="2505" y="1321"/>
                  </a:lnTo>
                  <a:lnTo>
                    <a:pt x="2498" y="1323"/>
                  </a:lnTo>
                  <a:lnTo>
                    <a:pt x="2489" y="1324"/>
                  </a:lnTo>
                  <a:lnTo>
                    <a:pt x="2477" y="1324"/>
                  </a:lnTo>
                  <a:lnTo>
                    <a:pt x="2467" y="1317"/>
                  </a:lnTo>
                  <a:lnTo>
                    <a:pt x="2456" y="1312"/>
                  </a:lnTo>
                  <a:lnTo>
                    <a:pt x="2444" y="1305"/>
                  </a:lnTo>
                  <a:lnTo>
                    <a:pt x="2435" y="1298"/>
                  </a:lnTo>
                  <a:lnTo>
                    <a:pt x="2432" y="1288"/>
                  </a:lnTo>
                  <a:lnTo>
                    <a:pt x="2427" y="1279"/>
                  </a:lnTo>
                  <a:lnTo>
                    <a:pt x="2416" y="1270"/>
                  </a:lnTo>
                  <a:lnTo>
                    <a:pt x="2414" y="1270"/>
                  </a:lnTo>
                  <a:lnTo>
                    <a:pt x="2413" y="1270"/>
                  </a:lnTo>
                  <a:lnTo>
                    <a:pt x="2411" y="1270"/>
                  </a:lnTo>
                  <a:lnTo>
                    <a:pt x="2407" y="1270"/>
                  </a:lnTo>
                  <a:lnTo>
                    <a:pt x="2400" y="1270"/>
                  </a:lnTo>
                  <a:lnTo>
                    <a:pt x="2404" y="1284"/>
                  </a:lnTo>
                  <a:lnTo>
                    <a:pt x="2409" y="1300"/>
                  </a:lnTo>
                  <a:lnTo>
                    <a:pt x="2418" y="1316"/>
                  </a:lnTo>
                  <a:lnTo>
                    <a:pt x="2425" y="1330"/>
                  </a:lnTo>
                  <a:lnTo>
                    <a:pt x="2432" y="1340"/>
                  </a:lnTo>
                  <a:lnTo>
                    <a:pt x="2434" y="1335"/>
                  </a:lnTo>
                  <a:lnTo>
                    <a:pt x="2435" y="1333"/>
                  </a:lnTo>
                  <a:lnTo>
                    <a:pt x="2435" y="1331"/>
                  </a:lnTo>
                  <a:lnTo>
                    <a:pt x="2437" y="1331"/>
                  </a:lnTo>
                  <a:lnTo>
                    <a:pt x="2439" y="1331"/>
                  </a:lnTo>
                  <a:lnTo>
                    <a:pt x="2444" y="1333"/>
                  </a:lnTo>
                  <a:lnTo>
                    <a:pt x="2446" y="1338"/>
                  </a:lnTo>
                  <a:lnTo>
                    <a:pt x="2448" y="1344"/>
                  </a:lnTo>
                  <a:lnTo>
                    <a:pt x="2448" y="1349"/>
                  </a:lnTo>
                  <a:lnTo>
                    <a:pt x="2449" y="1354"/>
                  </a:lnTo>
                  <a:lnTo>
                    <a:pt x="2451" y="1359"/>
                  </a:lnTo>
                  <a:lnTo>
                    <a:pt x="2458" y="1358"/>
                  </a:lnTo>
                  <a:lnTo>
                    <a:pt x="2467" y="1356"/>
                  </a:lnTo>
                  <a:lnTo>
                    <a:pt x="2477" y="1356"/>
                  </a:lnTo>
                  <a:lnTo>
                    <a:pt x="2493" y="1338"/>
                  </a:lnTo>
                  <a:lnTo>
                    <a:pt x="2512" y="1324"/>
                  </a:lnTo>
                  <a:lnTo>
                    <a:pt x="2514" y="1342"/>
                  </a:lnTo>
                  <a:lnTo>
                    <a:pt x="2516" y="1356"/>
                  </a:lnTo>
                  <a:lnTo>
                    <a:pt x="2542" y="1370"/>
                  </a:lnTo>
                  <a:lnTo>
                    <a:pt x="2563" y="1387"/>
                  </a:lnTo>
                  <a:lnTo>
                    <a:pt x="2556" y="1396"/>
                  </a:lnTo>
                  <a:lnTo>
                    <a:pt x="2550" y="1405"/>
                  </a:lnTo>
                  <a:lnTo>
                    <a:pt x="2544" y="1412"/>
                  </a:lnTo>
                  <a:lnTo>
                    <a:pt x="2531" y="1417"/>
                  </a:lnTo>
                  <a:lnTo>
                    <a:pt x="2531" y="1436"/>
                  </a:lnTo>
                  <a:lnTo>
                    <a:pt x="2514" y="1447"/>
                  </a:lnTo>
                  <a:lnTo>
                    <a:pt x="2496" y="1459"/>
                  </a:lnTo>
                  <a:lnTo>
                    <a:pt x="2496" y="1467"/>
                  </a:lnTo>
                  <a:lnTo>
                    <a:pt x="2474" y="1467"/>
                  </a:lnTo>
                  <a:lnTo>
                    <a:pt x="2461" y="1474"/>
                  </a:lnTo>
                  <a:lnTo>
                    <a:pt x="2451" y="1485"/>
                  </a:lnTo>
                  <a:lnTo>
                    <a:pt x="2439" y="1494"/>
                  </a:lnTo>
                  <a:lnTo>
                    <a:pt x="2423" y="1501"/>
                  </a:lnTo>
                  <a:lnTo>
                    <a:pt x="2407" y="1504"/>
                  </a:lnTo>
                  <a:lnTo>
                    <a:pt x="2390" y="1509"/>
                  </a:lnTo>
                  <a:lnTo>
                    <a:pt x="2376" y="1515"/>
                  </a:lnTo>
                  <a:lnTo>
                    <a:pt x="2364" y="1522"/>
                  </a:lnTo>
                  <a:lnTo>
                    <a:pt x="2352" y="1525"/>
                  </a:lnTo>
                  <a:lnTo>
                    <a:pt x="2343" y="1525"/>
                  </a:lnTo>
                  <a:lnTo>
                    <a:pt x="2339" y="1523"/>
                  </a:lnTo>
                  <a:lnTo>
                    <a:pt x="2338" y="1523"/>
                  </a:lnTo>
                  <a:lnTo>
                    <a:pt x="2336" y="1522"/>
                  </a:lnTo>
                  <a:lnTo>
                    <a:pt x="2336" y="1522"/>
                  </a:lnTo>
                  <a:lnTo>
                    <a:pt x="2334" y="1520"/>
                  </a:lnTo>
                  <a:lnTo>
                    <a:pt x="2332" y="1516"/>
                  </a:lnTo>
                  <a:lnTo>
                    <a:pt x="2327" y="1506"/>
                  </a:lnTo>
                  <a:lnTo>
                    <a:pt x="2325" y="1495"/>
                  </a:lnTo>
                  <a:lnTo>
                    <a:pt x="2325" y="1485"/>
                  </a:lnTo>
                  <a:lnTo>
                    <a:pt x="2324" y="1474"/>
                  </a:lnTo>
                  <a:lnTo>
                    <a:pt x="2315" y="1457"/>
                  </a:lnTo>
                  <a:lnTo>
                    <a:pt x="2303" y="1441"/>
                  </a:lnTo>
                  <a:lnTo>
                    <a:pt x="2290" y="1427"/>
                  </a:lnTo>
                  <a:lnTo>
                    <a:pt x="2278" y="1413"/>
                  </a:lnTo>
                  <a:lnTo>
                    <a:pt x="2275" y="1403"/>
                  </a:lnTo>
                  <a:lnTo>
                    <a:pt x="2273" y="1391"/>
                  </a:lnTo>
                  <a:lnTo>
                    <a:pt x="2271" y="1378"/>
                  </a:lnTo>
                  <a:lnTo>
                    <a:pt x="2266" y="1368"/>
                  </a:lnTo>
                  <a:lnTo>
                    <a:pt x="2247" y="1356"/>
                  </a:lnTo>
                  <a:lnTo>
                    <a:pt x="2242" y="1344"/>
                  </a:lnTo>
                  <a:lnTo>
                    <a:pt x="2236" y="1331"/>
                  </a:lnTo>
                  <a:lnTo>
                    <a:pt x="2231" y="1319"/>
                  </a:lnTo>
                  <a:lnTo>
                    <a:pt x="2224" y="1309"/>
                  </a:lnTo>
                  <a:lnTo>
                    <a:pt x="2214" y="1302"/>
                  </a:lnTo>
                  <a:lnTo>
                    <a:pt x="2208" y="1300"/>
                  </a:lnTo>
                  <a:lnTo>
                    <a:pt x="2207" y="1296"/>
                  </a:lnTo>
                  <a:lnTo>
                    <a:pt x="2203" y="1295"/>
                  </a:lnTo>
                  <a:lnTo>
                    <a:pt x="2200" y="1293"/>
                  </a:lnTo>
                  <a:lnTo>
                    <a:pt x="2196" y="1291"/>
                  </a:lnTo>
                  <a:lnTo>
                    <a:pt x="2193" y="1288"/>
                  </a:lnTo>
                  <a:lnTo>
                    <a:pt x="2189" y="1282"/>
                  </a:lnTo>
                  <a:lnTo>
                    <a:pt x="2186" y="1275"/>
                  </a:lnTo>
                  <a:lnTo>
                    <a:pt x="2182" y="1275"/>
                  </a:lnTo>
                  <a:lnTo>
                    <a:pt x="2182" y="1282"/>
                  </a:lnTo>
                  <a:lnTo>
                    <a:pt x="2194" y="1298"/>
                  </a:lnTo>
                  <a:lnTo>
                    <a:pt x="2205" y="1316"/>
                  </a:lnTo>
                  <a:lnTo>
                    <a:pt x="2212" y="1337"/>
                  </a:lnTo>
                  <a:lnTo>
                    <a:pt x="2219" y="1356"/>
                  </a:lnTo>
                  <a:lnTo>
                    <a:pt x="2228" y="1375"/>
                  </a:lnTo>
                  <a:lnTo>
                    <a:pt x="2231" y="1378"/>
                  </a:lnTo>
                  <a:lnTo>
                    <a:pt x="2236" y="1382"/>
                  </a:lnTo>
                  <a:lnTo>
                    <a:pt x="2240" y="1385"/>
                  </a:lnTo>
                  <a:lnTo>
                    <a:pt x="2245" y="1389"/>
                  </a:lnTo>
                  <a:lnTo>
                    <a:pt x="2247" y="1394"/>
                  </a:lnTo>
                  <a:lnTo>
                    <a:pt x="2247" y="1429"/>
                  </a:lnTo>
                  <a:lnTo>
                    <a:pt x="2250" y="1433"/>
                  </a:lnTo>
                  <a:lnTo>
                    <a:pt x="2254" y="1438"/>
                  </a:lnTo>
                  <a:lnTo>
                    <a:pt x="2259" y="1441"/>
                  </a:lnTo>
                  <a:lnTo>
                    <a:pt x="2264" y="1445"/>
                  </a:lnTo>
                  <a:lnTo>
                    <a:pt x="2266" y="1448"/>
                  </a:lnTo>
                  <a:lnTo>
                    <a:pt x="2269" y="1459"/>
                  </a:lnTo>
                  <a:lnTo>
                    <a:pt x="2271" y="1467"/>
                  </a:lnTo>
                  <a:lnTo>
                    <a:pt x="2275" y="1478"/>
                  </a:lnTo>
                  <a:lnTo>
                    <a:pt x="2285" y="1490"/>
                  </a:lnTo>
                  <a:lnTo>
                    <a:pt x="2301" y="1501"/>
                  </a:lnTo>
                  <a:lnTo>
                    <a:pt x="2318" y="1511"/>
                  </a:lnTo>
                  <a:lnTo>
                    <a:pt x="2332" y="1522"/>
                  </a:lnTo>
                  <a:lnTo>
                    <a:pt x="2336" y="1527"/>
                  </a:lnTo>
                  <a:lnTo>
                    <a:pt x="2336" y="1534"/>
                  </a:lnTo>
                  <a:lnTo>
                    <a:pt x="2336" y="1539"/>
                  </a:lnTo>
                  <a:lnTo>
                    <a:pt x="2338" y="1544"/>
                  </a:lnTo>
                  <a:lnTo>
                    <a:pt x="2343" y="1550"/>
                  </a:lnTo>
                  <a:lnTo>
                    <a:pt x="2358" y="1551"/>
                  </a:lnTo>
                  <a:lnTo>
                    <a:pt x="2376" y="1543"/>
                  </a:lnTo>
                  <a:lnTo>
                    <a:pt x="2400" y="1537"/>
                  </a:lnTo>
                  <a:lnTo>
                    <a:pt x="2423" y="1532"/>
                  </a:lnTo>
                  <a:lnTo>
                    <a:pt x="2444" y="1529"/>
                  </a:lnTo>
                  <a:lnTo>
                    <a:pt x="2444" y="1532"/>
                  </a:lnTo>
                  <a:lnTo>
                    <a:pt x="2439" y="1541"/>
                  </a:lnTo>
                  <a:lnTo>
                    <a:pt x="2439" y="1551"/>
                  </a:lnTo>
                  <a:lnTo>
                    <a:pt x="2435" y="1563"/>
                  </a:lnTo>
                  <a:lnTo>
                    <a:pt x="2428" y="1581"/>
                  </a:lnTo>
                  <a:lnTo>
                    <a:pt x="2418" y="1602"/>
                  </a:lnTo>
                  <a:lnTo>
                    <a:pt x="2406" y="1623"/>
                  </a:lnTo>
                  <a:lnTo>
                    <a:pt x="2393" y="1640"/>
                  </a:lnTo>
                  <a:lnTo>
                    <a:pt x="2374" y="1659"/>
                  </a:lnTo>
                  <a:lnTo>
                    <a:pt x="2353" y="1677"/>
                  </a:lnTo>
                  <a:lnTo>
                    <a:pt x="2331" y="1694"/>
                  </a:lnTo>
                  <a:lnTo>
                    <a:pt x="2310" y="1714"/>
                  </a:lnTo>
                  <a:lnTo>
                    <a:pt x="2292" y="1735"/>
                  </a:lnTo>
                  <a:lnTo>
                    <a:pt x="2278" y="1759"/>
                  </a:lnTo>
                  <a:lnTo>
                    <a:pt x="2273" y="1782"/>
                  </a:lnTo>
                  <a:lnTo>
                    <a:pt x="2276" y="1803"/>
                  </a:lnTo>
                  <a:lnTo>
                    <a:pt x="2283" y="1824"/>
                  </a:lnTo>
                  <a:lnTo>
                    <a:pt x="2290" y="1843"/>
                  </a:lnTo>
                  <a:lnTo>
                    <a:pt x="2297" y="1864"/>
                  </a:lnTo>
                  <a:lnTo>
                    <a:pt x="2303" y="1885"/>
                  </a:lnTo>
                  <a:lnTo>
                    <a:pt x="2301" y="1906"/>
                  </a:lnTo>
                  <a:lnTo>
                    <a:pt x="2290" y="1928"/>
                  </a:lnTo>
                  <a:lnTo>
                    <a:pt x="2275" y="1939"/>
                  </a:lnTo>
                  <a:lnTo>
                    <a:pt x="2257" y="1947"/>
                  </a:lnTo>
                  <a:lnTo>
                    <a:pt x="2240" y="1956"/>
                  </a:lnTo>
                  <a:lnTo>
                    <a:pt x="2226" y="1968"/>
                  </a:lnTo>
                  <a:lnTo>
                    <a:pt x="2217" y="1986"/>
                  </a:lnTo>
                  <a:lnTo>
                    <a:pt x="2226" y="1996"/>
                  </a:lnTo>
                  <a:lnTo>
                    <a:pt x="2233" y="2012"/>
                  </a:lnTo>
                  <a:lnTo>
                    <a:pt x="2236" y="2031"/>
                  </a:lnTo>
                  <a:lnTo>
                    <a:pt x="2231" y="2035"/>
                  </a:lnTo>
                  <a:lnTo>
                    <a:pt x="2228" y="2038"/>
                  </a:lnTo>
                  <a:lnTo>
                    <a:pt x="2226" y="2040"/>
                  </a:lnTo>
                  <a:lnTo>
                    <a:pt x="2222" y="2043"/>
                  </a:lnTo>
                  <a:lnTo>
                    <a:pt x="2221" y="2047"/>
                  </a:lnTo>
                  <a:lnTo>
                    <a:pt x="2217" y="2050"/>
                  </a:lnTo>
                  <a:lnTo>
                    <a:pt x="2198" y="2054"/>
                  </a:lnTo>
                  <a:lnTo>
                    <a:pt x="2193" y="2066"/>
                  </a:lnTo>
                  <a:lnTo>
                    <a:pt x="2191" y="2080"/>
                  </a:lnTo>
                  <a:lnTo>
                    <a:pt x="2189" y="2094"/>
                  </a:lnTo>
                  <a:lnTo>
                    <a:pt x="2186" y="2108"/>
                  </a:lnTo>
                  <a:lnTo>
                    <a:pt x="2163" y="2127"/>
                  </a:lnTo>
                  <a:lnTo>
                    <a:pt x="2156" y="2143"/>
                  </a:lnTo>
                  <a:lnTo>
                    <a:pt x="2147" y="2159"/>
                  </a:lnTo>
                  <a:lnTo>
                    <a:pt x="2130" y="2174"/>
                  </a:lnTo>
                  <a:lnTo>
                    <a:pt x="2109" y="2187"/>
                  </a:lnTo>
                  <a:lnTo>
                    <a:pt x="2083" y="2194"/>
                  </a:lnTo>
                  <a:lnTo>
                    <a:pt x="2057" y="2201"/>
                  </a:lnTo>
                  <a:lnTo>
                    <a:pt x="2030" y="2206"/>
                  </a:lnTo>
                  <a:lnTo>
                    <a:pt x="2006" y="2211"/>
                  </a:lnTo>
                  <a:lnTo>
                    <a:pt x="2001" y="2208"/>
                  </a:lnTo>
                  <a:lnTo>
                    <a:pt x="1997" y="2204"/>
                  </a:lnTo>
                  <a:lnTo>
                    <a:pt x="1994" y="2202"/>
                  </a:lnTo>
                  <a:lnTo>
                    <a:pt x="1990" y="2197"/>
                  </a:lnTo>
                  <a:lnTo>
                    <a:pt x="1987" y="2194"/>
                  </a:lnTo>
                  <a:lnTo>
                    <a:pt x="1985" y="2185"/>
                  </a:lnTo>
                  <a:lnTo>
                    <a:pt x="1985" y="2174"/>
                  </a:lnTo>
                  <a:lnTo>
                    <a:pt x="1985" y="2162"/>
                  </a:lnTo>
                  <a:lnTo>
                    <a:pt x="1983" y="2150"/>
                  </a:lnTo>
                  <a:lnTo>
                    <a:pt x="1973" y="2133"/>
                  </a:lnTo>
                  <a:lnTo>
                    <a:pt x="1959" y="2117"/>
                  </a:lnTo>
                  <a:lnTo>
                    <a:pt x="1945" y="2099"/>
                  </a:lnTo>
                  <a:lnTo>
                    <a:pt x="1936" y="2082"/>
                  </a:lnTo>
                  <a:lnTo>
                    <a:pt x="1940" y="2070"/>
                  </a:lnTo>
                  <a:lnTo>
                    <a:pt x="1940" y="2068"/>
                  </a:lnTo>
                  <a:lnTo>
                    <a:pt x="1936" y="2064"/>
                  </a:lnTo>
                  <a:lnTo>
                    <a:pt x="1933" y="2063"/>
                  </a:lnTo>
                  <a:lnTo>
                    <a:pt x="1931" y="2059"/>
                  </a:lnTo>
                  <a:lnTo>
                    <a:pt x="1929" y="2059"/>
                  </a:lnTo>
                  <a:lnTo>
                    <a:pt x="1927" y="2054"/>
                  </a:lnTo>
                  <a:lnTo>
                    <a:pt x="1929" y="2049"/>
                  </a:lnTo>
                  <a:lnTo>
                    <a:pt x="1929" y="2045"/>
                  </a:lnTo>
                  <a:lnTo>
                    <a:pt x="1931" y="2042"/>
                  </a:lnTo>
                  <a:lnTo>
                    <a:pt x="1933" y="2038"/>
                  </a:lnTo>
                  <a:lnTo>
                    <a:pt x="1926" y="2035"/>
                  </a:lnTo>
                  <a:lnTo>
                    <a:pt x="1926" y="2031"/>
                  </a:lnTo>
                  <a:lnTo>
                    <a:pt x="1926" y="2028"/>
                  </a:lnTo>
                  <a:lnTo>
                    <a:pt x="1927" y="2023"/>
                  </a:lnTo>
                  <a:lnTo>
                    <a:pt x="1929" y="2019"/>
                  </a:lnTo>
                  <a:lnTo>
                    <a:pt x="1929" y="2014"/>
                  </a:lnTo>
                  <a:lnTo>
                    <a:pt x="1929" y="2009"/>
                  </a:lnTo>
                  <a:lnTo>
                    <a:pt x="1922" y="1995"/>
                  </a:lnTo>
                  <a:lnTo>
                    <a:pt x="1912" y="1979"/>
                  </a:lnTo>
                  <a:lnTo>
                    <a:pt x="1901" y="1965"/>
                  </a:lnTo>
                  <a:lnTo>
                    <a:pt x="1894" y="1951"/>
                  </a:lnTo>
                  <a:lnTo>
                    <a:pt x="1892" y="1934"/>
                  </a:lnTo>
                  <a:lnTo>
                    <a:pt x="1896" y="1914"/>
                  </a:lnTo>
                  <a:lnTo>
                    <a:pt x="1903" y="1897"/>
                  </a:lnTo>
                  <a:lnTo>
                    <a:pt x="1913" y="1878"/>
                  </a:lnTo>
                  <a:lnTo>
                    <a:pt x="1920" y="1862"/>
                  </a:lnTo>
                  <a:lnTo>
                    <a:pt x="1926" y="1848"/>
                  </a:lnTo>
                  <a:lnTo>
                    <a:pt x="1919" y="1834"/>
                  </a:lnTo>
                  <a:lnTo>
                    <a:pt x="1917" y="1822"/>
                  </a:lnTo>
                  <a:lnTo>
                    <a:pt x="1917" y="1810"/>
                  </a:lnTo>
                  <a:lnTo>
                    <a:pt x="1913" y="1794"/>
                  </a:lnTo>
                  <a:lnTo>
                    <a:pt x="1903" y="1773"/>
                  </a:lnTo>
                  <a:lnTo>
                    <a:pt x="1887" y="1752"/>
                  </a:lnTo>
                  <a:lnTo>
                    <a:pt x="1872" y="1733"/>
                  </a:lnTo>
                  <a:lnTo>
                    <a:pt x="1856" y="1717"/>
                  </a:lnTo>
                  <a:lnTo>
                    <a:pt x="1861" y="1696"/>
                  </a:lnTo>
                  <a:lnTo>
                    <a:pt x="1866" y="1677"/>
                  </a:lnTo>
                  <a:lnTo>
                    <a:pt x="1872" y="1656"/>
                  </a:lnTo>
                  <a:lnTo>
                    <a:pt x="1866" y="1653"/>
                  </a:lnTo>
                  <a:lnTo>
                    <a:pt x="1863" y="1651"/>
                  </a:lnTo>
                  <a:lnTo>
                    <a:pt x="1859" y="1647"/>
                  </a:lnTo>
                  <a:lnTo>
                    <a:pt x="1856" y="1646"/>
                  </a:lnTo>
                  <a:lnTo>
                    <a:pt x="1851" y="1646"/>
                  </a:lnTo>
                  <a:lnTo>
                    <a:pt x="1844" y="1644"/>
                  </a:lnTo>
                  <a:lnTo>
                    <a:pt x="1840" y="1647"/>
                  </a:lnTo>
                  <a:lnTo>
                    <a:pt x="1838" y="1649"/>
                  </a:lnTo>
                  <a:lnTo>
                    <a:pt x="1833" y="1651"/>
                  </a:lnTo>
                  <a:lnTo>
                    <a:pt x="1828" y="1651"/>
                  </a:lnTo>
                  <a:lnTo>
                    <a:pt x="1821" y="1651"/>
                  </a:lnTo>
                  <a:lnTo>
                    <a:pt x="1802" y="1621"/>
                  </a:lnTo>
                  <a:lnTo>
                    <a:pt x="1789" y="1619"/>
                  </a:lnTo>
                  <a:lnTo>
                    <a:pt x="1777" y="1618"/>
                  </a:lnTo>
                  <a:lnTo>
                    <a:pt x="1763" y="1616"/>
                  </a:lnTo>
                  <a:lnTo>
                    <a:pt x="1746" y="1623"/>
                  </a:lnTo>
                  <a:lnTo>
                    <a:pt x="1728" y="1630"/>
                  </a:lnTo>
                  <a:lnTo>
                    <a:pt x="1714" y="1635"/>
                  </a:lnTo>
                  <a:lnTo>
                    <a:pt x="1680" y="1628"/>
                  </a:lnTo>
                  <a:lnTo>
                    <a:pt x="1676" y="1640"/>
                  </a:lnTo>
                  <a:lnTo>
                    <a:pt x="1664" y="1640"/>
                  </a:lnTo>
                  <a:lnTo>
                    <a:pt x="1653" y="1637"/>
                  </a:lnTo>
                  <a:lnTo>
                    <a:pt x="1645" y="1635"/>
                  </a:lnTo>
                  <a:lnTo>
                    <a:pt x="1641" y="1637"/>
                  </a:lnTo>
                  <a:lnTo>
                    <a:pt x="1638" y="1640"/>
                  </a:lnTo>
                  <a:lnTo>
                    <a:pt x="1632" y="1642"/>
                  </a:lnTo>
                  <a:lnTo>
                    <a:pt x="1625" y="1644"/>
                  </a:lnTo>
                  <a:lnTo>
                    <a:pt x="1615" y="1632"/>
                  </a:lnTo>
                  <a:lnTo>
                    <a:pt x="1601" y="1625"/>
                  </a:lnTo>
                  <a:lnTo>
                    <a:pt x="1587" y="1618"/>
                  </a:lnTo>
                  <a:lnTo>
                    <a:pt x="1573" y="1611"/>
                  </a:lnTo>
                  <a:lnTo>
                    <a:pt x="1561" y="1602"/>
                  </a:lnTo>
                  <a:lnTo>
                    <a:pt x="1552" y="1579"/>
                  </a:lnTo>
                  <a:lnTo>
                    <a:pt x="1542" y="1567"/>
                  </a:lnTo>
                  <a:lnTo>
                    <a:pt x="1526" y="1555"/>
                  </a:lnTo>
                  <a:lnTo>
                    <a:pt x="1512" y="1543"/>
                  </a:lnTo>
                  <a:lnTo>
                    <a:pt x="1503" y="1532"/>
                  </a:lnTo>
                  <a:lnTo>
                    <a:pt x="1503" y="1509"/>
                  </a:lnTo>
                  <a:lnTo>
                    <a:pt x="1500" y="1499"/>
                  </a:lnTo>
                  <a:lnTo>
                    <a:pt x="1501" y="1483"/>
                  </a:lnTo>
                  <a:lnTo>
                    <a:pt x="1505" y="1469"/>
                  </a:lnTo>
                  <a:lnTo>
                    <a:pt x="1508" y="1457"/>
                  </a:lnTo>
                  <a:lnTo>
                    <a:pt x="1510" y="1448"/>
                  </a:lnTo>
                  <a:lnTo>
                    <a:pt x="1510" y="1434"/>
                  </a:lnTo>
                  <a:lnTo>
                    <a:pt x="1507" y="1426"/>
                  </a:lnTo>
                  <a:lnTo>
                    <a:pt x="1501" y="1417"/>
                  </a:lnTo>
                  <a:lnTo>
                    <a:pt x="1498" y="1410"/>
                  </a:lnTo>
                  <a:lnTo>
                    <a:pt x="1498" y="1399"/>
                  </a:lnTo>
                  <a:lnTo>
                    <a:pt x="1501" y="1385"/>
                  </a:lnTo>
                  <a:lnTo>
                    <a:pt x="1508" y="1370"/>
                  </a:lnTo>
                  <a:lnTo>
                    <a:pt x="1515" y="1352"/>
                  </a:lnTo>
                  <a:lnTo>
                    <a:pt x="1522" y="1337"/>
                  </a:lnTo>
                  <a:lnTo>
                    <a:pt x="1529" y="1324"/>
                  </a:lnTo>
                  <a:lnTo>
                    <a:pt x="1533" y="1317"/>
                  </a:lnTo>
                  <a:lnTo>
                    <a:pt x="1545" y="1307"/>
                  </a:lnTo>
                  <a:lnTo>
                    <a:pt x="1559" y="1298"/>
                  </a:lnTo>
                  <a:lnTo>
                    <a:pt x="1573" y="1291"/>
                  </a:lnTo>
                  <a:lnTo>
                    <a:pt x="1587" y="1282"/>
                  </a:lnTo>
                  <a:lnTo>
                    <a:pt x="1590" y="1274"/>
                  </a:lnTo>
                  <a:lnTo>
                    <a:pt x="1590" y="1263"/>
                  </a:lnTo>
                  <a:lnTo>
                    <a:pt x="1589" y="1251"/>
                  </a:lnTo>
                  <a:lnTo>
                    <a:pt x="1590" y="1241"/>
                  </a:lnTo>
                  <a:lnTo>
                    <a:pt x="1599" y="1227"/>
                  </a:lnTo>
                  <a:lnTo>
                    <a:pt x="1611" y="1216"/>
                  </a:lnTo>
                  <a:lnTo>
                    <a:pt x="1624" y="1206"/>
                  </a:lnTo>
                  <a:lnTo>
                    <a:pt x="1636" y="1195"/>
                  </a:lnTo>
                  <a:lnTo>
                    <a:pt x="1646" y="1183"/>
                  </a:lnTo>
                  <a:lnTo>
                    <a:pt x="1652" y="1167"/>
                  </a:lnTo>
                  <a:lnTo>
                    <a:pt x="1652" y="1166"/>
                  </a:lnTo>
                  <a:lnTo>
                    <a:pt x="1650" y="1166"/>
                  </a:lnTo>
                  <a:lnTo>
                    <a:pt x="1650" y="1164"/>
                  </a:lnTo>
                  <a:lnTo>
                    <a:pt x="1650" y="1162"/>
                  </a:lnTo>
                  <a:lnTo>
                    <a:pt x="1648" y="1160"/>
                  </a:lnTo>
                  <a:lnTo>
                    <a:pt x="1645" y="1159"/>
                  </a:lnTo>
                  <a:lnTo>
                    <a:pt x="1641" y="1157"/>
                  </a:lnTo>
                  <a:lnTo>
                    <a:pt x="1638" y="1157"/>
                  </a:lnTo>
                  <a:lnTo>
                    <a:pt x="1632" y="1155"/>
                  </a:lnTo>
                  <a:lnTo>
                    <a:pt x="1629" y="1159"/>
                  </a:lnTo>
                  <a:lnTo>
                    <a:pt x="1625" y="1159"/>
                  </a:lnTo>
                  <a:lnTo>
                    <a:pt x="1620" y="1160"/>
                  </a:lnTo>
                  <a:lnTo>
                    <a:pt x="1613" y="1160"/>
                  </a:lnTo>
                  <a:lnTo>
                    <a:pt x="1613" y="1155"/>
                  </a:lnTo>
                  <a:lnTo>
                    <a:pt x="1610" y="1155"/>
                  </a:lnTo>
                  <a:lnTo>
                    <a:pt x="1610" y="1141"/>
                  </a:lnTo>
                  <a:lnTo>
                    <a:pt x="1608" y="1122"/>
                  </a:lnTo>
                  <a:lnTo>
                    <a:pt x="1606" y="1099"/>
                  </a:lnTo>
                  <a:lnTo>
                    <a:pt x="1606" y="1077"/>
                  </a:lnTo>
                  <a:lnTo>
                    <a:pt x="1606" y="1057"/>
                  </a:lnTo>
                  <a:lnTo>
                    <a:pt x="1610" y="1045"/>
                  </a:lnTo>
                  <a:lnTo>
                    <a:pt x="1611" y="1040"/>
                  </a:lnTo>
                  <a:lnTo>
                    <a:pt x="1613" y="1036"/>
                  </a:lnTo>
                  <a:lnTo>
                    <a:pt x="1615" y="1035"/>
                  </a:lnTo>
                  <a:lnTo>
                    <a:pt x="1617" y="1035"/>
                  </a:lnTo>
                  <a:lnTo>
                    <a:pt x="1620" y="1035"/>
                  </a:lnTo>
                  <a:lnTo>
                    <a:pt x="1624" y="1033"/>
                  </a:lnTo>
                  <a:lnTo>
                    <a:pt x="1629" y="1033"/>
                  </a:lnTo>
                  <a:lnTo>
                    <a:pt x="1643" y="1038"/>
                  </a:lnTo>
                  <a:lnTo>
                    <a:pt x="1659" y="1042"/>
                  </a:lnTo>
                  <a:lnTo>
                    <a:pt x="1676" y="1042"/>
                  </a:lnTo>
                  <a:lnTo>
                    <a:pt x="1693" y="1038"/>
                  </a:lnTo>
                  <a:lnTo>
                    <a:pt x="1706" y="1033"/>
                  </a:lnTo>
                  <a:lnTo>
                    <a:pt x="1707" y="1031"/>
                  </a:lnTo>
                  <a:lnTo>
                    <a:pt x="1707" y="1029"/>
                  </a:lnTo>
                  <a:lnTo>
                    <a:pt x="1709" y="1029"/>
                  </a:lnTo>
                  <a:lnTo>
                    <a:pt x="1709" y="1028"/>
                  </a:lnTo>
                  <a:lnTo>
                    <a:pt x="1709" y="1026"/>
                  </a:lnTo>
                  <a:lnTo>
                    <a:pt x="1713" y="1012"/>
                  </a:lnTo>
                  <a:lnTo>
                    <a:pt x="1713" y="996"/>
                  </a:lnTo>
                  <a:lnTo>
                    <a:pt x="1711" y="981"/>
                  </a:lnTo>
                  <a:lnTo>
                    <a:pt x="1709" y="963"/>
                  </a:lnTo>
                  <a:lnTo>
                    <a:pt x="1697" y="960"/>
                  </a:lnTo>
                  <a:lnTo>
                    <a:pt x="1685" y="956"/>
                  </a:lnTo>
                  <a:lnTo>
                    <a:pt x="1673" y="949"/>
                  </a:lnTo>
                  <a:lnTo>
                    <a:pt x="1664" y="940"/>
                  </a:lnTo>
                  <a:lnTo>
                    <a:pt x="1667" y="939"/>
                  </a:lnTo>
                  <a:lnTo>
                    <a:pt x="1671" y="937"/>
                  </a:lnTo>
                  <a:lnTo>
                    <a:pt x="1673" y="935"/>
                  </a:lnTo>
                  <a:lnTo>
                    <a:pt x="1676" y="935"/>
                  </a:lnTo>
                  <a:lnTo>
                    <a:pt x="1680" y="933"/>
                  </a:lnTo>
                  <a:lnTo>
                    <a:pt x="1686" y="933"/>
                  </a:lnTo>
                  <a:lnTo>
                    <a:pt x="1690" y="932"/>
                  </a:lnTo>
                  <a:lnTo>
                    <a:pt x="1695" y="930"/>
                  </a:lnTo>
                  <a:lnTo>
                    <a:pt x="1700" y="930"/>
                  </a:lnTo>
                  <a:lnTo>
                    <a:pt x="1706" y="930"/>
                  </a:lnTo>
                  <a:lnTo>
                    <a:pt x="1706" y="911"/>
                  </a:lnTo>
                  <a:lnTo>
                    <a:pt x="1711" y="911"/>
                  </a:lnTo>
                  <a:lnTo>
                    <a:pt x="1716" y="912"/>
                  </a:lnTo>
                  <a:lnTo>
                    <a:pt x="1718" y="914"/>
                  </a:lnTo>
                  <a:lnTo>
                    <a:pt x="1721" y="914"/>
                  </a:lnTo>
                  <a:lnTo>
                    <a:pt x="1725" y="916"/>
                  </a:lnTo>
                  <a:lnTo>
                    <a:pt x="1728" y="918"/>
                  </a:lnTo>
                  <a:lnTo>
                    <a:pt x="1732" y="914"/>
                  </a:lnTo>
                  <a:lnTo>
                    <a:pt x="1737" y="912"/>
                  </a:lnTo>
                  <a:lnTo>
                    <a:pt x="1741" y="911"/>
                  </a:lnTo>
                  <a:lnTo>
                    <a:pt x="1746" y="909"/>
                  </a:lnTo>
                  <a:lnTo>
                    <a:pt x="1748" y="907"/>
                  </a:lnTo>
                  <a:lnTo>
                    <a:pt x="1749" y="904"/>
                  </a:lnTo>
                  <a:lnTo>
                    <a:pt x="1749" y="900"/>
                  </a:lnTo>
                  <a:lnTo>
                    <a:pt x="1749" y="897"/>
                  </a:lnTo>
                  <a:lnTo>
                    <a:pt x="1749" y="893"/>
                  </a:lnTo>
                  <a:lnTo>
                    <a:pt x="1751" y="890"/>
                  </a:lnTo>
                  <a:lnTo>
                    <a:pt x="1753" y="886"/>
                  </a:lnTo>
                  <a:lnTo>
                    <a:pt x="1786" y="876"/>
                  </a:lnTo>
                  <a:lnTo>
                    <a:pt x="1793" y="865"/>
                  </a:lnTo>
                  <a:lnTo>
                    <a:pt x="1795" y="855"/>
                  </a:lnTo>
                  <a:lnTo>
                    <a:pt x="1800" y="844"/>
                  </a:lnTo>
                  <a:lnTo>
                    <a:pt x="1810" y="837"/>
                  </a:lnTo>
                  <a:lnTo>
                    <a:pt x="1823" y="832"/>
                  </a:lnTo>
                  <a:lnTo>
                    <a:pt x="1838" y="827"/>
                  </a:lnTo>
                  <a:lnTo>
                    <a:pt x="1852" y="822"/>
                  </a:lnTo>
                  <a:lnTo>
                    <a:pt x="1854" y="820"/>
                  </a:lnTo>
                  <a:lnTo>
                    <a:pt x="1854" y="820"/>
                  </a:lnTo>
                  <a:lnTo>
                    <a:pt x="1854" y="818"/>
                  </a:lnTo>
                  <a:lnTo>
                    <a:pt x="1854" y="816"/>
                  </a:lnTo>
                  <a:lnTo>
                    <a:pt x="1856" y="815"/>
                  </a:lnTo>
                  <a:lnTo>
                    <a:pt x="1849" y="797"/>
                  </a:lnTo>
                  <a:lnTo>
                    <a:pt x="1845" y="776"/>
                  </a:lnTo>
                  <a:lnTo>
                    <a:pt x="1845" y="757"/>
                  </a:lnTo>
                  <a:lnTo>
                    <a:pt x="1844" y="741"/>
                  </a:lnTo>
                  <a:lnTo>
                    <a:pt x="1859" y="740"/>
                  </a:lnTo>
                  <a:lnTo>
                    <a:pt x="1870" y="736"/>
                  </a:lnTo>
                  <a:lnTo>
                    <a:pt x="1882" y="733"/>
                  </a:lnTo>
                  <a:lnTo>
                    <a:pt x="1882" y="741"/>
                  </a:lnTo>
                  <a:lnTo>
                    <a:pt x="1880" y="748"/>
                  </a:lnTo>
                  <a:lnTo>
                    <a:pt x="1878" y="761"/>
                  </a:lnTo>
                  <a:lnTo>
                    <a:pt x="1877" y="778"/>
                  </a:lnTo>
                  <a:lnTo>
                    <a:pt x="1875" y="794"/>
                  </a:lnTo>
                  <a:lnTo>
                    <a:pt x="1875" y="806"/>
                  </a:lnTo>
                  <a:lnTo>
                    <a:pt x="1880" y="809"/>
                  </a:lnTo>
                  <a:lnTo>
                    <a:pt x="1884" y="811"/>
                  </a:lnTo>
                  <a:lnTo>
                    <a:pt x="1885" y="813"/>
                  </a:lnTo>
                  <a:lnTo>
                    <a:pt x="1889" y="815"/>
                  </a:lnTo>
                  <a:lnTo>
                    <a:pt x="1894" y="818"/>
                  </a:lnTo>
                  <a:lnTo>
                    <a:pt x="1905" y="813"/>
                  </a:lnTo>
                  <a:lnTo>
                    <a:pt x="1912" y="813"/>
                  </a:lnTo>
                  <a:lnTo>
                    <a:pt x="1917" y="816"/>
                  </a:lnTo>
                  <a:lnTo>
                    <a:pt x="1924" y="822"/>
                  </a:lnTo>
                  <a:lnTo>
                    <a:pt x="1933" y="822"/>
                  </a:lnTo>
                  <a:lnTo>
                    <a:pt x="1943" y="818"/>
                  </a:lnTo>
                  <a:lnTo>
                    <a:pt x="1952" y="813"/>
                  </a:lnTo>
                  <a:lnTo>
                    <a:pt x="1957" y="808"/>
                  </a:lnTo>
                  <a:lnTo>
                    <a:pt x="1964" y="804"/>
                  </a:lnTo>
                  <a:lnTo>
                    <a:pt x="1973" y="801"/>
                  </a:lnTo>
                  <a:lnTo>
                    <a:pt x="1987" y="802"/>
                  </a:lnTo>
                  <a:lnTo>
                    <a:pt x="2006" y="806"/>
                  </a:lnTo>
                  <a:lnTo>
                    <a:pt x="2008" y="801"/>
                  </a:lnTo>
                  <a:lnTo>
                    <a:pt x="2009" y="799"/>
                  </a:lnTo>
                  <a:lnTo>
                    <a:pt x="2013" y="795"/>
                  </a:lnTo>
                  <a:lnTo>
                    <a:pt x="2016" y="794"/>
                  </a:lnTo>
                  <a:lnTo>
                    <a:pt x="2020" y="794"/>
                  </a:lnTo>
                  <a:lnTo>
                    <a:pt x="2025" y="792"/>
                  </a:lnTo>
                  <a:lnTo>
                    <a:pt x="2025" y="762"/>
                  </a:lnTo>
                  <a:lnTo>
                    <a:pt x="2029" y="738"/>
                  </a:lnTo>
                  <a:lnTo>
                    <a:pt x="2032" y="734"/>
                  </a:lnTo>
                  <a:lnTo>
                    <a:pt x="2036" y="733"/>
                  </a:lnTo>
                  <a:lnTo>
                    <a:pt x="2039" y="729"/>
                  </a:lnTo>
                  <a:lnTo>
                    <a:pt x="2043" y="727"/>
                  </a:lnTo>
                  <a:lnTo>
                    <a:pt x="2048" y="726"/>
                  </a:lnTo>
                  <a:lnTo>
                    <a:pt x="2048" y="729"/>
                  </a:lnTo>
                  <a:lnTo>
                    <a:pt x="2051" y="733"/>
                  </a:lnTo>
                  <a:lnTo>
                    <a:pt x="2053" y="736"/>
                  </a:lnTo>
                  <a:lnTo>
                    <a:pt x="2055" y="740"/>
                  </a:lnTo>
                  <a:lnTo>
                    <a:pt x="2057" y="741"/>
                  </a:lnTo>
                  <a:lnTo>
                    <a:pt x="2062" y="743"/>
                  </a:lnTo>
                  <a:lnTo>
                    <a:pt x="2067" y="745"/>
                  </a:lnTo>
                  <a:lnTo>
                    <a:pt x="2065" y="729"/>
                  </a:lnTo>
                  <a:lnTo>
                    <a:pt x="2064" y="719"/>
                  </a:lnTo>
                  <a:lnTo>
                    <a:pt x="2060" y="712"/>
                  </a:lnTo>
                  <a:lnTo>
                    <a:pt x="2058" y="703"/>
                  </a:lnTo>
                  <a:lnTo>
                    <a:pt x="2055" y="687"/>
                  </a:lnTo>
                  <a:lnTo>
                    <a:pt x="2064" y="686"/>
                  </a:lnTo>
                  <a:lnTo>
                    <a:pt x="2070" y="682"/>
                  </a:lnTo>
                  <a:lnTo>
                    <a:pt x="2076" y="679"/>
                  </a:lnTo>
                  <a:lnTo>
                    <a:pt x="2083" y="675"/>
                  </a:lnTo>
                  <a:lnTo>
                    <a:pt x="2095" y="675"/>
                  </a:lnTo>
                  <a:lnTo>
                    <a:pt x="2107" y="677"/>
                  </a:lnTo>
                  <a:lnTo>
                    <a:pt x="2116" y="679"/>
                  </a:lnTo>
                  <a:lnTo>
                    <a:pt x="2125" y="675"/>
                  </a:lnTo>
                  <a:lnTo>
                    <a:pt x="2132" y="665"/>
                  </a:lnTo>
                  <a:lnTo>
                    <a:pt x="2126" y="663"/>
                  </a:lnTo>
                  <a:lnTo>
                    <a:pt x="2121" y="661"/>
                  </a:lnTo>
                  <a:lnTo>
                    <a:pt x="2118" y="659"/>
                  </a:lnTo>
                  <a:lnTo>
                    <a:pt x="2112" y="658"/>
                  </a:lnTo>
                  <a:lnTo>
                    <a:pt x="2105" y="658"/>
                  </a:lnTo>
                  <a:lnTo>
                    <a:pt x="2088" y="666"/>
                  </a:lnTo>
                  <a:lnTo>
                    <a:pt x="2069" y="672"/>
                  </a:lnTo>
                  <a:lnTo>
                    <a:pt x="2048" y="675"/>
                  </a:lnTo>
                  <a:lnTo>
                    <a:pt x="2044" y="666"/>
                  </a:lnTo>
                  <a:lnTo>
                    <a:pt x="2039" y="659"/>
                  </a:lnTo>
                  <a:lnTo>
                    <a:pt x="2034" y="652"/>
                  </a:lnTo>
                  <a:lnTo>
                    <a:pt x="2030" y="644"/>
                  </a:lnTo>
                  <a:lnTo>
                    <a:pt x="2029" y="630"/>
                  </a:lnTo>
                  <a:lnTo>
                    <a:pt x="2030" y="619"/>
                  </a:lnTo>
                  <a:lnTo>
                    <a:pt x="2029" y="607"/>
                  </a:lnTo>
                  <a:lnTo>
                    <a:pt x="2027" y="593"/>
                  </a:lnTo>
                  <a:lnTo>
                    <a:pt x="2029" y="581"/>
                  </a:lnTo>
                  <a:lnTo>
                    <a:pt x="2037" y="563"/>
                  </a:lnTo>
                  <a:lnTo>
                    <a:pt x="2051" y="551"/>
                  </a:lnTo>
                  <a:lnTo>
                    <a:pt x="2065" y="537"/>
                  </a:lnTo>
                  <a:lnTo>
                    <a:pt x="2077" y="523"/>
                  </a:lnTo>
                  <a:lnTo>
                    <a:pt x="2086" y="507"/>
                  </a:lnTo>
                  <a:lnTo>
                    <a:pt x="2081" y="502"/>
                  </a:lnTo>
                  <a:lnTo>
                    <a:pt x="2076" y="497"/>
                  </a:lnTo>
                  <a:lnTo>
                    <a:pt x="2070" y="492"/>
                  </a:lnTo>
                  <a:lnTo>
                    <a:pt x="2057" y="494"/>
                  </a:lnTo>
                  <a:lnTo>
                    <a:pt x="2041" y="495"/>
                  </a:lnTo>
                  <a:lnTo>
                    <a:pt x="2036" y="520"/>
                  </a:lnTo>
                  <a:lnTo>
                    <a:pt x="2027" y="539"/>
                  </a:lnTo>
                  <a:lnTo>
                    <a:pt x="2015" y="555"/>
                  </a:lnTo>
                  <a:lnTo>
                    <a:pt x="2001" y="570"/>
                  </a:lnTo>
                  <a:lnTo>
                    <a:pt x="1988" y="588"/>
                  </a:lnTo>
                  <a:lnTo>
                    <a:pt x="1980" y="609"/>
                  </a:lnTo>
                  <a:lnTo>
                    <a:pt x="1974" y="633"/>
                  </a:lnTo>
                  <a:lnTo>
                    <a:pt x="1985" y="642"/>
                  </a:lnTo>
                  <a:lnTo>
                    <a:pt x="1995" y="652"/>
                  </a:lnTo>
                  <a:lnTo>
                    <a:pt x="2002" y="665"/>
                  </a:lnTo>
                  <a:lnTo>
                    <a:pt x="2006" y="680"/>
                  </a:lnTo>
                  <a:lnTo>
                    <a:pt x="2001" y="682"/>
                  </a:lnTo>
                  <a:lnTo>
                    <a:pt x="1999" y="684"/>
                  </a:lnTo>
                  <a:lnTo>
                    <a:pt x="1997" y="686"/>
                  </a:lnTo>
                  <a:lnTo>
                    <a:pt x="1997" y="686"/>
                  </a:lnTo>
                  <a:lnTo>
                    <a:pt x="1997" y="687"/>
                  </a:lnTo>
                  <a:lnTo>
                    <a:pt x="1995" y="689"/>
                  </a:lnTo>
                  <a:lnTo>
                    <a:pt x="1995" y="693"/>
                  </a:lnTo>
                  <a:lnTo>
                    <a:pt x="1994" y="694"/>
                  </a:lnTo>
                  <a:lnTo>
                    <a:pt x="1971" y="703"/>
                  </a:lnTo>
                  <a:lnTo>
                    <a:pt x="1968" y="724"/>
                  </a:lnTo>
                  <a:lnTo>
                    <a:pt x="1961" y="740"/>
                  </a:lnTo>
                  <a:lnTo>
                    <a:pt x="1954" y="752"/>
                  </a:lnTo>
                  <a:lnTo>
                    <a:pt x="1943" y="762"/>
                  </a:lnTo>
                  <a:lnTo>
                    <a:pt x="1934" y="773"/>
                  </a:lnTo>
                  <a:lnTo>
                    <a:pt x="1926" y="787"/>
                  </a:lnTo>
                  <a:lnTo>
                    <a:pt x="1920" y="787"/>
                  </a:lnTo>
                  <a:lnTo>
                    <a:pt x="1920" y="783"/>
                  </a:lnTo>
                  <a:lnTo>
                    <a:pt x="1906" y="764"/>
                  </a:lnTo>
                  <a:lnTo>
                    <a:pt x="1898" y="743"/>
                  </a:lnTo>
                  <a:lnTo>
                    <a:pt x="1892" y="720"/>
                  </a:lnTo>
                  <a:lnTo>
                    <a:pt x="1882" y="694"/>
                  </a:lnTo>
                  <a:lnTo>
                    <a:pt x="1868" y="701"/>
                  </a:lnTo>
                  <a:lnTo>
                    <a:pt x="1859" y="710"/>
                  </a:lnTo>
                  <a:lnTo>
                    <a:pt x="1849" y="717"/>
                  </a:lnTo>
                  <a:lnTo>
                    <a:pt x="1838" y="722"/>
                  </a:lnTo>
                  <a:lnTo>
                    <a:pt x="1821" y="726"/>
                  </a:lnTo>
                  <a:lnTo>
                    <a:pt x="1819" y="724"/>
                  </a:lnTo>
                  <a:lnTo>
                    <a:pt x="1817" y="724"/>
                  </a:lnTo>
                  <a:lnTo>
                    <a:pt x="1816" y="724"/>
                  </a:lnTo>
                  <a:lnTo>
                    <a:pt x="1814" y="722"/>
                  </a:lnTo>
                  <a:lnTo>
                    <a:pt x="1810" y="722"/>
                  </a:lnTo>
                  <a:lnTo>
                    <a:pt x="1809" y="701"/>
                  </a:lnTo>
                  <a:lnTo>
                    <a:pt x="1807" y="684"/>
                  </a:lnTo>
                  <a:lnTo>
                    <a:pt x="1803" y="670"/>
                  </a:lnTo>
                  <a:lnTo>
                    <a:pt x="1800" y="654"/>
                  </a:lnTo>
                  <a:lnTo>
                    <a:pt x="1798" y="633"/>
                  </a:lnTo>
                  <a:lnTo>
                    <a:pt x="1807" y="624"/>
                  </a:lnTo>
                  <a:lnTo>
                    <a:pt x="1810" y="616"/>
                  </a:lnTo>
                  <a:lnTo>
                    <a:pt x="1812" y="605"/>
                  </a:lnTo>
                  <a:lnTo>
                    <a:pt x="1817" y="591"/>
                  </a:lnTo>
                  <a:lnTo>
                    <a:pt x="1821" y="588"/>
                  </a:lnTo>
                  <a:lnTo>
                    <a:pt x="1826" y="583"/>
                  </a:lnTo>
                  <a:lnTo>
                    <a:pt x="1831" y="577"/>
                  </a:lnTo>
                  <a:lnTo>
                    <a:pt x="1837" y="572"/>
                  </a:lnTo>
                  <a:lnTo>
                    <a:pt x="1840" y="574"/>
                  </a:lnTo>
                  <a:lnTo>
                    <a:pt x="1842" y="576"/>
                  </a:lnTo>
                  <a:lnTo>
                    <a:pt x="1844" y="577"/>
                  </a:lnTo>
                  <a:lnTo>
                    <a:pt x="1845" y="579"/>
                  </a:lnTo>
                  <a:lnTo>
                    <a:pt x="1845" y="579"/>
                  </a:lnTo>
                  <a:lnTo>
                    <a:pt x="1849" y="576"/>
                  </a:lnTo>
                  <a:lnTo>
                    <a:pt x="1851" y="572"/>
                  </a:lnTo>
                  <a:lnTo>
                    <a:pt x="1852" y="569"/>
                  </a:lnTo>
                  <a:lnTo>
                    <a:pt x="1854" y="563"/>
                  </a:lnTo>
                  <a:lnTo>
                    <a:pt x="1856" y="560"/>
                  </a:lnTo>
                  <a:lnTo>
                    <a:pt x="1868" y="553"/>
                  </a:lnTo>
                  <a:lnTo>
                    <a:pt x="1878" y="549"/>
                  </a:lnTo>
                  <a:lnTo>
                    <a:pt x="1887" y="541"/>
                  </a:lnTo>
                  <a:lnTo>
                    <a:pt x="1884" y="539"/>
                  </a:lnTo>
                  <a:lnTo>
                    <a:pt x="1882" y="539"/>
                  </a:lnTo>
                  <a:lnTo>
                    <a:pt x="1880" y="539"/>
                  </a:lnTo>
                  <a:lnTo>
                    <a:pt x="1880" y="537"/>
                  </a:lnTo>
                  <a:lnTo>
                    <a:pt x="1880" y="537"/>
                  </a:lnTo>
                  <a:lnTo>
                    <a:pt x="1880" y="534"/>
                  </a:lnTo>
                  <a:lnTo>
                    <a:pt x="1878" y="530"/>
                  </a:lnTo>
                  <a:lnTo>
                    <a:pt x="1891" y="514"/>
                  </a:lnTo>
                  <a:lnTo>
                    <a:pt x="1903" y="495"/>
                  </a:lnTo>
                  <a:lnTo>
                    <a:pt x="1913" y="473"/>
                  </a:lnTo>
                  <a:lnTo>
                    <a:pt x="1924" y="450"/>
                  </a:lnTo>
                  <a:lnTo>
                    <a:pt x="1934" y="427"/>
                  </a:lnTo>
                  <a:lnTo>
                    <a:pt x="1947" y="406"/>
                  </a:lnTo>
                  <a:lnTo>
                    <a:pt x="1959" y="392"/>
                  </a:lnTo>
                  <a:lnTo>
                    <a:pt x="1974" y="384"/>
                  </a:lnTo>
                  <a:lnTo>
                    <a:pt x="1974" y="370"/>
                  </a:lnTo>
                  <a:lnTo>
                    <a:pt x="1990" y="370"/>
                  </a:lnTo>
                  <a:lnTo>
                    <a:pt x="1999" y="354"/>
                  </a:lnTo>
                  <a:lnTo>
                    <a:pt x="2013" y="343"/>
                  </a:lnTo>
                  <a:lnTo>
                    <a:pt x="2032" y="338"/>
                  </a:lnTo>
                  <a:lnTo>
                    <a:pt x="2034" y="340"/>
                  </a:lnTo>
                  <a:lnTo>
                    <a:pt x="2036" y="340"/>
                  </a:lnTo>
                  <a:lnTo>
                    <a:pt x="2036" y="340"/>
                  </a:lnTo>
                  <a:lnTo>
                    <a:pt x="2037" y="340"/>
                  </a:lnTo>
                  <a:lnTo>
                    <a:pt x="2041" y="342"/>
                  </a:lnTo>
                  <a:lnTo>
                    <a:pt x="2041" y="329"/>
                  </a:lnTo>
                  <a:lnTo>
                    <a:pt x="2046" y="329"/>
                  </a:lnTo>
                  <a:lnTo>
                    <a:pt x="2050" y="329"/>
                  </a:lnTo>
                  <a:lnTo>
                    <a:pt x="2053" y="329"/>
                  </a:lnTo>
                  <a:lnTo>
                    <a:pt x="2055" y="329"/>
                  </a:lnTo>
                  <a:lnTo>
                    <a:pt x="2057" y="331"/>
                  </a:lnTo>
                  <a:lnTo>
                    <a:pt x="2058" y="331"/>
                  </a:lnTo>
                  <a:lnTo>
                    <a:pt x="2064" y="335"/>
                  </a:lnTo>
                  <a:lnTo>
                    <a:pt x="2070" y="321"/>
                  </a:lnTo>
                  <a:lnTo>
                    <a:pt x="2081" y="312"/>
                  </a:lnTo>
                  <a:lnTo>
                    <a:pt x="2093" y="309"/>
                  </a:lnTo>
                  <a:lnTo>
                    <a:pt x="2109" y="305"/>
                  </a:lnTo>
                  <a:lnTo>
                    <a:pt x="2125" y="303"/>
                  </a:lnTo>
                  <a:lnTo>
                    <a:pt x="2132" y="310"/>
                  </a:lnTo>
                  <a:lnTo>
                    <a:pt x="2140" y="314"/>
                  </a:lnTo>
                  <a:lnTo>
                    <a:pt x="2147" y="315"/>
                  </a:lnTo>
                  <a:lnTo>
                    <a:pt x="2154" y="317"/>
                  </a:lnTo>
                  <a:lnTo>
                    <a:pt x="2160" y="324"/>
                  </a:lnTo>
                  <a:lnTo>
                    <a:pt x="2163" y="338"/>
                  </a:lnTo>
                  <a:lnTo>
                    <a:pt x="2161" y="340"/>
                  </a:lnTo>
                  <a:lnTo>
                    <a:pt x="2160" y="342"/>
                  </a:lnTo>
                  <a:lnTo>
                    <a:pt x="2158" y="342"/>
                  </a:lnTo>
                  <a:lnTo>
                    <a:pt x="2158" y="343"/>
                  </a:lnTo>
                  <a:lnTo>
                    <a:pt x="2156" y="345"/>
                  </a:lnTo>
                  <a:lnTo>
                    <a:pt x="2156" y="349"/>
                  </a:lnTo>
                  <a:lnTo>
                    <a:pt x="2158" y="352"/>
                  </a:lnTo>
                  <a:lnTo>
                    <a:pt x="2160" y="352"/>
                  </a:lnTo>
                  <a:lnTo>
                    <a:pt x="2161" y="354"/>
                  </a:lnTo>
                  <a:lnTo>
                    <a:pt x="2163" y="357"/>
                  </a:lnTo>
                  <a:lnTo>
                    <a:pt x="2175" y="352"/>
                  </a:lnTo>
                  <a:lnTo>
                    <a:pt x="2182" y="350"/>
                  </a:lnTo>
                  <a:lnTo>
                    <a:pt x="2187" y="350"/>
                  </a:lnTo>
                  <a:lnTo>
                    <a:pt x="2189" y="354"/>
                  </a:lnTo>
                  <a:lnTo>
                    <a:pt x="2191" y="359"/>
                  </a:lnTo>
                  <a:lnTo>
                    <a:pt x="2196" y="364"/>
                  </a:lnTo>
                  <a:lnTo>
                    <a:pt x="2201" y="370"/>
                  </a:lnTo>
                  <a:lnTo>
                    <a:pt x="2233" y="373"/>
                  </a:lnTo>
                  <a:lnTo>
                    <a:pt x="2245" y="380"/>
                  </a:lnTo>
                  <a:lnTo>
                    <a:pt x="2259" y="391"/>
                  </a:lnTo>
                  <a:lnTo>
                    <a:pt x="2273" y="405"/>
                  </a:lnTo>
                  <a:lnTo>
                    <a:pt x="2285" y="420"/>
                  </a:lnTo>
                  <a:lnTo>
                    <a:pt x="2296" y="436"/>
                  </a:lnTo>
                  <a:lnTo>
                    <a:pt x="2299" y="452"/>
                  </a:lnTo>
                  <a:lnTo>
                    <a:pt x="2297" y="467"/>
                  </a:lnTo>
                  <a:lnTo>
                    <a:pt x="2285" y="480"/>
                  </a:lnTo>
                  <a:lnTo>
                    <a:pt x="2269" y="488"/>
                  </a:lnTo>
                  <a:lnTo>
                    <a:pt x="2252" y="488"/>
                  </a:lnTo>
                  <a:lnTo>
                    <a:pt x="2236" y="481"/>
                  </a:lnTo>
                  <a:lnTo>
                    <a:pt x="2222" y="474"/>
                  </a:lnTo>
                  <a:lnTo>
                    <a:pt x="2208" y="469"/>
                  </a:lnTo>
                  <a:lnTo>
                    <a:pt x="2210" y="481"/>
                  </a:lnTo>
                  <a:lnTo>
                    <a:pt x="2212" y="497"/>
                  </a:lnTo>
                  <a:lnTo>
                    <a:pt x="2214" y="514"/>
                  </a:lnTo>
                  <a:lnTo>
                    <a:pt x="2217" y="528"/>
                  </a:lnTo>
                  <a:lnTo>
                    <a:pt x="2221" y="537"/>
                  </a:lnTo>
                  <a:lnTo>
                    <a:pt x="2224" y="542"/>
                  </a:lnTo>
                  <a:lnTo>
                    <a:pt x="2229" y="544"/>
                  </a:lnTo>
                  <a:lnTo>
                    <a:pt x="2233" y="548"/>
                  </a:lnTo>
                  <a:lnTo>
                    <a:pt x="2240" y="549"/>
                  </a:lnTo>
                  <a:lnTo>
                    <a:pt x="2238" y="537"/>
                  </a:lnTo>
                  <a:lnTo>
                    <a:pt x="2236" y="528"/>
                  </a:lnTo>
                  <a:lnTo>
                    <a:pt x="2236" y="518"/>
                  </a:lnTo>
                  <a:lnTo>
                    <a:pt x="2240" y="518"/>
                  </a:lnTo>
                  <a:lnTo>
                    <a:pt x="2240" y="514"/>
                  </a:lnTo>
                  <a:lnTo>
                    <a:pt x="2252" y="521"/>
                  </a:lnTo>
                  <a:lnTo>
                    <a:pt x="2264" y="528"/>
                  </a:lnTo>
                  <a:lnTo>
                    <a:pt x="2278" y="534"/>
                  </a:lnTo>
                  <a:lnTo>
                    <a:pt x="2280" y="530"/>
                  </a:lnTo>
                  <a:lnTo>
                    <a:pt x="2282" y="527"/>
                  </a:lnTo>
                  <a:lnTo>
                    <a:pt x="2283" y="525"/>
                  </a:lnTo>
                  <a:lnTo>
                    <a:pt x="2285" y="520"/>
                  </a:lnTo>
                  <a:lnTo>
                    <a:pt x="2285" y="514"/>
                  </a:lnTo>
                  <a:lnTo>
                    <a:pt x="2283" y="513"/>
                  </a:lnTo>
                  <a:lnTo>
                    <a:pt x="2282" y="511"/>
                  </a:lnTo>
                  <a:lnTo>
                    <a:pt x="2280" y="509"/>
                  </a:lnTo>
                  <a:lnTo>
                    <a:pt x="2280" y="507"/>
                  </a:lnTo>
                  <a:lnTo>
                    <a:pt x="2280" y="504"/>
                  </a:lnTo>
                  <a:lnTo>
                    <a:pt x="2278" y="499"/>
                  </a:lnTo>
                  <a:lnTo>
                    <a:pt x="2294" y="492"/>
                  </a:lnTo>
                  <a:lnTo>
                    <a:pt x="2304" y="481"/>
                  </a:lnTo>
                  <a:lnTo>
                    <a:pt x="2313" y="469"/>
                  </a:lnTo>
                  <a:lnTo>
                    <a:pt x="2318" y="471"/>
                  </a:lnTo>
                  <a:lnTo>
                    <a:pt x="2325" y="473"/>
                  </a:lnTo>
                  <a:lnTo>
                    <a:pt x="2332" y="474"/>
                  </a:lnTo>
                  <a:lnTo>
                    <a:pt x="2339" y="476"/>
                  </a:lnTo>
                  <a:lnTo>
                    <a:pt x="2336" y="438"/>
                  </a:lnTo>
                  <a:lnTo>
                    <a:pt x="2329" y="396"/>
                  </a:lnTo>
                  <a:lnTo>
                    <a:pt x="2358" y="396"/>
                  </a:lnTo>
                  <a:lnTo>
                    <a:pt x="2365" y="403"/>
                  </a:lnTo>
                  <a:lnTo>
                    <a:pt x="2372" y="413"/>
                  </a:lnTo>
                  <a:lnTo>
                    <a:pt x="2378" y="422"/>
                  </a:lnTo>
                  <a:lnTo>
                    <a:pt x="2378" y="431"/>
                  </a:lnTo>
                  <a:lnTo>
                    <a:pt x="2374" y="432"/>
                  </a:lnTo>
                  <a:lnTo>
                    <a:pt x="2372" y="432"/>
                  </a:lnTo>
                  <a:lnTo>
                    <a:pt x="2369" y="434"/>
                  </a:lnTo>
                  <a:lnTo>
                    <a:pt x="2362" y="434"/>
                  </a:lnTo>
                  <a:lnTo>
                    <a:pt x="2362" y="453"/>
                  </a:lnTo>
                  <a:lnTo>
                    <a:pt x="2367" y="455"/>
                  </a:lnTo>
                  <a:lnTo>
                    <a:pt x="2369" y="457"/>
                  </a:lnTo>
                  <a:lnTo>
                    <a:pt x="2372" y="459"/>
                  </a:lnTo>
                  <a:lnTo>
                    <a:pt x="2376" y="460"/>
                  </a:lnTo>
                  <a:lnTo>
                    <a:pt x="2381" y="460"/>
                  </a:lnTo>
                  <a:lnTo>
                    <a:pt x="2383" y="460"/>
                  </a:lnTo>
                  <a:lnTo>
                    <a:pt x="2385" y="459"/>
                  </a:lnTo>
                  <a:lnTo>
                    <a:pt x="2385" y="459"/>
                  </a:lnTo>
                  <a:lnTo>
                    <a:pt x="2386" y="459"/>
                  </a:lnTo>
                  <a:lnTo>
                    <a:pt x="2390" y="457"/>
                  </a:lnTo>
                  <a:lnTo>
                    <a:pt x="2392" y="452"/>
                  </a:lnTo>
                  <a:lnTo>
                    <a:pt x="2392" y="448"/>
                  </a:lnTo>
                  <a:lnTo>
                    <a:pt x="2392" y="443"/>
                  </a:lnTo>
                  <a:lnTo>
                    <a:pt x="2392" y="439"/>
                  </a:lnTo>
                  <a:lnTo>
                    <a:pt x="2390" y="434"/>
                  </a:lnTo>
                  <a:lnTo>
                    <a:pt x="2402" y="418"/>
                  </a:lnTo>
                  <a:lnTo>
                    <a:pt x="2416" y="405"/>
                  </a:lnTo>
                  <a:lnTo>
                    <a:pt x="2428" y="389"/>
                  </a:lnTo>
                  <a:lnTo>
                    <a:pt x="2434" y="387"/>
                  </a:lnTo>
                  <a:lnTo>
                    <a:pt x="2439" y="387"/>
                  </a:lnTo>
                  <a:lnTo>
                    <a:pt x="2441" y="385"/>
                  </a:lnTo>
                  <a:lnTo>
                    <a:pt x="2444" y="387"/>
                  </a:lnTo>
                  <a:lnTo>
                    <a:pt x="2448" y="389"/>
                  </a:lnTo>
                  <a:lnTo>
                    <a:pt x="2449" y="392"/>
                  </a:lnTo>
                  <a:lnTo>
                    <a:pt x="2451" y="396"/>
                  </a:lnTo>
                  <a:lnTo>
                    <a:pt x="2453" y="398"/>
                  </a:lnTo>
                  <a:lnTo>
                    <a:pt x="2454" y="401"/>
                  </a:lnTo>
                  <a:lnTo>
                    <a:pt x="2458" y="403"/>
                  </a:lnTo>
                  <a:lnTo>
                    <a:pt x="2458" y="399"/>
                  </a:lnTo>
                  <a:lnTo>
                    <a:pt x="2461" y="396"/>
                  </a:lnTo>
                  <a:lnTo>
                    <a:pt x="2463" y="392"/>
                  </a:lnTo>
                  <a:lnTo>
                    <a:pt x="2465" y="389"/>
                  </a:lnTo>
                  <a:lnTo>
                    <a:pt x="2465" y="384"/>
                  </a:lnTo>
                  <a:lnTo>
                    <a:pt x="2467" y="377"/>
                  </a:lnTo>
                  <a:lnTo>
                    <a:pt x="2482" y="377"/>
                  </a:lnTo>
                  <a:lnTo>
                    <a:pt x="2496" y="380"/>
                  </a:lnTo>
                  <a:lnTo>
                    <a:pt x="2509" y="384"/>
                  </a:lnTo>
                  <a:lnTo>
                    <a:pt x="2500" y="391"/>
                  </a:lnTo>
                  <a:lnTo>
                    <a:pt x="2491" y="396"/>
                  </a:lnTo>
                  <a:lnTo>
                    <a:pt x="2484" y="401"/>
                  </a:lnTo>
                  <a:lnTo>
                    <a:pt x="2477" y="411"/>
                  </a:lnTo>
                  <a:lnTo>
                    <a:pt x="2486" y="411"/>
                  </a:lnTo>
                  <a:lnTo>
                    <a:pt x="2491" y="406"/>
                  </a:lnTo>
                  <a:lnTo>
                    <a:pt x="2503" y="401"/>
                  </a:lnTo>
                  <a:lnTo>
                    <a:pt x="2516" y="396"/>
                  </a:lnTo>
                  <a:lnTo>
                    <a:pt x="2526" y="392"/>
                  </a:lnTo>
                  <a:lnTo>
                    <a:pt x="2537" y="389"/>
                  </a:lnTo>
                  <a:lnTo>
                    <a:pt x="2540" y="389"/>
                  </a:lnTo>
                  <a:lnTo>
                    <a:pt x="2542" y="391"/>
                  </a:lnTo>
                  <a:lnTo>
                    <a:pt x="2545" y="394"/>
                  </a:lnTo>
                  <a:lnTo>
                    <a:pt x="2547" y="396"/>
                  </a:lnTo>
                  <a:lnTo>
                    <a:pt x="2549" y="398"/>
                  </a:lnTo>
                  <a:lnTo>
                    <a:pt x="2552" y="398"/>
                  </a:lnTo>
                  <a:lnTo>
                    <a:pt x="2559" y="399"/>
                  </a:lnTo>
                  <a:lnTo>
                    <a:pt x="2561" y="396"/>
                  </a:lnTo>
                  <a:lnTo>
                    <a:pt x="2563" y="392"/>
                  </a:lnTo>
                  <a:lnTo>
                    <a:pt x="2564" y="391"/>
                  </a:lnTo>
                  <a:lnTo>
                    <a:pt x="2564" y="387"/>
                  </a:lnTo>
                  <a:lnTo>
                    <a:pt x="2566" y="382"/>
                  </a:lnTo>
                  <a:lnTo>
                    <a:pt x="2566" y="377"/>
                  </a:lnTo>
                  <a:lnTo>
                    <a:pt x="2563" y="373"/>
                  </a:lnTo>
                  <a:lnTo>
                    <a:pt x="2561" y="370"/>
                  </a:lnTo>
                  <a:lnTo>
                    <a:pt x="2559" y="366"/>
                  </a:lnTo>
                  <a:lnTo>
                    <a:pt x="2559" y="361"/>
                  </a:lnTo>
                  <a:lnTo>
                    <a:pt x="2559" y="354"/>
                  </a:lnTo>
                  <a:lnTo>
                    <a:pt x="2564" y="350"/>
                  </a:lnTo>
                  <a:lnTo>
                    <a:pt x="2568" y="347"/>
                  </a:lnTo>
                  <a:lnTo>
                    <a:pt x="2571" y="345"/>
                  </a:lnTo>
                  <a:lnTo>
                    <a:pt x="2578" y="342"/>
                  </a:lnTo>
                  <a:lnTo>
                    <a:pt x="2582" y="343"/>
                  </a:lnTo>
                  <a:lnTo>
                    <a:pt x="2587" y="345"/>
                  </a:lnTo>
                  <a:lnTo>
                    <a:pt x="2594" y="345"/>
                  </a:lnTo>
                  <a:lnTo>
                    <a:pt x="2601" y="345"/>
                  </a:lnTo>
                  <a:lnTo>
                    <a:pt x="2610" y="356"/>
                  </a:lnTo>
                  <a:lnTo>
                    <a:pt x="2622" y="368"/>
                  </a:lnTo>
                  <a:lnTo>
                    <a:pt x="2640" y="380"/>
                  </a:lnTo>
                  <a:lnTo>
                    <a:pt x="2655" y="392"/>
                  </a:lnTo>
                  <a:lnTo>
                    <a:pt x="2669" y="399"/>
                  </a:lnTo>
                  <a:lnTo>
                    <a:pt x="2678" y="403"/>
                  </a:lnTo>
                  <a:lnTo>
                    <a:pt x="2680" y="401"/>
                  </a:lnTo>
                  <a:lnTo>
                    <a:pt x="2680" y="401"/>
                  </a:lnTo>
                  <a:lnTo>
                    <a:pt x="2680" y="399"/>
                  </a:lnTo>
                  <a:lnTo>
                    <a:pt x="2680" y="399"/>
                  </a:lnTo>
                  <a:lnTo>
                    <a:pt x="2681" y="396"/>
                  </a:lnTo>
                  <a:lnTo>
                    <a:pt x="2676" y="391"/>
                  </a:lnTo>
                  <a:lnTo>
                    <a:pt x="2673" y="387"/>
                  </a:lnTo>
                  <a:lnTo>
                    <a:pt x="2671" y="382"/>
                  </a:lnTo>
                  <a:lnTo>
                    <a:pt x="2667" y="377"/>
                  </a:lnTo>
                  <a:lnTo>
                    <a:pt x="2666" y="370"/>
                  </a:lnTo>
                  <a:lnTo>
                    <a:pt x="2650" y="370"/>
                  </a:lnTo>
                  <a:lnTo>
                    <a:pt x="2652" y="349"/>
                  </a:lnTo>
                  <a:lnTo>
                    <a:pt x="2648" y="333"/>
                  </a:lnTo>
                  <a:lnTo>
                    <a:pt x="2646" y="319"/>
                  </a:lnTo>
                  <a:lnTo>
                    <a:pt x="2643" y="300"/>
                  </a:lnTo>
                  <a:lnTo>
                    <a:pt x="2653" y="293"/>
                  </a:lnTo>
                  <a:lnTo>
                    <a:pt x="2660" y="284"/>
                  </a:lnTo>
                  <a:lnTo>
                    <a:pt x="2664" y="274"/>
                  </a:lnTo>
                  <a:lnTo>
                    <a:pt x="2667" y="261"/>
                  </a:lnTo>
                  <a:lnTo>
                    <a:pt x="2671" y="251"/>
                  </a:lnTo>
                  <a:lnTo>
                    <a:pt x="2676" y="240"/>
                  </a:lnTo>
                  <a:lnTo>
                    <a:pt x="2683" y="232"/>
                  </a:lnTo>
                  <a:lnTo>
                    <a:pt x="2692" y="226"/>
                  </a:lnTo>
                  <a:lnTo>
                    <a:pt x="2708" y="225"/>
                  </a:lnTo>
                  <a:lnTo>
                    <a:pt x="2727" y="226"/>
                  </a:lnTo>
                  <a:lnTo>
                    <a:pt x="2732" y="235"/>
                  </a:lnTo>
                  <a:lnTo>
                    <a:pt x="2739" y="242"/>
                  </a:lnTo>
                  <a:lnTo>
                    <a:pt x="2737" y="256"/>
                  </a:lnTo>
                  <a:lnTo>
                    <a:pt x="2734" y="270"/>
                  </a:lnTo>
                  <a:lnTo>
                    <a:pt x="2730" y="282"/>
                  </a:lnTo>
                  <a:lnTo>
                    <a:pt x="2729" y="293"/>
                  </a:lnTo>
                  <a:lnTo>
                    <a:pt x="2727" y="300"/>
                  </a:lnTo>
                  <a:lnTo>
                    <a:pt x="2730" y="309"/>
                  </a:lnTo>
                  <a:lnTo>
                    <a:pt x="2736" y="321"/>
                  </a:lnTo>
                  <a:lnTo>
                    <a:pt x="2739" y="335"/>
                  </a:lnTo>
                  <a:lnTo>
                    <a:pt x="2742" y="345"/>
                  </a:lnTo>
                  <a:lnTo>
                    <a:pt x="2742" y="357"/>
                  </a:lnTo>
                  <a:lnTo>
                    <a:pt x="2739" y="368"/>
                  </a:lnTo>
                  <a:lnTo>
                    <a:pt x="2736" y="377"/>
                  </a:lnTo>
                  <a:lnTo>
                    <a:pt x="2736" y="384"/>
                  </a:lnTo>
                  <a:lnTo>
                    <a:pt x="2737" y="389"/>
                  </a:lnTo>
                  <a:lnTo>
                    <a:pt x="2739" y="392"/>
                  </a:lnTo>
                  <a:lnTo>
                    <a:pt x="2742" y="396"/>
                  </a:lnTo>
                  <a:lnTo>
                    <a:pt x="2746" y="399"/>
                  </a:lnTo>
                  <a:lnTo>
                    <a:pt x="2748" y="405"/>
                  </a:lnTo>
                  <a:lnTo>
                    <a:pt x="2751" y="411"/>
                  </a:lnTo>
                  <a:lnTo>
                    <a:pt x="2746" y="422"/>
                  </a:lnTo>
                  <a:lnTo>
                    <a:pt x="2742" y="434"/>
                  </a:lnTo>
                  <a:lnTo>
                    <a:pt x="2742" y="450"/>
                  </a:lnTo>
                  <a:lnTo>
                    <a:pt x="2737" y="453"/>
                  </a:lnTo>
                  <a:lnTo>
                    <a:pt x="2734" y="457"/>
                  </a:lnTo>
                  <a:lnTo>
                    <a:pt x="2729" y="459"/>
                  </a:lnTo>
                  <a:lnTo>
                    <a:pt x="2723" y="462"/>
                  </a:lnTo>
                  <a:lnTo>
                    <a:pt x="2716" y="464"/>
                  </a:lnTo>
                  <a:lnTo>
                    <a:pt x="2716" y="469"/>
                  </a:lnTo>
                  <a:lnTo>
                    <a:pt x="2736" y="469"/>
                  </a:lnTo>
                  <a:lnTo>
                    <a:pt x="2737" y="467"/>
                  </a:lnTo>
                  <a:lnTo>
                    <a:pt x="2737" y="467"/>
                  </a:lnTo>
                  <a:lnTo>
                    <a:pt x="2739" y="466"/>
                  </a:lnTo>
                  <a:lnTo>
                    <a:pt x="2739" y="466"/>
                  </a:lnTo>
                  <a:lnTo>
                    <a:pt x="2742" y="464"/>
                  </a:lnTo>
                  <a:lnTo>
                    <a:pt x="2749" y="452"/>
                  </a:lnTo>
                  <a:lnTo>
                    <a:pt x="2756" y="438"/>
                  </a:lnTo>
                  <a:lnTo>
                    <a:pt x="2762" y="427"/>
                  </a:lnTo>
                  <a:lnTo>
                    <a:pt x="2765" y="410"/>
                  </a:lnTo>
                  <a:lnTo>
                    <a:pt x="2762" y="394"/>
                  </a:lnTo>
                  <a:lnTo>
                    <a:pt x="2760" y="378"/>
                  </a:lnTo>
                  <a:lnTo>
                    <a:pt x="2758" y="364"/>
                  </a:lnTo>
                  <a:lnTo>
                    <a:pt x="2777" y="364"/>
                  </a:lnTo>
                  <a:lnTo>
                    <a:pt x="2795" y="364"/>
                  </a:lnTo>
                  <a:lnTo>
                    <a:pt x="2812" y="370"/>
                  </a:lnTo>
                  <a:lnTo>
                    <a:pt x="2812" y="364"/>
                  </a:lnTo>
                  <a:lnTo>
                    <a:pt x="2795" y="357"/>
                  </a:lnTo>
                  <a:lnTo>
                    <a:pt x="2774" y="349"/>
                  </a:lnTo>
                  <a:lnTo>
                    <a:pt x="2755" y="342"/>
                  </a:lnTo>
                  <a:lnTo>
                    <a:pt x="2751" y="324"/>
                  </a:lnTo>
                  <a:lnTo>
                    <a:pt x="2746" y="312"/>
                  </a:lnTo>
                  <a:lnTo>
                    <a:pt x="2741" y="302"/>
                  </a:lnTo>
                  <a:lnTo>
                    <a:pt x="2736" y="288"/>
                  </a:lnTo>
                  <a:lnTo>
                    <a:pt x="2758" y="268"/>
                  </a:lnTo>
                  <a:lnTo>
                    <a:pt x="2758" y="235"/>
                  </a:lnTo>
                  <a:lnTo>
                    <a:pt x="2762" y="235"/>
                  </a:lnTo>
                  <a:lnTo>
                    <a:pt x="2765" y="235"/>
                  </a:lnTo>
                  <a:lnTo>
                    <a:pt x="2767" y="235"/>
                  </a:lnTo>
                  <a:lnTo>
                    <a:pt x="2767" y="237"/>
                  </a:lnTo>
                  <a:lnTo>
                    <a:pt x="2770" y="239"/>
                  </a:lnTo>
                  <a:lnTo>
                    <a:pt x="2774" y="249"/>
                  </a:lnTo>
                  <a:lnTo>
                    <a:pt x="2777" y="260"/>
                  </a:lnTo>
                  <a:lnTo>
                    <a:pt x="2784" y="268"/>
                  </a:lnTo>
                  <a:lnTo>
                    <a:pt x="2797" y="261"/>
                  </a:lnTo>
                  <a:lnTo>
                    <a:pt x="2812" y="258"/>
                  </a:lnTo>
                  <a:lnTo>
                    <a:pt x="2832" y="258"/>
                  </a:lnTo>
                  <a:lnTo>
                    <a:pt x="2842" y="272"/>
                  </a:lnTo>
                  <a:lnTo>
                    <a:pt x="2858" y="286"/>
                  </a:lnTo>
                  <a:lnTo>
                    <a:pt x="2873" y="296"/>
                  </a:lnTo>
                  <a:lnTo>
                    <a:pt x="2873" y="288"/>
                  </a:lnTo>
                  <a:lnTo>
                    <a:pt x="2861" y="275"/>
                  </a:lnTo>
                  <a:lnTo>
                    <a:pt x="2852" y="260"/>
                  </a:lnTo>
                  <a:lnTo>
                    <a:pt x="2847" y="240"/>
                  </a:lnTo>
                  <a:lnTo>
                    <a:pt x="2842" y="221"/>
                  </a:lnTo>
                  <a:lnTo>
                    <a:pt x="2838" y="200"/>
                  </a:lnTo>
                  <a:lnTo>
                    <a:pt x="2861" y="193"/>
                  </a:lnTo>
                  <a:lnTo>
                    <a:pt x="2886" y="188"/>
                  </a:lnTo>
                  <a:lnTo>
                    <a:pt x="2893" y="204"/>
                  </a:lnTo>
                  <a:lnTo>
                    <a:pt x="2896" y="204"/>
                  </a:lnTo>
                  <a:lnTo>
                    <a:pt x="2900" y="188"/>
                  </a:lnTo>
                  <a:lnTo>
                    <a:pt x="2903" y="171"/>
                  </a:lnTo>
                  <a:lnTo>
                    <a:pt x="2908" y="153"/>
                  </a:lnTo>
                  <a:lnTo>
                    <a:pt x="2924" y="144"/>
                  </a:lnTo>
                  <a:lnTo>
                    <a:pt x="2936" y="134"/>
                  </a:lnTo>
                  <a:lnTo>
                    <a:pt x="2950" y="123"/>
                  </a:lnTo>
                  <a:lnTo>
                    <a:pt x="2964" y="117"/>
                  </a:lnTo>
                  <a:lnTo>
                    <a:pt x="2980" y="111"/>
                  </a:lnTo>
                  <a:lnTo>
                    <a:pt x="3001" y="111"/>
                  </a:lnTo>
                  <a:lnTo>
                    <a:pt x="3003" y="104"/>
                  </a:lnTo>
                  <a:lnTo>
                    <a:pt x="3006" y="99"/>
                  </a:lnTo>
                  <a:lnTo>
                    <a:pt x="3008" y="94"/>
                  </a:lnTo>
                  <a:lnTo>
                    <a:pt x="3011" y="89"/>
                  </a:lnTo>
                  <a:lnTo>
                    <a:pt x="3022" y="89"/>
                  </a:lnTo>
                  <a:lnTo>
                    <a:pt x="3036" y="89"/>
                  </a:lnTo>
                  <a:lnTo>
                    <a:pt x="3050" y="89"/>
                  </a:lnTo>
                  <a:lnTo>
                    <a:pt x="3060" y="89"/>
                  </a:lnTo>
                  <a:lnTo>
                    <a:pt x="3065" y="89"/>
                  </a:lnTo>
                  <a:lnTo>
                    <a:pt x="3072" y="83"/>
                  </a:lnTo>
                  <a:lnTo>
                    <a:pt x="3079" y="78"/>
                  </a:lnTo>
                  <a:lnTo>
                    <a:pt x="3086" y="71"/>
                  </a:lnTo>
                  <a:lnTo>
                    <a:pt x="3092" y="66"/>
                  </a:lnTo>
                  <a:lnTo>
                    <a:pt x="3097" y="68"/>
                  </a:lnTo>
                  <a:lnTo>
                    <a:pt x="3100" y="68"/>
                  </a:lnTo>
                  <a:lnTo>
                    <a:pt x="3106" y="69"/>
                  </a:lnTo>
                  <a:lnTo>
                    <a:pt x="3111" y="69"/>
                  </a:lnTo>
                  <a:lnTo>
                    <a:pt x="3111" y="50"/>
                  </a:lnTo>
                  <a:lnTo>
                    <a:pt x="3126" y="43"/>
                  </a:lnTo>
                  <a:lnTo>
                    <a:pt x="3139" y="36"/>
                  </a:lnTo>
                  <a:lnTo>
                    <a:pt x="3151" y="27"/>
                  </a:lnTo>
                  <a:lnTo>
                    <a:pt x="3161" y="17"/>
                  </a:lnTo>
                  <a:lnTo>
                    <a:pt x="3165"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302" name="Freeform 11">
              <a:extLst>
                <a:ext uri="{FF2B5EF4-FFF2-40B4-BE49-F238E27FC236}">
                  <a16:creationId xmlns:a16="http://schemas.microsoft.com/office/drawing/2014/main" id="{B552C9BC-112C-4935-91C4-D8A01A76C482}"/>
                </a:ext>
              </a:extLst>
            </p:cNvPr>
            <p:cNvSpPr>
              <a:spLocks noEditPoints="1"/>
            </p:cNvSpPr>
            <p:nvPr/>
          </p:nvSpPr>
          <p:spPr bwMode="auto">
            <a:xfrm>
              <a:off x="2097088" y="1382713"/>
              <a:ext cx="4552950" cy="1549400"/>
            </a:xfrm>
            <a:custGeom>
              <a:avLst/>
              <a:gdLst>
                <a:gd name="T0" fmla="*/ 0 w 2868"/>
                <a:gd name="T1" fmla="*/ 276 h 976"/>
                <a:gd name="T2" fmla="*/ 1210 w 2868"/>
                <a:gd name="T3" fmla="*/ 237 h 976"/>
                <a:gd name="T4" fmla="*/ 1742 w 2868"/>
                <a:gd name="T5" fmla="*/ 276 h 976"/>
                <a:gd name="T6" fmla="*/ 2863 w 2868"/>
                <a:gd name="T7" fmla="*/ 190 h 976"/>
                <a:gd name="T8" fmla="*/ 2804 w 2868"/>
                <a:gd name="T9" fmla="*/ 223 h 976"/>
                <a:gd name="T10" fmla="*/ 194 w 2868"/>
                <a:gd name="T11" fmla="*/ 279 h 976"/>
                <a:gd name="T12" fmla="*/ 98 w 2868"/>
                <a:gd name="T13" fmla="*/ 202 h 976"/>
                <a:gd name="T14" fmla="*/ 138 w 2868"/>
                <a:gd name="T15" fmla="*/ 150 h 976"/>
                <a:gd name="T16" fmla="*/ 1685 w 2868"/>
                <a:gd name="T17" fmla="*/ 166 h 976"/>
                <a:gd name="T18" fmla="*/ 1631 w 2868"/>
                <a:gd name="T19" fmla="*/ 295 h 976"/>
                <a:gd name="T20" fmla="*/ 1620 w 2868"/>
                <a:gd name="T21" fmla="*/ 218 h 976"/>
                <a:gd name="T22" fmla="*/ 1569 w 2868"/>
                <a:gd name="T23" fmla="*/ 159 h 976"/>
                <a:gd name="T24" fmla="*/ 1632 w 2868"/>
                <a:gd name="T25" fmla="*/ 157 h 976"/>
                <a:gd name="T26" fmla="*/ 2615 w 2868"/>
                <a:gd name="T27" fmla="*/ 120 h 976"/>
                <a:gd name="T28" fmla="*/ 2090 w 2868"/>
                <a:gd name="T29" fmla="*/ 120 h 976"/>
                <a:gd name="T30" fmla="*/ 2739 w 2868"/>
                <a:gd name="T31" fmla="*/ 87 h 976"/>
                <a:gd name="T32" fmla="*/ 2765 w 2868"/>
                <a:gd name="T33" fmla="*/ 195 h 976"/>
                <a:gd name="T34" fmla="*/ 2704 w 2868"/>
                <a:gd name="T35" fmla="*/ 92 h 976"/>
                <a:gd name="T36" fmla="*/ 2158 w 2868"/>
                <a:gd name="T37" fmla="*/ 99 h 976"/>
                <a:gd name="T38" fmla="*/ 1786 w 2868"/>
                <a:gd name="T39" fmla="*/ 89 h 976"/>
                <a:gd name="T40" fmla="*/ 1681 w 2868"/>
                <a:gd name="T41" fmla="*/ 89 h 976"/>
                <a:gd name="T42" fmla="*/ 2186 w 2868"/>
                <a:gd name="T43" fmla="*/ 45 h 976"/>
                <a:gd name="T44" fmla="*/ 596 w 2868"/>
                <a:gd name="T45" fmla="*/ 92 h 976"/>
                <a:gd name="T46" fmla="*/ 384 w 2868"/>
                <a:gd name="T47" fmla="*/ 253 h 976"/>
                <a:gd name="T48" fmla="*/ 330 w 2868"/>
                <a:gd name="T49" fmla="*/ 316 h 976"/>
                <a:gd name="T50" fmla="*/ 321 w 2868"/>
                <a:gd name="T51" fmla="*/ 361 h 976"/>
                <a:gd name="T52" fmla="*/ 205 w 2868"/>
                <a:gd name="T53" fmla="*/ 335 h 976"/>
                <a:gd name="T54" fmla="*/ 253 w 2868"/>
                <a:gd name="T55" fmla="*/ 248 h 976"/>
                <a:gd name="T56" fmla="*/ 304 w 2868"/>
                <a:gd name="T57" fmla="*/ 197 h 976"/>
                <a:gd name="T58" fmla="*/ 311 w 2868"/>
                <a:gd name="T59" fmla="*/ 188 h 976"/>
                <a:gd name="T60" fmla="*/ 192 w 2868"/>
                <a:gd name="T61" fmla="*/ 168 h 976"/>
                <a:gd name="T62" fmla="*/ 161 w 2868"/>
                <a:gd name="T63" fmla="*/ 131 h 976"/>
                <a:gd name="T64" fmla="*/ 253 w 2868"/>
                <a:gd name="T65" fmla="*/ 92 h 976"/>
                <a:gd name="T66" fmla="*/ 323 w 2868"/>
                <a:gd name="T67" fmla="*/ 77 h 976"/>
                <a:gd name="T68" fmla="*/ 2107 w 2868"/>
                <a:gd name="T69" fmla="*/ 80 h 976"/>
                <a:gd name="T70" fmla="*/ 2090 w 2868"/>
                <a:gd name="T71" fmla="*/ 59 h 976"/>
                <a:gd name="T72" fmla="*/ 2147 w 2868"/>
                <a:gd name="T73" fmla="*/ 30 h 976"/>
                <a:gd name="T74" fmla="*/ 1048 w 2868"/>
                <a:gd name="T75" fmla="*/ 73 h 976"/>
                <a:gd name="T76" fmla="*/ 1076 w 2868"/>
                <a:gd name="T77" fmla="*/ 131 h 976"/>
                <a:gd name="T78" fmla="*/ 1294 w 2868"/>
                <a:gd name="T79" fmla="*/ 147 h 976"/>
                <a:gd name="T80" fmla="*/ 1196 w 2868"/>
                <a:gd name="T81" fmla="*/ 243 h 976"/>
                <a:gd name="T82" fmla="*/ 1224 w 2868"/>
                <a:gd name="T83" fmla="*/ 353 h 976"/>
                <a:gd name="T84" fmla="*/ 1198 w 2868"/>
                <a:gd name="T85" fmla="*/ 415 h 976"/>
                <a:gd name="T86" fmla="*/ 1192 w 2868"/>
                <a:gd name="T87" fmla="*/ 490 h 976"/>
                <a:gd name="T88" fmla="*/ 1140 w 2868"/>
                <a:gd name="T89" fmla="*/ 538 h 976"/>
                <a:gd name="T90" fmla="*/ 1091 w 2868"/>
                <a:gd name="T91" fmla="*/ 602 h 976"/>
                <a:gd name="T92" fmla="*/ 1048 w 2868"/>
                <a:gd name="T93" fmla="*/ 696 h 976"/>
                <a:gd name="T94" fmla="*/ 911 w 2868"/>
                <a:gd name="T95" fmla="*/ 784 h 976"/>
                <a:gd name="T96" fmla="*/ 861 w 2868"/>
                <a:gd name="T97" fmla="*/ 932 h 976"/>
                <a:gd name="T98" fmla="*/ 740 w 2868"/>
                <a:gd name="T99" fmla="*/ 862 h 976"/>
                <a:gd name="T100" fmla="*/ 714 w 2868"/>
                <a:gd name="T101" fmla="*/ 806 h 976"/>
                <a:gd name="T102" fmla="*/ 718 w 2868"/>
                <a:gd name="T103" fmla="*/ 641 h 976"/>
                <a:gd name="T104" fmla="*/ 672 w 2868"/>
                <a:gd name="T105" fmla="*/ 576 h 976"/>
                <a:gd name="T106" fmla="*/ 466 w 2868"/>
                <a:gd name="T107" fmla="*/ 374 h 976"/>
                <a:gd name="T108" fmla="*/ 447 w 2868"/>
                <a:gd name="T109" fmla="*/ 290 h 976"/>
                <a:gd name="T110" fmla="*/ 592 w 2868"/>
                <a:gd name="T111" fmla="*/ 140 h 976"/>
                <a:gd name="T112" fmla="*/ 711 w 2868"/>
                <a:gd name="T113" fmla="*/ 112 h 976"/>
                <a:gd name="T114" fmla="*/ 833 w 2868"/>
                <a:gd name="T115" fmla="*/ 80 h 976"/>
                <a:gd name="T116" fmla="*/ 896 w 2868"/>
                <a:gd name="T117" fmla="*/ 44 h 976"/>
                <a:gd name="T118" fmla="*/ 2706 w 2868"/>
                <a:gd name="T119" fmla="*/ 31 h 976"/>
                <a:gd name="T120" fmla="*/ 2641 w 2868"/>
                <a:gd name="T121" fmla="*/ 8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68" h="976">
                  <a:moveTo>
                    <a:pt x="7" y="243"/>
                  </a:moveTo>
                  <a:lnTo>
                    <a:pt x="25" y="248"/>
                  </a:lnTo>
                  <a:lnTo>
                    <a:pt x="37" y="257"/>
                  </a:lnTo>
                  <a:lnTo>
                    <a:pt x="47" y="265"/>
                  </a:lnTo>
                  <a:lnTo>
                    <a:pt x="58" y="276"/>
                  </a:lnTo>
                  <a:lnTo>
                    <a:pt x="68" y="284"/>
                  </a:lnTo>
                  <a:lnTo>
                    <a:pt x="68" y="281"/>
                  </a:lnTo>
                  <a:lnTo>
                    <a:pt x="74" y="281"/>
                  </a:lnTo>
                  <a:lnTo>
                    <a:pt x="74" y="284"/>
                  </a:lnTo>
                  <a:lnTo>
                    <a:pt x="75" y="288"/>
                  </a:lnTo>
                  <a:lnTo>
                    <a:pt x="79" y="293"/>
                  </a:lnTo>
                  <a:lnTo>
                    <a:pt x="81" y="300"/>
                  </a:lnTo>
                  <a:lnTo>
                    <a:pt x="74" y="300"/>
                  </a:lnTo>
                  <a:lnTo>
                    <a:pt x="70" y="300"/>
                  </a:lnTo>
                  <a:lnTo>
                    <a:pt x="70" y="302"/>
                  </a:lnTo>
                  <a:lnTo>
                    <a:pt x="68" y="302"/>
                  </a:lnTo>
                  <a:lnTo>
                    <a:pt x="65" y="302"/>
                  </a:lnTo>
                  <a:lnTo>
                    <a:pt x="61" y="304"/>
                  </a:lnTo>
                  <a:lnTo>
                    <a:pt x="47" y="293"/>
                  </a:lnTo>
                  <a:lnTo>
                    <a:pt x="33" y="288"/>
                  </a:lnTo>
                  <a:lnTo>
                    <a:pt x="16" y="284"/>
                  </a:lnTo>
                  <a:lnTo>
                    <a:pt x="0" y="276"/>
                  </a:lnTo>
                  <a:lnTo>
                    <a:pt x="6" y="271"/>
                  </a:lnTo>
                  <a:lnTo>
                    <a:pt x="7" y="265"/>
                  </a:lnTo>
                  <a:lnTo>
                    <a:pt x="6" y="260"/>
                  </a:lnTo>
                  <a:lnTo>
                    <a:pt x="6" y="253"/>
                  </a:lnTo>
                  <a:lnTo>
                    <a:pt x="7" y="243"/>
                  </a:lnTo>
                  <a:close/>
                  <a:moveTo>
                    <a:pt x="1222" y="236"/>
                  </a:moveTo>
                  <a:lnTo>
                    <a:pt x="1226" y="236"/>
                  </a:lnTo>
                  <a:lnTo>
                    <a:pt x="1229" y="237"/>
                  </a:lnTo>
                  <a:lnTo>
                    <a:pt x="1231" y="239"/>
                  </a:lnTo>
                  <a:lnTo>
                    <a:pt x="1233" y="241"/>
                  </a:lnTo>
                  <a:lnTo>
                    <a:pt x="1234" y="243"/>
                  </a:lnTo>
                  <a:lnTo>
                    <a:pt x="1234" y="244"/>
                  </a:lnTo>
                  <a:lnTo>
                    <a:pt x="1234" y="246"/>
                  </a:lnTo>
                  <a:lnTo>
                    <a:pt x="1236" y="250"/>
                  </a:lnTo>
                  <a:lnTo>
                    <a:pt x="1229" y="250"/>
                  </a:lnTo>
                  <a:lnTo>
                    <a:pt x="1226" y="251"/>
                  </a:lnTo>
                  <a:lnTo>
                    <a:pt x="1222" y="251"/>
                  </a:lnTo>
                  <a:lnTo>
                    <a:pt x="1219" y="253"/>
                  </a:lnTo>
                  <a:lnTo>
                    <a:pt x="1213" y="253"/>
                  </a:lnTo>
                  <a:lnTo>
                    <a:pt x="1213" y="250"/>
                  </a:lnTo>
                  <a:lnTo>
                    <a:pt x="1210" y="250"/>
                  </a:lnTo>
                  <a:lnTo>
                    <a:pt x="1210" y="237"/>
                  </a:lnTo>
                  <a:lnTo>
                    <a:pt x="1215" y="237"/>
                  </a:lnTo>
                  <a:lnTo>
                    <a:pt x="1220" y="236"/>
                  </a:lnTo>
                  <a:lnTo>
                    <a:pt x="1222" y="236"/>
                  </a:lnTo>
                  <a:close/>
                  <a:moveTo>
                    <a:pt x="61" y="227"/>
                  </a:moveTo>
                  <a:lnTo>
                    <a:pt x="77" y="227"/>
                  </a:lnTo>
                  <a:lnTo>
                    <a:pt x="77" y="230"/>
                  </a:lnTo>
                  <a:lnTo>
                    <a:pt x="74" y="230"/>
                  </a:lnTo>
                  <a:lnTo>
                    <a:pt x="70" y="230"/>
                  </a:lnTo>
                  <a:lnTo>
                    <a:pt x="68" y="232"/>
                  </a:lnTo>
                  <a:lnTo>
                    <a:pt x="67" y="232"/>
                  </a:lnTo>
                  <a:lnTo>
                    <a:pt x="67" y="232"/>
                  </a:lnTo>
                  <a:lnTo>
                    <a:pt x="65" y="232"/>
                  </a:lnTo>
                  <a:lnTo>
                    <a:pt x="63" y="230"/>
                  </a:lnTo>
                  <a:lnTo>
                    <a:pt x="61" y="227"/>
                  </a:lnTo>
                  <a:close/>
                  <a:moveTo>
                    <a:pt x="1716" y="202"/>
                  </a:moveTo>
                  <a:lnTo>
                    <a:pt x="1728" y="202"/>
                  </a:lnTo>
                  <a:lnTo>
                    <a:pt x="1732" y="216"/>
                  </a:lnTo>
                  <a:lnTo>
                    <a:pt x="1735" y="225"/>
                  </a:lnTo>
                  <a:lnTo>
                    <a:pt x="1742" y="229"/>
                  </a:lnTo>
                  <a:lnTo>
                    <a:pt x="1754" y="234"/>
                  </a:lnTo>
                  <a:lnTo>
                    <a:pt x="1749" y="255"/>
                  </a:lnTo>
                  <a:lnTo>
                    <a:pt x="1742" y="276"/>
                  </a:lnTo>
                  <a:lnTo>
                    <a:pt x="1732" y="291"/>
                  </a:lnTo>
                  <a:lnTo>
                    <a:pt x="1732" y="272"/>
                  </a:lnTo>
                  <a:lnTo>
                    <a:pt x="1709" y="272"/>
                  </a:lnTo>
                  <a:lnTo>
                    <a:pt x="1711" y="250"/>
                  </a:lnTo>
                  <a:lnTo>
                    <a:pt x="1713" y="229"/>
                  </a:lnTo>
                  <a:lnTo>
                    <a:pt x="1716" y="202"/>
                  </a:lnTo>
                  <a:close/>
                  <a:moveTo>
                    <a:pt x="2819" y="157"/>
                  </a:moveTo>
                  <a:lnTo>
                    <a:pt x="2823" y="157"/>
                  </a:lnTo>
                  <a:lnTo>
                    <a:pt x="2823" y="161"/>
                  </a:lnTo>
                  <a:lnTo>
                    <a:pt x="2824" y="166"/>
                  </a:lnTo>
                  <a:lnTo>
                    <a:pt x="2826" y="168"/>
                  </a:lnTo>
                  <a:lnTo>
                    <a:pt x="2828" y="171"/>
                  </a:lnTo>
                  <a:lnTo>
                    <a:pt x="2830" y="173"/>
                  </a:lnTo>
                  <a:lnTo>
                    <a:pt x="2833" y="176"/>
                  </a:lnTo>
                  <a:lnTo>
                    <a:pt x="2837" y="173"/>
                  </a:lnTo>
                  <a:lnTo>
                    <a:pt x="2838" y="169"/>
                  </a:lnTo>
                  <a:lnTo>
                    <a:pt x="2840" y="168"/>
                  </a:lnTo>
                  <a:lnTo>
                    <a:pt x="2844" y="168"/>
                  </a:lnTo>
                  <a:lnTo>
                    <a:pt x="2849" y="166"/>
                  </a:lnTo>
                  <a:lnTo>
                    <a:pt x="2852" y="176"/>
                  </a:lnTo>
                  <a:lnTo>
                    <a:pt x="2858" y="183"/>
                  </a:lnTo>
                  <a:lnTo>
                    <a:pt x="2863" y="190"/>
                  </a:lnTo>
                  <a:lnTo>
                    <a:pt x="2866" y="199"/>
                  </a:lnTo>
                  <a:lnTo>
                    <a:pt x="2868" y="211"/>
                  </a:lnTo>
                  <a:lnTo>
                    <a:pt x="2868" y="213"/>
                  </a:lnTo>
                  <a:lnTo>
                    <a:pt x="2866" y="215"/>
                  </a:lnTo>
                  <a:lnTo>
                    <a:pt x="2866" y="216"/>
                  </a:lnTo>
                  <a:lnTo>
                    <a:pt x="2866" y="218"/>
                  </a:lnTo>
                  <a:lnTo>
                    <a:pt x="2866" y="220"/>
                  </a:lnTo>
                  <a:lnTo>
                    <a:pt x="2865" y="223"/>
                  </a:lnTo>
                  <a:lnTo>
                    <a:pt x="2854" y="230"/>
                  </a:lnTo>
                  <a:lnTo>
                    <a:pt x="2838" y="237"/>
                  </a:lnTo>
                  <a:lnTo>
                    <a:pt x="2819" y="241"/>
                  </a:lnTo>
                  <a:lnTo>
                    <a:pt x="2800" y="244"/>
                  </a:lnTo>
                  <a:lnTo>
                    <a:pt x="2784" y="246"/>
                  </a:lnTo>
                  <a:lnTo>
                    <a:pt x="2786" y="237"/>
                  </a:lnTo>
                  <a:lnTo>
                    <a:pt x="2788" y="234"/>
                  </a:lnTo>
                  <a:lnTo>
                    <a:pt x="2790" y="230"/>
                  </a:lnTo>
                  <a:lnTo>
                    <a:pt x="2791" y="229"/>
                  </a:lnTo>
                  <a:lnTo>
                    <a:pt x="2793" y="229"/>
                  </a:lnTo>
                  <a:lnTo>
                    <a:pt x="2797" y="227"/>
                  </a:lnTo>
                  <a:lnTo>
                    <a:pt x="2798" y="227"/>
                  </a:lnTo>
                  <a:lnTo>
                    <a:pt x="2800" y="225"/>
                  </a:lnTo>
                  <a:lnTo>
                    <a:pt x="2804" y="223"/>
                  </a:lnTo>
                  <a:lnTo>
                    <a:pt x="2809" y="209"/>
                  </a:lnTo>
                  <a:lnTo>
                    <a:pt x="2809" y="195"/>
                  </a:lnTo>
                  <a:lnTo>
                    <a:pt x="2807" y="182"/>
                  </a:lnTo>
                  <a:lnTo>
                    <a:pt x="2810" y="171"/>
                  </a:lnTo>
                  <a:lnTo>
                    <a:pt x="2819" y="161"/>
                  </a:lnTo>
                  <a:lnTo>
                    <a:pt x="2819" y="157"/>
                  </a:lnTo>
                  <a:close/>
                  <a:moveTo>
                    <a:pt x="142" y="150"/>
                  </a:moveTo>
                  <a:lnTo>
                    <a:pt x="161" y="171"/>
                  </a:lnTo>
                  <a:lnTo>
                    <a:pt x="185" y="187"/>
                  </a:lnTo>
                  <a:lnTo>
                    <a:pt x="215" y="199"/>
                  </a:lnTo>
                  <a:lnTo>
                    <a:pt x="217" y="216"/>
                  </a:lnTo>
                  <a:lnTo>
                    <a:pt x="222" y="229"/>
                  </a:lnTo>
                  <a:lnTo>
                    <a:pt x="227" y="236"/>
                  </a:lnTo>
                  <a:lnTo>
                    <a:pt x="234" y="243"/>
                  </a:lnTo>
                  <a:lnTo>
                    <a:pt x="241" y="253"/>
                  </a:lnTo>
                  <a:lnTo>
                    <a:pt x="229" y="255"/>
                  </a:lnTo>
                  <a:lnTo>
                    <a:pt x="217" y="257"/>
                  </a:lnTo>
                  <a:lnTo>
                    <a:pt x="206" y="262"/>
                  </a:lnTo>
                  <a:lnTo>
                    <a:pt x="199" y="269"/>
                  </a:lnTo>
                  <a:lnTo>
                    <a:pt x="198" y="272"/>
                  </a:lnTo>
                  <a:lnTo>
                    <a:pt x="196" y="276"/>
                  </a:lnTo>
                  <a:lnTo>
                    <a:pt x="194" y="279"/>
                  </a:lnTo>
                  <a:lnTo>
                    <a:pt x="192" y="281"/>
                  </a:lnTo>
                  <a:lnTo>
                    <a:pt x="189" y="284"/>
                  </a:lnTo>
                  <a:lnTo>
                    <a:pt x="178" y="286"/>
                  </a:lnTo>
                  <a:lnTo>
                    <a:pt x="163" y="288"/>
                  </a:lnTo>
                  <a:lnTo>
                    <a:pt x="145" y="286"/>
                  </a:lnTo>
                  <a:lnTo>
                    <a:pt x="131" y="284"/>
                  </a:lnTo>
                  <a:lnTo>
                    <a:pt x="128" y="274"/>
                  </a:lnTo>
                  <a:lnTo>
                    <a:pt x="126" y="267"/>
                  </a:lnTo>
                  <a:lnTo>
                    <a:pt x="124" y="262"/>
                  </a:lnTo>
                  <a:lnTo>
                    <a:pt x="119" y="253"/>
                  </a:lnTo>
                  <a:lnTo>
                    <a:pt x="142" y="246"/>
                  </a:lnTo>
                  <a:lnTo>
                    <a:pt x="142" y="243"/>
                  </a:lnTo>
                  <a:lnTo>
                    <a:pt x="124" y="241"/>
                  </a:lnTo>
                  <a:lnTo>
                    <a:pt x="112" y="237"/>
                  </a:lnTo>
                  <a:lnTo>
                    <a:pt x="103" y="230"/>
                  </a:lnTo>
                  <a:lnTo>
                    <a:pt x="102" y="225"/>
                  </a:lnTo>
                  <a:lnTo>
                    <a:pt x="98" y="220"/>
                  </a:lnTo>
                  <a:lnTo>
                    <a:pt x="96" y="215"/>
                  </a:lnTo>
                  <a:lnTo>
                    <a:pt x="96" y="209"/>
                  </a:lnTo>
                  <a:lnTo>
                    <a:pt x="96" y="206"/>
                  </a:lnTo>
                  <a:lnTo>
                    <a:pt x="96" y="202"/>
                  </a:lnTo>
                  <a:lnTo>
                    <a:pt x="98" y="202"/>
                  </a:lnTo>
                  <a:lnTo>
                    <a:pt x="100" y="201"/>
                  </a:lnTo>
                  <a:lnTo>
                    <a:pt x="102" y="201"/>
                  </a:lnTo>
                  <a:lnTo>
                    <a:pt x="103" y="201"/>
                  </a:lnTo>
                  <a:lnTo>
                    <a:pt x="107" y="199"/>
                  </a:lnTo>
                  <a:lnTo>
                    <a:pt x="109" y="194"/>
                  </a:lnTo>
                  <a:lnTo>
                    <a:pt x="109" y="188"/>
                  </a:lnTo>
                  <a:lnTo>
                    <a:pt x="109" y="185"/>
                  </a:lnTo>
                  <a:lnTo>
                    <a:pt x="110" y="183"/>
                  </a:lnTo>
                  <a:lnTo>
                    <a:pt x="112" y="180"/>
                  </a:lnTo>
                  <a:lnTo>
                    <a:pt x="114" y="180"/>
                  </a:lnTo>
                  <a:lnTo>
                    <a:pt x="116" y="178"/>
                  </a:lnTo>
                  <a:lnTo>
                    <a:pt x="117" y="178"/>
                  </a:lnTo>
                  <a:lnTo>
                    <a:pt x="119" y="178"/>
                  </a:lnTo>
                  <a:lnTo>
                    <a:pt x="122" y="176"/>
                  </a:lnTo>
                  <a:lnTo>
                    <a:pt x="124" y="169"/>
                  </a:lnTo>
                  <a:lnTo>
                    <a:pt x="126" y="164"/>
                  </a:lnTo>
                  <a:lnTo>
                    <a:pt x="128" y="159"/>
                  </a:lnTo>
                  <a:lnTo>
                    <a:pt x="131" y="154"/>
                  </a:lnTo>
                  <a:lnTo>
                    <a:pt x="133" y="152"/>
                  </a:lnTo>
                  <a:lnTo>
                    <a:pt x="135" y="152"/>
                  </a:lnTo>
                  <a:lnTo>
                    <a:pt x="136" y="150"/>
                  </a:lnTo>
                  <a:lnTo>
                    <a:pt x="138" y="150"/>
                  </a:lnTo>
                  <a:lnTo>
                    <a:pt x="142" y="150"/>
                  </a:lnTo>
                  <a:close/>
                  <a:moveTo>
                    <a:pt x="1172" y="131"/>
                  </a:moveTo>
                  <a:lnTo>
                    <a:pt x="1177" y="133"/>
                  </a:lnTo>
                  <a:lnTo>
                    <a:pt x="1182" y="134"/>
                  </a:lnTo>
                  <a:lnTo>
                    <a:pt x="1185" y="136"/>
                  </a:lnTo>
                  <a:lnTo>
                    <a:pt x="1191" y="138"/>
                  </a:lnTo>
                  <a:lnTo>
                    <a:pt x="1191" y="143"/>
                  </a:lnTo>
                  <a:lnTo>
                    <a:pt x="1192" y="147"/>
                  </a:lnTo>
                  <a:lnTo>
                    <a:pt x="1192" y="150"/>
                  </a:lnTo>
                  <a:lnTo>
                    <a:pt x="1194" y="154"/>
                  </a:lnTo>
                  <a:lnTo>
                    <a:pt x="1182" y="154"/>
                  </a:lnTo>
                  <a:lnTo>
                    <a:pt x="1180" y="150"/>
                  </a:lnTo>
                  <a:lnTo>
                    <a:pt x="1178" y="147"/>
                  </a:lnTo>
                  <a:lnTo>
                    <a:pt x="1175" y="143"/>
                  </a:lnTo>
                  <a:lnTo>
                    <a:pt x="1173" y="141"/>
                  </a:lnTo>
                  <a:lnTo>
                    <a:pt x="1173" y="136"/>
                  </a:lnTo>
                  <a:lnTo>
                    <a:pt x="1172" y="131"/>
                  </a:lnTo>
                  <a:close/>
                  <a:moveTo>
                    <a:pt x="1658" y="108"/>
                  </a:moveTo>
                  <a:lnTo>
                    <a:pt x="1664" y="117"/>
                  </a:lnTo>
                  <a:lnTo>
                    <a:pt x="1669" y="134"/>
                  </a:lnTo>
                  <a:lnTo>
                    <a:pt x="1676" y="150"/>
                  </a:lnTo>
                  <a:lnTo>
                    <a:pt x="1685" y="166"/>
                  </a:lnTo>
                  <a:lnTo>
                    <a:pt x="1690" y="173"/>
                  </a:lnTo>
                  <a:lnTo>
                    <a:pt x="1693" y="169"/>
                  </a:lnTo>
                  <a:lnTo>
                    <a:pt x="1695" y="168"/>
                  </a:lnTo>
                  <a:lnTo>
                    <a:pt x="1699" y="168"/>
                  </a:lnTo>
                  <a:lnTo>
                    <a:pt x="1702" y="166"/>
                  </a:lnTo>
                  <a:lnTo>
                    <a:pt x="1709" y="166"/>
                  </a:lnTo>
                  <a:lnTo>
                    <a:pt x="1709" y="169"/>
                  </a:lnTo>
                  <a:lnTo>
                    <a:pt x="1713" y="169"/>
                  </a:lnTo>
                  <a:lnTo>
                    <a:pt x="1713" y="180"/>
                  </a:lnTo>
                  <a:lnTo>
                    <a:pt x="1686" y="183"/>
                  </a:lnTo>
                  <a:lnTo>
                    <a:pt x="1683" y="211"/>
                  </a:lnTo>
                  <a:lnTo>
                    <a:pt x="1674" y="234"/>
                  </a:lnTo>
                  <a:lnTo>
                    <a:pt x="1667" y="257"/>
                  </a:lnTo>
                  <a:lnTo>
                    <a:pt x="1664" y="276"/>
                  </a:lnTo>
                  <a:lnTo>
                    <a:pt x="1662" y="295"/>
                  </a:lnTo>
                  <a:lnTo>
                    <a:pt x="1662" y="311"/>
                  </a:lnTo>
                  <a:lnTo>
                    <a:pt x="1658" y="326"/>
                  </a:lnTo>
                  <a:lnTo>
                    <a:pt x="1655" y="326"/>
                  </a:lnTo>
                  <a:lnTo>
                    <a:pt x="1655" y="323"/>
                  </a:lnTo>
                  <a:lnTo>
                    <a:pt x="1650" y="316"/>
                  </a:lnTo>
                  <a:lnTo>
                    <a:pt x="1641" y="307"/>
                  </a:lnTo>
                  <a:lnTo>
                    <a:pt x="1631" y="295"/>
                  </a:lnTo>
                  <a:lnTo>
                    <a:pt x="1622" y="283"/>
                  </a:lnTo>
                  <a:lnTo>
                    <a:pt x="1615" y="271"/>
                  </a:lnTo>
                  <a:lnTo>
                    <a:pt x="1611" y="260"/>
                  </a:lnTo>
                  <a:lnTo>
                    <a:pt x="1613" y="253"/>
                  </a:lnTo>
                  <a:lnTo>
                    <a:pt x="1617" y="251"/>
                  </a:lnTo>
                  <a:lnTo>
                    <a:pt x="1620" y="251"/>
                  </a:lnTo>
                  <a:lnTo>
                    <a:pt x="1622" y="251"/>
                  </a:lnTo>
                  <a:lnTo>
                    <a:pt x="1624" y="251"/>
                  </a:lnTo>
                  <a:lnTo>
                    <a:pt x="1625" y="251"/>
                  </a:lnTo>
                  <a:lnTo>
                    <a:pt x="1627" y="251"/>
                  </a:lnTo>
                  <a:lnTo>
                    <a:pt x="1629" y="250"/>
                  </a:lnTo>
                  <a:lnTo>
                    <a:pt x="1632" y="246"/>
                  </a:lnTo>
                  <a:lnTo>
                    <a:pt x="1629" y="246"/>
                  </a:lnTo>
                  <a:lnTo>
                    <a:pt x="1629" y="243"/>
                  </a:lnTo>
                  <a:lnTo>
                    <a:pt x="1613" y="241"/>
                  </a:lnTo>
                  <a:lnTo>
                    <a:pt x="1604" y="236"/>
                  </a:lnTo>
                  <a:lnTo>
                    <a:pt x="1597" y="227"/>
                  </a:lnTo>
                  <a:lnTo>
                    <a:pt x="1604" y="225"/>
                  </a:lnTo>
                  <a:lnTo>
                    <a:pt x="1610" y="223"/>
                  </a:lnTo>
                  <a:lnTo>
                    <a:pt x="1613" y="222"/>
                  </a:lnTo>
                  <a:lnTo>
                    <a:pt x="1617" y="220"/>
                  </a:lnTo>
                  <a:lnTo>
                    <a:pt x="1620" y="218"/>
                  </a:lnTo>
                  <a:lnTo>
                    <a:pt x="1624" y="215"/>
                  </a:lnTo>
                  <a:lnTo>
                    <a:pt x="1624" y="211"/>
                  </a:lnTo>
                  <a:lnTo>
                    <a:pt x="1610" y="211"/>
                  </a:lnTo>
                  <a:lnTo>
                    <a:pt x="1606" y="213"/>
                  </a:lnTo>
                  <a:lnTo>
                    <a:pt x="1603" y="213"/>
                  </a:lnTo>
                  <a:lnTo>
                    <a:pt x="1599" y="215"/>
                  </a:lnTo>
                  <a:lnTo>
                    <a:pt x="1594" y="215"/>
                  </a:lnTo>
                  <a:lnTo>
                    <a:pt x="1585" y="199"/>
                  </a:lnTo>
                  <a:lnTo>
                    <a:pt x="1575" y="183"/>
                  </a:lnTo>
                  <a:lnTo>
                    <a:pt x="1576" y="178"/>
                  </a:lnTo>
                  <a:lnTo>
                    <a:pt x="1576" y="175"/>
                  </a:lnTo>
                  <a:lnTo>
                    <a:pt x="1578" y="173"/>
                  </a:lnTo>
                  <a:lnTo>
                    <a:pt x="1580" y="169"/>
                  </a:lnTo>
                  <a:lnTo>
                    <a:pt x="1580" y="166"/>
                  </a:lnTo>
                  <a:lnTo>
                    <a:pt x="1582" y="161"/>
                  </a:lnTo>
                  <a:lnTo>
                    <a:pt x="1578" y="161"/>
                  </a:lnTo>
                  <a:lnTo>
                    <a:pt x="1578" y="157"/>
                  </a:lnTo>
                  <a:lnTo>
                    <a:pt x="1575" y="159"/>
                  </a:lnTo>
                  <a:lnTo>
                    <a:pt x="1573" y="159"/>
                  </a:lnTo>
                  <a:lnTo>
                    <a:pt x="1571" y="159"/>
                  </a:lnTo>
                  <a:lnTo>
                    <a:pt x="1571" y="159"/>
                  </a:lnTo>
                  <a:lnTo>
                    <a:pt x="1569" y="159"/>
                  </a:lnTo>
                  <a:lnTo>
                    <a:pt x="1569" y="157"/>
                  </a:lnTo>
                  <a:lnTo>
                    <a:pt x="1566" y="154"/>
                  </a:lnTo>
                  <a:lnTo>
                    <a:pt x="1564" y="150"/>
                  </a:lnTo>
                  <a:lnTo>
                    <a:pt x="1562" y="147"/>
                  </a:lnTo>
                  <a:lnTo>
                    <a:pt x="1561" y="145"/>
                  </a:lnTo>
                  <a:lnTo>
                    <a:pt x="1561" y="140"/>
                  </a:lnTo>
                  <a:lnTo>
                    <a:pt x="1559" y="134"/>
                  </a:lnTo>
                  <a:lnTo>
                    <a:pt x="1578" y="122"/>
                  </a:lnTo>
                  <a:lnTo>
                    <a:pt x="1597" y="112"/>
                  </a:lnTo>
                  <a:lnTo>
                    <a:pt x="1599" y="117"/>
                  </a:lnTo>
                  <a:lnTo>
                    <a:pt x="1601" y="122"/>
                  </a:lnTo>
                  <a:lnTo>
                    <a:pt x="1603" y="124"/>
                  </a:lnTo>
                  <a:lnTo>
                    <a:pt x="1606" y="126"/>
                  </a:lnTo>
                  <a:lnTo>
                    <a:pt x="1608" y="126"/>
                  </a:lnTo>
                  <a:lnTo>
                    <a:pt x="1610" y="127"/>
                  </a:lnTo>
                  <a:lnTo>
                    <a:pt x="1613" y="129"/>
                  </a:lnTo>
                  <a:lnTo>
                    <a:pt x="1617" y="131"/>
                  </a:lnTo>
                  <a:lnTo>
                    <a:pt x="1620" y="141"/>
                  </a:lnTo>
                  <a:lnTo>
                    <a:pt x="1622" y="154"/>
                  </a:lnTo>
                  <a:lnTo>
                    <a:pt x="1624" y="166"/>
                  </a:lnTo>
                  <a:lnTo>
                    <a:pt x="1632" y="166"/>
                  </a:lnTo>
                  <a:lnTo>
                    <a:pt x="1632" y="157"/>
                  </a:lnTo>
                  <a:lnTo>
                    <a:pt x="1629" y="147"/>
                  </a:lnTo>
                  <a:lnTo>
                    <a:pt x="1629" y="134"/>
                  </a:lnTo>
                  <a:lnTo>
                    <a:pt x="1632" y="122"/>
                  </a:lnTo>
                  <a:lnTo>
                    <a:pt x="1636" y="112"/>
                  </a:lnTo>
                  <a:lnTo>
                    <a:pt x="1658" y="108"/>
                  </a:lnTo>
                  <a:close/>
                  <a:moveTo>
                    <a:pt x="2641" y="99"/>
                  </a:moveTo>
                  <a:lnTo>
                    <a:pt x="2646" y="103"/>
                  </a:lnTo>
                  <a:lnTo>
                    <a:pt x="2650" y="106"/>
                  </a:lnTo>
                  <a:lnTo>
                    <a:pt x="2655" y="106"/>
                  </a:lnTo>
                  <a:lnTo>
                    <a:pt x="2660" y="106"/>
                  </a:lnTo>
                  <a:lnTo>
                    <a:pt x="2669" y="108"/>
                  </a:lnTo>
                  <a:lnTo>
                    <a:pt x="2667" y="112"/>
                  </a:lnTo>
                  <a:lnTo>
                    <a:pt x="2667" y="113"/>
                  </a:lnTo>
                  <a:lnTo>
                    <a:pt x="2667" y="115"/>
                  </a:lnTo>
                  <a:lnTo>
                    <a:pt x="2666" y="117"/>
                  </a:lnTo>
                  <a:lnTo>
                    <a:pt x="2666" y="119"/>
                  </a:lnTo>
                  <a:lnTo>
                    <a:pt x="2653" y="126"/>
                  </a:lnTo>
                  <a:lnTo>
                    <a:pt x="2636" y="129"/>
                  </a:lnTo>
                  <a:lnTo>
                    <a:pt x="2618" y="131"/>
                  </a:lnTo>
                  <a:lnTo>
                    <a:pt x="2617" y="127"/>
                  </a:lnTo>
                  <a:lnTo>
                    <a:pt x="2617" y="124"/>
                  </a:lnTo>
                  <a:lnTo>
                    <a:pt x="2615" y="120"/>
                  </a:lnTo>
                  <a:lnTo>
                    <a:pt x="2615" y="115"/>
                  </a:lnTo>
                  <a:lnTo>
                    <a:pt x="2620" y="112"/>
                  </a:lnTo>
                  <a:lnTo>
                    <a:pt x="2624" y="108"/>
                  </a:lnTo>
                  <a:lnTo>
                    <a:pt x="2627" y="106"/>
                  </a:lnTo>
                  <a:lnTo>
                    <a:pt x="2631" y="103"/>
                  </a:lnTo>
                  <a:lnTo>
                    <a:pt x="2634" y="101"/>
                  </a:lnTo>
                  <a:lnTo>
                    <a:pt x="2641" y="99"/>
                  </a:lnTo>
                  <a:close/>
                  <a:moveTo>
                    <a:pt x="2104" y="99"/>
                  </a:moveTo>
                  <a:lnTo>
                    <a:pt x="2118" y="101"/>
                  </a:lnTo>
                  <a:lnTo>
                    <a:pt x="2128" y="106"/>
                  </a:lnTo>
                  <a:lnTo>
                    <a:pt x="2138" y="112"/>
                  </a:lnTo>
                  <a:lnTo>
                    <a:pt x="2135" y="115"/>
                  </a:lnTo>
                  <a:lnTo>
                    <a:pt x="2133" y="120"/>
                  </a:lnTo>
                  <a:lnTo>
                    <a:pt x="2130" y="122"/>
                  </a:lnTo>
                  <a:lnTo>
                    <a:pt x="2125" y="124"/>
                  </a:lnTo>
                  <a:lnTo>
                    <a:pt x="2119" y="126"/>
                  </a:lnTo>
                  <a:lnTo>
                    <a:pt x="2112" y="126"/>
                  </a:lnTo>
                  <a:lnTo>
                    <a:pt x="2107" y="129"/>
                  </a:lnTo>
                  <a:lnTo>
                    <a:pt x="2102" y="129"/>
                  </a:lnTo>
                  <a:lnTo>
                    <a:pt x="2097" y="131"/>
                  </a:lnTo>
                  <a:lnTo>
                    <a:pt x="2090" y="131"/>
                  </a:lnTo>
                  <a:lnTo>
                    <a:pt x="2090" y="120"/>
                  </a:lnTo>
                  <a:lnTo>
                    <a:pt x="2091" y="113"/>
                  </a:lnTo>
                  <a:lnTo>
                    <a:pt x="2098" y="108"/>
                  </a:lnTo>
                  <a:lnTo>
                    <a:pt x="2104" y="99"/>
                  </a:lnTo>
                  <a:close/>
                  <a:moveTo>
                    <a:pt x="765" y="99"/>
                  </a:moveTo>
                  <a:lnTo>
                    <a:pt x="779" y="99"/>
                  </a:lnTo>
                  <a:lnTo>
                    <a:pt x="782" y="108"/>
                  </a:lnTo>
                  <a:lnTo>
                    <a:pt x="786" y="113"/>
                  </a:lnTo>
                  <a:lnTo>
                    <a:pt x="789" y="120"/>
                  </a:lnTo>
                  <a:lnTo>
                    <a:pt x="791" y="131"/>
                  </a:lnTo>
                  <a:lnTo>
                    <a:pt x="788" y="131"/>
                  </a:lnTo>
                  <a:lnTo>
                    <a:pt x="777" y="124"/>
                  </a:lnTo>
                  <a:lnTo>
                    <a:pt x="770" y="117"/>
                  </a:lnTo>
                  <a:lnTo>
                    <a:pt x="765" y="110"/>
                  </a:lnTo>
                  <a:lnTo>
                    <a:pt x="765" y="99"/>
                  </a:lnTo>
                  <a:close/>
                  <a:moveTo>
                    <a:pt x="2734" y="77"/>
                  </a:moveTo>
                  <a:lnTo>
                    <a:pt x="2737" y="77"/>
                  </a:lnTo>
                  <a:lnTo>
                    <a:pt x="2741" y="79"/>
                  </a:lnTo>
                  <a:lnTo>
                    <a:pt x="2742" y="79"/>
                  </a:lnTo>
                  <a:lnTo>
                    <a:pt x="2744" y="79"/>
                  </a:lnTo>
                  <a:lnTo>
                    <a:pt x="2746" y="80"/>
                  </a:lnTo>
                  <a:lnTo>
                    <a:pt x="2742" y="84"/>
                  </a:lnTo>
                  <a:lnTo>
                    <a:pt x="2739" y="87"/>
                  </a:lnTo>
                  <a:lnTo>
                    <a:pt x="2737" y="92"/>
                  </a:lnTo>
                  <a:lnTo>
                    <a:pt x="2735" y="96"/>
                  </a:lnTo>
                  <a:lnTo>
                    <a:pt x="2734" y="103"/>
                  </a:lnTo>
                  <a:lnTo>
                    <a:pt x="2737" y="103"/>
                  </a:lnTo>
                  <a:lnTo>
                    <a:pt x="2741" y="98"/>
                  </a:lnTo>
                  <a:lnTo>
                    <a:pt x="2744" y="94"/>
                  </a:lnTo>
                  <a:lnTo>
                    <a:pt x="2748" y="91"/>
                  </a:lnTo>
                  <a:lnTo>
                    <a:pt x="2753" y="89"/>
                  </a:lnTo>
                  <a:lnTo>
                    <a:pt x="2763" y="99"/>
                  </a:lnTo>
                  <a:lnTo>
                    <a:pt x="2776" y="108"/>
                  </a:lnTo>
                  <a:lnTo>
                    <a:pt x="2784" y="115"/>
                  </a:lnTo>
                  <a:lnTo>
                    <a:pt x="2784" y="138"/>
                  </a:lnTo>
                  <a:lnTo>
                    <a:pt x="2790" y="143"/>
                  </a:lnTo>
                  <a:lnTo>
                    <a:pt x="2795" y="147"/>
                  </a:lnTo>
                  <a:lnTo>
                    <a:pt x="2800" y="148"/>
                  </a:lnTo>
                  <a:lnTo>
                    <a:pt x="2804" y="155"/>
                  </a:lnTo>
                  <a:lnTo>
                    <a:pt x="2807" y="169"/>
                  </a:lnTo>
                  <a:lnTo>
                    <a:pt x="2800" y="178"/>
                  </a:lnTo>
                  <a:lnTo>
                    <a:pt x="2797" y="187"/>
                  </a:lnTo>
                  <a:lnTo>
                    <a:pt x="2790" y="192"/>
                  </a:lnTo>
                  <a:lnTo>
                    <a:pt x="2781" y="194"/>
                  </a:lnTo>
                  <a:lnTo>
                    <a:pt x="2765" y="195"/>
                  </a:lnTo>
                  <a:lnTo>
                    <a:pt x="2753" y="185"/>
                  </a:lnTo>
                  <a:lnTo>
                    <a:pt x="2735" y="176"/>
                  </a:lnTo>
                  <a:lnTo>
                    <a:pt x="2716" y="171"/>
                  </a:lnTo>
                  <a:lnTo>
                    <a:pt x="2697" y="164"/>
                  </a:lnTo>
                  <a:lnTo>
                    <a:pt x="2680" y="157"/>
                  </a:lnTo>
                  <a:lnTo>
                    <a:pt x="2669" y="147"/>
                  </a:lnTo>
                  <a:lnTo>
                    <a:pt x="2676" y="143"/>
                  </a:lnTo>
                  <a:lnTo>
                    <a:pt x="2681" y="140"/>
                  </a:lnTo>
                  <a:lnTo>
                    <a:pt x="2685" y="136"/>
                  </a:lnTo>
                  <a:lnTo>
                    <a:pt x="2687" y="131"/>
                  </a:lnTo>
                  <a:lnTo>
                    <a:pt x="2688" y="122"/>
                  </a:lnTo>
                  <a:lnTo>
                    <a:pt x="2687" y="119"/>
                  </a:lnTo>
                  <a:lnTo>
                    <a:pt x="2685" y="113"/>
                  </a:lnTo>
                  <a:lnTo>
                    <a:pt x="2685" y="106"/>
                  </a:lnTo>
                  <a:lnTo>
                    <a:pt x="2685" y="99"/>
                  </a:lnTo>
                  <a:lnTo>
                    <a:pt x="2685" y="98"/>
                  </a:lnTo>
                  <a:lnTo>
                    <a:pt x="2687" y="98"/>
                  </a:lnTo>
                  <a:lnTo>
                    <a:pt x="2687" y="98"/>
                  </a:lnTo>
                  <a:lnTo>
                    <a:pt x="2687" y="98"/>
                  </a:lnTo>
                  <a:lnTo>
                    <a:pt x="2687" y="98"/>
                  </a:lnTo>
                  <a:lnTo>
                    <a:pt x="2688" y="96"/>
                  </a:lnTo>
                  <a:lnTo>
                    <a:pt x="2704" y="92"/>
                  </a:lnTo>
                  <a:lnTo>
                    <a:pt x="2721" y="84"/>
                  </a:lnTo>
                  <a:lnTo>
                    <a:pt x="2734" y="77"/>
                  </a:lnTo>
                  <a:close/>
                  <a:moveTo>
                    <a:pt x="2512" y="73"/>
                  </a:moveTo>
                  <a:lnTo>
                    <a:pt x="2522" y="73"/>
                  </a:lnTo>
                  <a:lnTo>
                    <a:pt x="2536" y="87"/>
                  </a:lnTo>
                  <a:lnTo>
                    <a:pt x="2554" y="99"/>
                  </a:lnTo>
                  <a:lnTo>
                    <a:pt x="2554" y="103"/>
                  </a:lnTo>
                  <a:lnTo>
                    <a:pt x="2550" y="103"/>
                  </a:lnTo>
                  <a:lnTo>
                    <a:pt x="2550" y="108"/>
                  </a:lnTo>
                  <a:lnTo>
                    <a:pt x="2533" y="99"/>
                  </a:lnTo>
                  <a:lnTo>
                    <a:pt x="2521" y="87"/>
                  </a:lnTo>
                  <a:lnTo>
                    <a:pt x="2512" y="73"/>
                  </a:lnTo>
                  <a:close/>
                  <a:moveTo>
                    <a:pt x="2161" y="68"/>
                  </a:moveTo>
                  <a:lnTo>
                    <a:pt x="2175" y="72"/>
                  </a:lnTo>
                  <a:lnTo>
                    <a:pt x="2186" y="75"/>
                  </a:lnTo>
                  <a:lnTo>
                    <a:pt x="2196" y="80"/>
                  </a:lnTo>
                  <a:lnTo>
                    <a:pt x="2196" y="89"/>
                  </a:lnTo>
                  <a:lnTo>
                    <a:pt x="2187" y="91"/>
                  </a:lnTo>
                  <a:lnTo>
                    <a:pt x="2179" y="94"/>
                  </a:lnTo>
                  <a:lnTo>
                    <a:pt x="2166" y="96"/>
                  </a:lnTo>
                  <a:lnTo>
                    <a:pt x="2161" y="98"/>
                  </a:lnTo>
                  <a:lnTo>
                    <a:pt x="2158" y="99"/>
                  </a:lnTo>
                  <a:lnTo>
                    <a:pt x="2152" y="99"/>
                  </a:lnTo>
                  <a:lnTo>
                    <a:pt x="2147" y="99"/>
                  </a:lnTo>
                  <a:lnTo>
                    <a:pt x="2147" y="89"/>
                  </a:lnTo>
                  <a:lnTo>
                    <a:pt x="2151" y="84"/>
                  </a:lnTo>
                  <a:lnTo>
                    <a:pt x="2156" y="77"/>
                  </a:lnTo>
                  <a:lnTo>
                    <a:pt x="2161" y="68"/>
                  </a:lnTo>
                  <a:close/>
                  <a:moveTo>
                    <a:pt x="1735" y="58"/>
                  </a:moveTo>
                  <a:lnTo>
                    <a:pt x="1735" y="77"/>
                  </a:lnTo>
                  <a:lnTo>
                    <a:pt x="1742" y="77"/>
                  </a:lnTo>
                  <a:lnTo>
                    <a:pt x="1746" y="75"/>
                  </a:lnTo>
                  <a:lnTo>
                    <a:pt x="1749" y="75"/>
                  </a:lnTo>
                  <a:lnTo>
                    <a:pt x="1753" y="75"/>
                  </a:lnTo>
                  <a:lnTo>
                    <a:pt x="1754" y="75"/>
                  </a:lnTo>
                  <a:lnTo>
                    <a:pt x="1758" y="77"/>
                  </a:lnTo>
                  <a:lnTo>
                    <a:pt x="1763" y="80"/>
                  </a:lnTo>
                  <a:lnTo>
                    <a:pt x="1763" y="89"/>
                  </a:lnTo>
                  <a:lnTo>
                    <a:pt x="1767" y="91"/>
                  </a:lnTo>
                  <a:lnTo>
                    <a:pt x="1772" y="91"/>
                  </a:lnTo>
                  <a:lnTo>
                    <a:pt x="1775" y="89"/>
                  </a:lnTo>
                  <a:lnTo>
                    <a:pt x="1781" y="89"/>
                  </a:lnTo>
                  <a:lnTo>
                    <a:pt x="1782" y="87"/>
                  </a:lnTo>
                  <a:lnTo>
                    <a:pt x="1786" y="89"/>
                  </a:lnTo>
                  <a:lnTo>
                    <a:pt x="1789" y="92"/>
                  </a:lnTo>
                  <a:lnTo>
                    <a:pt x="1793" y="98"/>
                  </a:lnTo>
                  <a:lnTo>
                    <a:pt x="1796" y="103"/>
                  </a:lnTo>
                  <a:lnTo>
                    <a:pt x="1791" y="115"/>
                  </a:lnTo>
                  <a:lnTo>
                    <a:pt x="1786" y="127"/>
                  </a:lnTo>
                  <a:lnTo>
                    <a:pt x="1782" y="141"/>
                  </a:lnTo>
                  <a:lnTo>
                    <a:pt x="1770" y="141"/>
                  </a:lnTo>
                  <a:lnTo>
                    <a:pt x="1761" y="145"/>
                  </a:lnTo>
                  <a:lnTo>
                    <a:pt x="1753" y="150"/>
                  </a:lnTo>
                  <a:lnTo>
                    <a:pt x="1739" y="154"/>
                  </a:lnTo>
                  <a:lnTo>
                    <a:pt x="1730" y="147"/>
                  </a:lnTo>
                  <a:lnTo>
                    <a:pt x="1718" y="143"/>
                  </a:lnTo>
                  <a:lnTo>
                    <a:pt x="1706" y="138"/>
                  </a:lnTo>
                  <a:lnTo>
                    <a:pt x="1704" y="134"/>
                  </a:lnTo>
                  <a:lnTo>
                    <a:pt x="1704" y="131"/>
                  </a:lnTo>
                  <a:lnTo>
                    <a:pt x="1702" y="127"/>
                  </a:lnTo>
                  <a:lnTo>
                    <a:pt x="1700" y="122"/>
                  </a:lnTo>
                  <a:lnTo>
                    <a:pt x="1695" y="117"/>
                  </a:lnTo>
                  <a:lnTo>
                    <a:pt x="1690" y="112"/>
                  </a:lnTo>
                  <a:lnTo>
                    <a:pt x="1686" y="108"/>
                  </a:lnTo>
                  <a:lnTo>
                    <a:pt x="1683" y="101"/>
                  </a:lnTo>
                  <a:lnTo>
                    <a:pt x="1681" y="89"/>
                  </a:lnTo>
                  <a:lnTo>
                    <a:pt x="1688" y="80"/>
                  </a:lnTo>
                  <a:lnTo>
                    <a:pt x="1693" y="73"/>
                  </a:lnTo>
                  <a:lnTo>
                    <a:pt x="1700" y="73"/>
                  </a:lnTo>
                  <a:lnTo>
                    <a:pt x="1706" y="75"/>
                  </a:lnTo>
                  <a:lnTo>
                    <a:pt x="1713" y="77"/>
                  </a:lnTo>
                  <a:lnTo>
                    <a:pt x="1720" y="77"/>
                  </a:lnTo>
                  <a:lnTo>
                    <a:pt x="1720" y="65"/>
                  </a:lnTo>
                  <a:lnTo>
                    <a:pt x="1723" y="63"/>
                  </a:lnTo>
                  <a:lnTo>
                    <a:pt x="1727" y="61"/>
                  </a:lnTo>
                  <a:lnTo>
                    <a:pt x="1728" y="61"/>
                  </a:lnTo>
                  <a:lnTo>
                    <a:pt x="1732" y="59"/>
                  </a:lnTo>
                  <a:lnTo>
                    <a:pt x="1735" y="58"/>
                  </a:lnTo>
                  <a:close/>
                  <a:moveTo>
                    <a:pt x="2186" y="45"/>
                  </a:moveTo>
                  <a:lnTo>
                    <a:pt x="2200" y="45"/>
                  </a:lnTo>
                  <a:lnTo>
                    <a:pt x="2208" y="54"/>
                  </a:lnTo>
                  <a:lnTo>
                    <a:pt x="2217" y="59"/>
                  </a:lnTo>
                  <a:lnTo>
                    <a:pt x="2224" y="66"/>
                  </a:lnTo>
                  <a:lnTo>
                    <a:pt x="2231" y="77"/>
                  </a:lnTo>
                  <a:lnTo>
                    <a:pt x="2215" y="77"/>
                  </a:lnTo>
                  <a:lnTo>
                    <a:pt x="2205" y="66"/>
                  </a:lnTo>
                  <a:lnTo>
                    <a:pt x="2194" y="58"/>
                  </a:lnTo>
                  <a:lnTo>
                    <a:pt x="2186" y="45"/>
                  </a:lnTo>
                  <a:close/>
                  <a:moveTo>
                    <a:pt x="421" y="45"/>
                  </a:moveTo>
                  <a:lnTo>
                    <a:pt x="433" y="45"/>
                  </a:lnTo>
                  <a:lnTo>
                    <a:pt x="438" y="49"/>
                  </a:lnTo>
                  <a:lnTo>
                    <a:pt x="442" y="52"/>
                  </a:lnTo>
                  <a:lnTo>
                    <a:pt x="444" y="56"/>
                  </a:lnTo>
                  <a:lnTo>
                    <a:pt x="447" y="61"/>
                  </a:lnTo>
                  <a:lnTo>
                    <a:pt x="449" y="65"/>
                  </a:lnTo>
                  <a:lnTo>
                    <a:pt x="458" y="56"/>
                  </a:lnTo>
                  <a:lnTo>
                    <a:pt x="468" y="52"/>
                  </a:lnTo>
                  <a:lnTo>
                    <a:pt x="484" y="54"/>
                  </a:lnTo>
                  <a:lnTo>
                    <a:pt x="484" y="68"/>
                  </a:lnTo>
                  <a:lnTo>
                    <a:pt x="506" y="70"/>
                  </a:lnTo>
                  <a:lnTo>
                    <a:pt x="526" y="73"/>
                  </a:lnTo>
                  <a:lnTo>
                    <a:pt x="543" y="77"/>
                  </a:lnTo>
                  <a:lnTo>
                    <a:pt x="562" y="79"/>
                  </a:lnTo>
                  <a:lnTo>
                    <a:pt x="583" y="77"/>
                  </a:lnTo>
                  <a:lnTo>
                    <a:pt x="583" y="89"/>
                  </a:lnTo>
                  <a:lnTo>
                    <a:pt x="587" y="89"/>
                  </a:lnTo>
                  <a:lnTo>
                    <a:pt x="590" y="89"/>
                  </a:lnTo>
                  <a:lnTo>
                    <a:pt x="592" y="89"/>
                  </a:lnTo>
                  <a:lnTo>
                    <a:pt x="594" y="91"/>
                  </a:lnTo>
                  <a:lnTo>
                    <a:pt x="596" y="92"/>
                  </a:lnTo>
                  <a:lnTo>
                    <a:pt x="592" y="92"/>
                  </a:lnTo>
                  <a:lnTo>
                    <a:pt x="576" y="103"/>
                  </a:lnTo>
                  <a:lnTo>
                    <a:pt x="557" y="115"/>
                  </a:lnTo>
                  <a:lnTo>
                    <a:pt x="534" y="126"/>
                  </a:lnTo>
                  <a:lnTo>
                    <a:pt x="513" y="138"/>
                  </a:lnTo>
                  <a:lnTo>
                    <a:pt x="498" y="148"/>
                  </a:lnTo>
                  <a:lnTo>
                    <a:pt x="487" y="157"/>
                  </a:lnTo>
                  <a:lnTo>
                    <a:pt x="503" y="157"/>
                  </a:lnTo>
                  <a:lnTo>
                    <a:pt x="508" y="154"/>
                  </a:lnTo>
                  <a:lnTo>
                    <a:pt x="513" y="152"/>
                  </a:lnTo>
                  <a:lnTo>
                    <a:pt x="519" y="150"/>
                  </a:lnTo>
                  <a:lnTo>
                    <a:pt x="526" y="150"/>
                  </a:lnTo>
                  <a:lnTo>
                    <a:pt x="526" y="154"/>
                  </a:lnTo>
                  <a:lnTo>
                    <a:pt x="505" y="169"/>
                  </a:lnTo>
                  <a:lnTo>
                    <a:pt x="487" y="185"/>
                  </a:lnTo>
                  <a:lnTo>
                    <a:pt x="472" y="201"/>
                  </a:lnTo>
                  <a:lnTo>
                    <a:pt x="454" y="215"/>
                  </a:lnTo>
                  <a:lnTo>
                    <a:pt x="435" y="227"/>
                  </a:lnTo>
                  <a:lnTo>
                    <a:pt x="410" y="234"/>
                  </a:lnTo>
                  <a:lnTo>
                    <a:pt x="410" y="246"/>
                  </a:lnTo>
                  <a:lnTo>
                    <a:pt x="398" y="248"/>
                  </a:lnTo>
                  <a:lnTo>
                    <a:pt x="384" y="253"/>
                  </a:lnTo>
                  <a:lnTo>
                    <a:pt x="376" y="260"/>
                  </a:lnTo>
                  <a:lnTo>
                    <a:pt x="381" y="264"/>
                  </a:lnTo>
                  <a:lnTo>
                    <a:pt x="384" y="267"/>
                  </a:lnTo>
                  <a:lnTo>
                    <a:pt x="386" y="269"/>
                  </a:lnTo>
                  <a:lnTo>
                    <a:pt x="386" y="272"/>
                  </a:lnTo>
                  <a:lnTo>
                    <a:pt x="386" y="276"/>
                  </a:lnTo>
                  <a:lnTo>
                    <a:pt x="384" y="281"/>
                  </a:lnTo>
                  <a:lnTo>
                    <a:pt x="384" y="288"/>
                  </a:lnTo>
                  <a:lnTo>
                    <a:pt x="346" y="291"/>
                  </a:lnTo>
                  <a:lnTo>
                    <a:pt x="346" y="295"/>
                  </a:lnTo>
                  <a:lnTo>
                    <a:pt x="351" y="297"/>
                  </a:lnTo>
                  <a:lnTo>
                    <a:pt x="353" y="297"/>
                  </a:lnTo>
                  <a:lnTo>
                    <a:pt x="356" y="297"/>
                  </a:lnTo>
                  <a:lnTo>
                    <a:pt x="356" y="297"/>
                  </a:lnTo>
                  <a:lnTo>
                    <a:pt x="358" y="298"/>
                  </a:lnTo>
                  <a:lnTo>
                    <a:pt x="358" y="300"/>
                  </a:lnTo>
                  <a:lnTo>
                    <a:pt x="362" y="304"/>
                  </a:lnTo>
                  <a:lnTo>
                    <a:pt x="356" y="304"/>
                  </a:lnTo>
                  <a:lnTo>
                    <a:pt x="348" y="307"/>
                  </a:lnTo>
                  <a:lnTo>
                    <a:pt x="337" y="311"/>
                  </a:lnTo>
                  <a:lnTo>
                    <a:pt x="327" y="314"/>
                  </a:lnTo>
                  <a:lnTo>
                    <a:pt x="330" y="316"/>
                  </a:lnTo>
                  <a:lnTo>
                    <a:pt x="332" y="316"/>
                  </a:lnTo>
                  <a:lnTo>
                    <a:pt x="334" y="316"/>
                  </a:lnTo>
                  <a:lnTo>
                    <a:pt x="335" y="318"/>
                  </a:lnTo>
                  <a:lnTo>
                    <a:pt x="337" y="318"/>
                  </a:lnTo>
                  <a:lnTo>
                    <a:pt x="335" y="321"/>
                  </a:lnTo>
                  <a:lnTo>
                    <a:pt x="334" y="325"/>
                  </a:lnTo>
                  <a:lnTo>
                    <a:pt x="332" y="326"/>
                  </a:lnTo>
                  <a:lnTo>
                    <a:pt x="334" y="328"/>
                  </a:lnTo>
                  <a:lnTo>
                    <a:pt x="334" y="330"/>
                  </a:lnTo>
                  <a:lnTo>
                    <a:pt x="335" y="333"/>
                  </a:lnTo>
                  <a:lnTo>
                    <a:pt x="337" y="337"/>
                  </a:lnTo>
                  <a:lnTo>
                    <a:pt x="330" y="339"/>
                  </a:lnTo>
                  <a:lnTo>
                    <a:pt x="325" y="339"/>
                  </a:lnTo>
                  <a:lnTo>
                    <a:pt x="320" y="339"/>
                  </a:lnTo>
                  <a:lnTo>
                    <a:pt x="314" y="342"/>
                  </a:lnTo>
                  <a:lnTo>
                    <a:pt x="332" y="342"/>
                  </a:lnTo>
                  <a:lnTo>
                    <a:pt x="346" y="346"/>
                  </a:lnTo>
                  <a:lnTo>
                    <a:pt x="346" y="353"/>
                  </a:lnTo>
                  <a:lnTo>
                    <a:pt x="323" y="353"/>
                  </a:lnTo>
                  <a:lnTo>
                    <a:pt x="321" y="358"/>
                  </a:lnTo>
                  <a:lnTo>
                    <a:pt x="321" y="360"/>
                  </a:lnTo>
                  <a:lnTo>
                    <a:pt x="321" y="361"/>
                  </a:lnTo>
                  <a:lnTo>
                    <a:pt x="320" y="363"/>
                  </a:lnTo>
                  <a:lnTo>
                    <a:pt x="318" y="365"/>
                  </a:lnTo>
                  <a:lnTo>
                    <a:pt x="309" y="368"/>
                  </a:lnTo>
                  <a:lnTo>
                    <a:pt x="297" y="368"/>
                  </a:lnTo>
                  <a:lnTo>
                    <a:pt x="285" y="368"/>
                  </a:lnTo>
                  <a:lnTo>
                    <a:pt x="273" y="361"/>
                  </a:lnTo>
                  <a:lnTo>
                    <a:pt x="257" y="361"/>
                  </a:lnTo>
                  <a:lnTo>
                    <a:pt x="241" y="363"/>
                  </a:lnTo>
                  <a:lnTo>
                    <a:pt x="224" y="365"/>
                  </a:lnTo>
                  <a:lnTo>
                    <a:pt x="208" y="363"/>
                  </a:lnTo>
                  <a:lnTo>
                    <a:pt x="192" y="358"/>
                  </a:lnTo>
                  <a:lnTo>
                    <a:pt x="191" y="356"/>
                  </a:lnTo>
                  <a:lnTo>
                    <a:pt x="191" y="354"/>
                  </a:lnTo>
                  <a:lnTo>
                    <a:pt x="189" y="354"/>
                  </a:lnTo>
                  <a:lnTo>
                    <a:pt x="189" y="353"/>
                  </a:lnTo>
                  <a:lnTo>
                    <a:pt x="189" y="349"/>
                  </a:lnTo>
                  <a:lnTo>
                    <a:pt x="192" y="349"/>
                  </a:lnTo>
                  <a:lnTo>
                    <a:pt x="194" y="346"/>
                  </a:lnTo>
                  <a:lnTo>
                    <a:pt x="198" y="342"/>
                  </a:lnTo>
                  <a:lnTo>
                    <a:pt x="199" y="340"/>
                  </a:lnTo>
                  <a:lnTo>
                    <a:pt x="203" y="339"/>
                  </a:lnTo>
                  <a:lnTo>
                    <a:pt x="205" y="335"/>
                  </a:lnTo>
                  <a:lnTo>
                    <a:pt x="208" y="330"/>
                  </a:lnTo>
                  <a:lnTo>
                    <a:pt x="201" y="328"/>
                  </a:lnTo>
                  <a:lnTo>
                    <a:pt x="196" y="325"/>
                  </a:lnTo>
                  <a:lnTo>
                    <a:pt x="192" y="319"/>
                  </a:lnTo>
                  <a:lnTo>
                    <a:pt x="191" y="314"/>
                  </a:lnTo>
                  <a:lnTo>
                    <a:pt x="189" y="307"/>
                  </a:lnTo>
                  <a:lnTo>
                    <a:pt x="196" y="307"/>
                  </a:lnTo>
                  <a:lnTo>
                    <a:pt x="208" y="304"/>
                  </a:lnTo>
                  <a:lnTo>
                    <a:pt x="222" y="307"/>
                  </a:lnTo>
                  <a:lnTo>
                    <a:pt x="234" y="312"/>
                  </a:lnTo>
                  <a:lnTo>
                    <a:pt x="246" y="318"/>
                  </a:lnTo>
                  <a:lnTo>
                    <a:pt x="246" y="311"/>
                  </a:lnTo>
                  <a:lnTo>
                    <a:pt x="234" y="305"/>
                  </a:lnTo>
                  <a:lnTo>
                    <a:pt x="224" y="300"/>
                  </a:lnTo>
                  <a:lnTo>
                    <a:pt x="215" y="291"/>
                  </a:lnTo>
                  <a:lnTo>
                    <a:pt x="218" y="291"/>
                  </a:lnTo>
                  <a:lnTo>
                    <a:pt x="227" y="278"/>
                  </a:lnTo>
                  <a:lnTo>
                    <a:pt x="238" y="269"/>
                  </a:lnTo>
                  <a:lnTo>
                    <a:pt x="252" y="262"/>
                  </a:lnTo>
                  <a:lnTo>
                    <a:pt x="269" y="257"/>
                  </a:lnTo>
                  <a:lnTo>
                    <a:pt x="269" y="253"/>
                  </a:lnTo>
                  <a:lnTo>
                    <a:pt x="253" y="248"/>
                  </a:lnTo>
                  <a:lnTo>
                    <a:pt x="241" y="239"/>
                  </a:lnTo>
                  <a:lnTo>
                    <a:pt x="231" y="227"/>
                  </a:lnTo>
                  <a:lnTo>
                    <a:pt x="222" y="215"/>
                  </a:lnTo>
                  <a:lnTo>
                    <a:pt x="227" y="213"/>
                  </a:lnTo>
                  <a:lnTo>
                    <a:pt x="231" y="213"/>
                  </a:lnTo>
                  <a:lnTo>
                    <a:pt x="236" y="211"/>
                  </a:lnTo>
                  <a:lnTo>
                    <a:pt x="241" y="211"/>
                  </a:lnTo>
                  <a:lnTo>
                    <a:pt x="248" y="216"/>
                  </a:lnTo>
                  <a:lnTo>
                    <a:pt x="253" y="222"/>
                  </a:lnTo>
                  <a:lnTo>
                    <a:pt x="260" y="227"/>
                  </a:lnTo>
                  <a:lnTo>
                    <a:pt x="260" y="223"/>
                  </a:lnTo>
                  <a:lnTo>
                    <a:pt x="259" y="220"/>
                  </a:lnTo>
                  <a:lnTo>
                    <a:pt x="257" y="220"/>
                  </a:lnTo>
                  <a:lnTo>
                    <a:pt x="257" y="218"/>
                  </a:lnTo>
                  <a:lnTo>
                    <a:pt x="255" y="216"/>
                  </a:lnTo>
                  <a:lnTo>
                    <a:pt x="255" y="215"/>
                  </a:lnTo>
                  <a:lnTo>
                    <a:pt x="253" y="211"/>
                  </a:lnTo>
                  <a:lnTo>
                    <a:pt x="257" y="211"/>
                  </a:lnTo>
                  <a:lnTo>
                    <a:pt x="257" y="208"/>
                  </a:lnTo>
                  <a:lnTo>
                    <a:pt x="273" y="202"/>
                  </a:lnTo>
                  <a:lnTo>
                    <a:pt x="288" y="199"/>
                  </a:lnTo>
                  <a:lnTo>
                    <a:pt x="304" y="197"/>
                  </a:lnTo>
                  <a:lnTo>
                    <a:pt x="323" y="199"/>
                  </a:lnTo>
                  <a:lnTo>
                    <a:pt x="314" y="188"/>
                  </a:lnTo>
                  <a:lnTo>
                    <a:pt x="325" y="185"/>
                  </a:lnTo>
                  <a:lnTo>
                    <a:pt x="337" y="180"/>
                  </a:lnTo>
                  <a:lnTo>
                    <a:pt x="349" y="175"/>
                  </a:lnTo>
                  <a:lnTo>
                    <a:pt x="356" y="169"/>
                  </a:lnTo>
                  <a:lnTo>
                    <a:pt x="362" y="169"/>
                  </a:lnTo>
                  <a:lnTo>
                    <a:pt x="362" y="166"/>
                  </a:lnTo>
                  <a:lnTo>
                    <a:pt x="353" y="166"/>
                  </a:lnTo>
                  <a:lnTo>
                    <a:pt x="349" y="168"/>
                  </a:lnTo>
                  <a:lnTo>
                    <a:pt x="346" y="169"/>
                  </a:lnTo>
                  <a:lnTo>
                    <a:pt x="344" y="169"/>
                  </a:lnTo>
                  <a:lnTo>
                    <a:pt x="342" y="169"/>
                  </a:lnTo>
                  <a:lnTo>
                    <a:pt x="341" y="169"/>
                  </a:lnTo>
                  <a:lnTo>
                    <a:pt x="339" y="168"/>
                  </a:lnTo>
                  <a:lnTo>
                    <a:pt x="337" y="166"/>
                  </a:lnTo>
                  <a:lnTo>
                    <a:pt x="334" y="166"/>
                  </a:lnTo>
                  <a:lnTo>
                    <a:pt x="330" y="169"/>
                  </a:lnTo>
                  <a:lnTo>
                    <a:pt x="325" y="175"/>
                  </a:lnTo>
                  <a:lnTo>
                    <a:pt x="320" y="180"/>
                  </a:lnTo>
                  <a:lnTo>
                    <a:pt x="316" y="185"/>
                  </a:lnTo>
                  <a:lnTo>
                    <a:pt x="311" y="188"/>
                  </a:lnTo>
                  <a:lnTo>
                    <a:pt x="292" y="194"/>
                  </a:lnTo>
                  <a:lnTo>
                    <a:pt x="274" y="194"/>
                  </a:lnTo>
                  <a:lnTo>
                    <a:pt x="257" y="190"/>
                  </a:lnTo>
                  <a:lnTo>
                    <a:pt x="241" y="183"/>
                  </a:lnTo>
                  <a:lnTo>
                    <a:pt x="239" y="183"/>
                  </a:lnTo>
                  <a:lnTo>
                    <a:pt x="236" y="185"/>
                  </a:lnTo>
                  <a:lnTo>
                    <a:pt x="231" y="187"/>
                  </a:lnTo>
                  <a:lnTo>
                    <a:pt x="227" y="188"/>
                  </a:lnTo>
                  <a:lnTo>
                    <a:pt x="224" y="190"/>
                  </a:lnTo>
                  <a:lnTo>
                    <a:pt x="218" y="192"/>
                  </a:lnTo>
                  <a:lnTo>
                    <a:pt x="215" y="183"/>
                  </a:lnTo>
                  <a:lnTo>
                    <a:pt x="218" y="182"/>
                  </a:lnTo>
                  <a:lnTo>
                    <a:pt x="218" y="182"/>
                  </a:lnTo>
                  <a:lnTo>
                    <a:pt x="220" y="180"/>
                  </a:lnTo>
                  <a:lnTo>
                    <a:pt x="222" y="176"/>
                  </a:lnTo>
                  <a:lnTo>
                    <a:pt x="212" y="176"/>
                  </a:lnTo>
                  <a:lnTo>
                    <a:pt x="208" y="178"/>
                  </a:lnTo>
                  <a:lnTo>
                    <a:pt x="203" y="180"/>
                  </a:lnTo>
                  <a:lnTo>
                    <a:pt x="198" y="180"/>
                  </a:lnTo>
                  <a:lnTo>
                    <a:pt x="192" y="180"/>
                  </a:lnTo>
                  <a:lnTo>
                    <a:pt x="189" y="169"/>
                  </a:lnTo>
                  <a:lnTo>
                    <a:pt x="192" y="168"/>
                  </a:lnTo>
                  <a:lnTo>
                    <a:pt x="194" y="168"/>
                  </a:lnTo>
                  <a:lnTo>
                    <a:pt x="196" y="168"/>
                  </a:lnTo>
                  <a:lnTo>
                    <a:pt x="198" y="166"/>
                  </a:lnTo>
                  <a:lnTo>
                    <a:pt x="199" y="166"/>
                  </a:lnTo>
                  <a:lnTo>
                    <a:pt x="177" y="169"/>
                  </a:lnTo>
                  <a:lnTo>
                    <a:pt x="175" y="164"/>
                  </a:lnTo>
                  <a:lnTo>
                    <a:pt x="171" y="161"/>
                  </a:lnTo>
                  <a:lnTo>
                    <a:pt x="170" y="159"/>
                  </a:lnTo>
                  <a:lnTo>
                    <a:pt x="168" y="155"/>
                  </a:lnTo>
                  <a:lnTo>
                    <a:pt x="164" y="150"/>
                  </a:lnTo>
                  <a:lnTo>
                    <a:pt x="170" y="148"/>
                  </a:lnTo>
                  <a:lnTo>
                    <a:pt x="173" y="148"/>
                  </a:lnTo>
                  <a:lnTo>
                    <a:pt x="175" y="148"/>
                  </a:lnTo>
                  <a:lnTo>
                    <a:pt x="177" y="148"/>
                  </a:lnTo>
                  <a:lnTo>
                    <a:pt x="177" y="147"/>
                  </a:lnTo>
                  <a:lnTo>
                    <a:pt x="178" y="145"/>
                  </a:lnTo>
                  <a:lnTo>
                    <a:pt x="180" y="141"/>
                  </a:lnTo>
                  <a:lnTo>
                    <a:pt x="173" y="140"/>
                  </a:lnTo>
                  <a:lnTo>
                    <a:pt x="166" y="138"/>
                  </a:lnTo>
                  <a:lnTo>
                    <a:pt x="163" y="134"/>
                  </a:lnTo>
                  <a:lnTo>
                    <a:pt x="157" y="131"/>
                  </a:lnTo>
                  <a:lnTo>
                    <a:pt x="161" y="131"/>
                  </a:lnTo>
                  <a:lnTo>
                    <a:pt x="161" y="126"/>
                  </a:lnTo>
                  <a:lnTo>
                    <a:pt x="178" y="129"/>
                  </a:lnTo>
                  <a:lnTo>
                    <a:pt x="187" y="127"/>
                  </a:lnTo>
                  <a:lnTo>
                    <a:pt x="194" y="124"/>
                  </a:lnTo>
                  <a:lnTo>
                    <a:pt x="198" y="119"/>
                  </a:lnTo>
                  <a:lnTo>
                    <a:pt x="203" y="112"/>
                  </a:lnTo>
                  <a:lnTo>
                    <a:pt x="212" y="108"/>
                  </a:lnTo>
                  <a:lnTo>
                    <a:pt x="222" y="105"/>
                  </a:lnTo>
                  <a:lnTo>
                    <a:pt x="229" y="108"/>
                  </a:lnTo>
                  <a:lnTo>
                    <a:pt x="238" y="112"/>
                  </a:lnTo>
                  <a:lnTo>
                    <a:pt x="245" y="113"/>
                  </a:lnTo>
                  <a:lnTo>
                    <a:pt x="253" y="112"/>
                  </a:lnTo>
                  <a:lnTo>
                    <a:pt x="250" y="110"/>
                  </a:lnTo>
                  <a:lnTo>
                    <a:pt x="246" y="108"/>
                  </a:lnTo>
                  <a:lnTo>
                    <a:pt x="245" y="108"/>
                  </a:lnTo>
                  <a:lnTo>
                    <a:pt x="245" y="106"/>
                  </a:lnTo>
                  <a:lnTo>
                    <a:pt x="243" y="105"/>
                  </a:lnTo>
                  <a:lnTo>
                    <a:pt x="243" y="101"/>
                  </a:lnTo>
                  <a:lnTo>
                    <a:pt x="241" y="96"/>
                  </a:lnTo>
                  <a:lnTo>
                    <a:pt x="246" y="94"/>
                  </a:lnTo>
                  <a:lnTo>
                    <a:pt x="250" y="92"/>
                  </a:lnTo>
                  <a:lnTo>
                    <a:pt x="253" y="92"/>
                  </a:lnTo>
                  <a:lnTo>
                    <a:pt x="255" y="91"/>
                  </a:lnTo>
                  <a:lnTo>
                    <a:pt x="259" y="89"/>
                  </a:lnTo>
                  <a:lnTo>
                    <a:pt x="266" y="89"/>
                  </a:lnTo>
                  <a:lnTo>
                    <a:pt x="269" y="91"/>
                  </a:lnTo>
                  <a:lnTo>
                    <a:pt x="273" y="94"/>
                  </a:lnTo>
                  <a:lnTo>
                    <a:pt x="276" y="96"/>
                  </a:lnTo>
                  <a:lnTo>
                    <a:pt x="276" y="92"/>
                  </a:lnTo>
                  <a:lnTo>
                    <a:pt x="274" y="91"/>
                  </a:lnTo>
                  <a:lnTo>
                    <a:pt x="274" y="89"/>
                  </a:lnTo>
                  <a:lnTo>
                    <a:pt x="274" y="89"/>
                  </a:lnTo>
                  <a:lnTo>
                    <a:pt x="274" y="87"/>
                  </a:lnTo>
                  <a:lnTo>
                    <a:pt x="273" y="84"/>
                  </a:lnTo>
                  <a:lnTo>
                    <a:pt x="278" y="82"/>
                  </a:lnTo>
                  <a:lnTo>
                    <a:pt x="281" y="80"/>
                  </a:lnTo>
                  <a:lnTo>
                    <a:pt x="287" y="77"/>
                  </a:lnTo>
                  <a:lnTo>
                    <a:pt x="290" y="73"/>
                  </a:lnTo>
                  <a:lnTo>
                    <a:pt x="292" y="73"/>
                  </a:lnTo>
                  <a:lnTo>
                    <a:pt x="299" y="73"/>
                  </a:lnTo>
                  <a:lnTo>
                    <a:pt x="304" y="75"/>
                  </a:lnTo>
                  <a:lnTo>
                    <a:pt x="308" y="79"/>
                  </a:lnTo>
                  <a:lnTo>
                    <a:pt x="314" y="79"/>
                  </a:lnTo>
                  <a:lnTo>
                    <a:pt x="323" y="77"/>
                  </a:lnTo>
                  <a:lnTo>
                    <a:pt x="327" y="65"/>
                  </a:lnTo>
                  <a:lnTo>
                    <a:pt x="332" y="63"/>
                  </a:lnTo>
                  <a:lnTo>
                    <a:pt x="337" y="63"/>
                  </a:lnTo>
                  <a:lnTo>
                    <a:pt x="342" y="63"/>
                  </a:lnTo>
                  <a:lnTo>
                    <a:pt x="346" y="65"/>
                  </a:lnTo>
                  <a:lnTo>
                    <a:pt x="349" y="65"/>
                  </a:lnTo>
                  <a:lnTo>
                    <a:pt x="356" y="54"/>
                  </a:lnTo>
                  <a:lnTo>
                    <a:pt x="367" y="52"/>
                  </a:lnTo>
                  <a:lnTo>
                    <a:pt x="374" y="56"/>
                  </a:lnTo>
                  <a:lnTo>
                    <a:pt x="381" y="59"/>
                  </a:lnTo>
                  <a:lnTo>
                    <a:pt x="388" y="61"/>
                  </a:lnTo>
                  <a:lnTo>
                    <a:pt x="397" y="58"/>
                  </a:lnTo>
                  <a:lnTo>
                    <a:pt x="409" y="51"/>
                  </a:lnTo>
                  <a:lnTo>
                    <a:pt x="421" y="45"/>
                  </a:lnTo>
                  <a:close/>
                  <a:moveTo>
                    <a:pt x="2104" y="42"/>
                  </a:moveTo>
                  <a:lnTo>
                    <a:pt x="2111" y="44"/>
                  </a:lnTo>
                  <a:lnTo>
                    <a:pt x="2118" y="47"/>
                  </a:lnTo>
                  <a:lnTo>
                    <a:pt x="2121" y="51"/>
                  </a:lnTo>
                  <a:lnTo>
                    <a:pt x="2126" y="54"/>
                  </a:lnTo>
                  <a:lnTo>
                    <a:pt x="2132" y="58"/>
                  </a:lnTo>
                  <a:lnTo>
                    <a:pt x="2128" y="68"/>
                  </a:lnTo>
                  <a:lnTo>
                    <a:pt x="2107" y="80"/>
                  </a:lnTo>
                  <a:lnTo>
                    <a:pt x="2091" y="94"/>
                  </a:lnTo>
                  <a:lnTo>
                    <a:pt x="2077" y="112"/>
                  </a:lnTo>
                  <a:lnTo>
                    <a:pt x="2074" y="112"/>
                  </a:lnTo>
                  <a:lnTo>
                    <a:pt x="2074" y="108"/>
                  </a:lnTo>
                  <a:lnTo>
                    <a:pt x="2069" y="105"/>
                  </a:lnTo>
                  <a:lnTo>
                    <a:pt x="2065" y="101"/>
                  </a:lnTo>
                  <a:lnTo>
                    <a:pt x="2063" y="98"/>
                  </a:lnTo>
                  <a:lnTo>
                    <a:pt x="2060" y="94"/>
                  </a:lnTo>
                  <a:lnTo>
                    <a:pt x="2058" y="89"/>
                  </a:lnTo>
                  <a:lnTo>
                    <a:pt x="2062" y="82"/>
                  </a:lnTo>
                  <a:lnTo>
                    <a:pt x="2063" y="77"/>
                  </a:lnTo>
                  <a:lnTo>
                    <a:pt x="2065" y="68"/>
                  </a:lnTo>
                  <a:lnTo>
                    <a:pt x="2039" y="68"/>
                  </a:lnTo>
                  <a:lnTo>
                    <a:pt x="2039" y="61"/>
                  </a:lnTo>
                  <a:lnTo>
                    <a:pt x="2053" y="56"/>
                  </a:lnTo>
                  <a:lnTo>
                    <a:pt x="2067" y="52"/>
                  </a:lnTo>
                  <a:lnTo>
                    <a:pt x="2084" y="49"/>
                  </a:lnTo>
                  <a:lnTo>
                    <a:pt x="2086" y="54"/>
                  </a:lnTo>
                  <a:lnTo>
                    <a:pt x="2088" y="56"/>
                  </a:lnTo>
                  <a:lnTo>
                    <a:pt x="2088" y="58"/>
                  </a:lnTo>
                  <a:lnTo>
                    <a:pt x="2090" y="58"/>
                  </a:lnTo>
                  <a:lnTo>
                    <a:pt x="2090" y="59"/>
                  </a:lnTo>
                  <a:lnTo>
                    <a:pt x="2093" y="61"/>
                  </a:lnTo>
                  <a:lnTo>
                    <a:pt x="2095" y="56"/>
                  </a:lnTo>
                  <a:lnTo>
                    <a:pt x="2097" y="52"/>
                  </a:lnTo>
                  <a:lnTo>
                    <a:pt x="2098" y="49"/>
                  </a:lnTo>
                  <a:lnTo>
                    <a:pt x="2102" y="45"/>
                  </a:lnTo>
                  <a:lnTo>
                    <a:pt x="2104" y="42"/>
                  </a:lnTo>
                  <a:close/>
                  <a:moveTo>
                    <a:pt x="2147" y="23"/>
                  </a:moveTo>
                  <a:lnTo>
                    <a:pt x="2151" y="24"/>
                  </a:lnTo>
                  <a:lnTo>
                    <a:pt x="2152" y="24"/>
                  </a:lnTo>
                  <a:lnTo>
                    <a:pt x="2154" y="26"/>
                  </a:lnTo>
                  <a:lnTo>
                    <a:pt x="2154" y="26"/>
                  </a:lnTo>
                  <a:lnTo>
                    <a:pt x="2156" y="28"/>
                  </a:lnTo>
                  <a:lnTo>
                    <a:pt x="2158" y="31"/>
                  </a:lnTo>
                  <a:lnTo>
                    <a:pt x="2161" y="37"/>
                  </a:lnTo>
                  <a:lnTo>
                    <a:pt x="2165" y="42"/>
                  </a:lnTo>
                  <a:lnTo>
                    <a:pt x="2166" y="49"/>
                  </a:lnTo>
                  <a:lnTo>
                    <a:pt x="2158" y="49"/>
                  </a:lnTo>
                  <a:lnTo>
                    <a:pt x="2158" y="45"/>
                  </a:lnTo>
                  <a:lnTo>
                    <a:pt x="2154" y="42"/>
                  </a:lnTo>
                  <a:lnTo>
                    <a:pt x="2151" y="38"/>
                  </a:lnTo>
                  <a:lnTo>
                    <a:pt x="2149" y="35"/>
                  </a:lnTo>
                  <a:lnTo>
                    <a:pt x="2147" y="30"/>
                  </a:lnTo>
                  <a:lnTo>
                    <a:pt x="2147" y="23"/>
                  </a:lnTo>
                  <a:close/>
                  <a:moveTo>
                    <a:pt x="943" y="19"/>
                  </a:moveTo>
                  <a:lnTo>
                    <a:pt x="967" y="19"/>
                  </a:lnTo>
                  <a:lnTo>
                    <a:pt x="992" y="23"/>
                  </a:lnTo>
                  <a:lnTo>
                    <a:pt x="1014" y="26"/>
                  </a:lnTo>
                  <a:lnTo>
                    <a:pt x="1034" y="31"/>
                  </a:lnTo>
                  <a:lnTo>
                    <a:pt x="1063" y="26"/>
                  </a:lnTo>
                  <a:lnTo>
                    <a:pt x="1067" y="30"/>
                  </a:lnTo>
                  <a:lnTo>
                    <a:pt x="1070" y="31"/>
                  </a:lnTo>
                  <a:lnTo>
                    <a:pt x="1074" y="37"/>
                  </a:lnTo>
                  <a:lnTo>
                    <a:pt x="1076" y="40"/>
                  </a:lnTo>
                  <a:lnTo>
                    <a:pt x="1079" y="42"/>
                  </a:lnTo>
                  <a:lnTo>
                    <a:pt x="1096" y="49"/>
                  </a:lnTo>
                  <a:lnTo>
                    <a:pt x="1116" y="54"/>
                  </a:lnTo>
                  <a:lnTo>
                    <a:pt x="1133" y="58"/>
                  </a:lnTo>
                  <a:lnTo>
                    <a:pt x="1133" y="65"/>
                  </a:lnTo>
                  <a:lnTo>
                    <a:pt x="1105" y="65"/>
                  </a:lnTo>
                  <a:lnTo>
                    <a:pt x="1093" y="59"/>
                  </a:lnTo>
                  <a:lnTo>
                    <a:pt x="1079" y="59"/>
                  </a:lnTo>
                  <a:lnTo>
                    <a:pt x="1063" y="61"/>
                  </a:lnTo>
                  <a:lnTo>
                    <a:pt x="1048" y="65"/>
                  </a:lnTo>
                  <a:lnTo>
                    <a:pt x="1048" y="73"/>
                  </a:lnTo>
                  <a:lnTo>
                    <a:pt x="1067" y="73"/>
                  </a:lnTo>
                  <a:lnTo>
                    <a:pt x="1081" y="70"/>
                  </a:lnTo>
                  <a:lnTo>
                    <a:pt x="1098" y="68"/>
                  </a:lnTo>
                  <a:lnTo>
                    <a:pt x="1119" y="68"/>
                  </a:lnTo>
                  <a:lnTo>
                    <a:pt x="1140" y="68"/>
                  </a:lnTo>
                  <a:lnTo>
                    <a:pt x="1156" y="68"/>
                  </a:lnTo>
                  <a:lnTo>
                    <a:pt x="1170" y="82"/>
                  </a:lnTo>
                  <a:lnTo>
                    <a:pt x="1187" y="92"/>
                  </a:lnTo>
                  <a:lnTo>
                    <a:pt x="1182" y="103"/>
                  </a:lnTo>
                  <a:lnTo>
                    <a:pt x="1172" y="110"/>
                  </a:lnTo>
                  <a:lnTo>
                    <a:pt x="1163" y="115"/>
                  </a:lnTo>
                  <a:lnTo>
                    <a:pt x="1151" y="119"/>
                  </a:lnTo>
                  <a:lnTo>
                    <a:pt x="1133" y="119"/>
                  </a:lnTo>
                  <a:lnTo>
                    <a:pt x="1117" y="124"/>
                  </a:lnTo>
                  <a:lnTo>
                    <a:pt x="1100" y="124"/>
                  </a:lnTo>
                  <a:lnTo>
                    <a:pt x="1081" y="122"/>
                  </a:lnTo>
                  <a:lnTo>
                    <a:pt x="1063" y="120"/>
                  </a:lnTo>
                  <a:lnTo>
                    <a:pt x="1046" y="120"/>
                  </a:lnTo>
                  <a:lnTo>
                    <a:pt x="1032" y="124"/>
                  </a:lnTo>
                  <a:lnTo>
                    <a:pt x="1021" y="134"/>
                  </a:lnTo>
                  <a:lnTo>
                    <a:pt x="1063" y="134"/>
                  </a:lnTo>
                  <a:lnTo>
                    <a:pt x="1076" y="131"/>
                  </a:lnTo>
                  <a:lnTo>
                    <a:pt x="1091" y="129"/>
                  </a:lnTo>
                  <a:lnTo>
                    <a:pt x="1109" y="131"/>
                  </a:lnTo>
                  <a:lnTo>
                    <a:pt x="1121" y="134"/>
                  </a:lnTo>
                  <a:lnTo>
                    <a:pt x="1124" y="147"/>
                  </a:lnTo>
                  <a:lnTo>
                    <a:pt x="1130" y="145"/>
                  </a:lnTo>
                  <a:lnTo>
                    <a:pt x="1138" y="140"/>
                  </a:lnTo>
                  <a:lnTo>
                    <a:pt x="1149" y="136"/>
                  </a:lnTo>
                  <a:lnTo>
                    <a:pt x="1159" y="134"/>
                  </a:lnTo>
                  <a:lnTo>
                    <a:pt x="1161" y="140"/>
                  </a:lnTo>
                  <a:lnTo>
                    <a:pt x="1163" y="143"/>
                  </a:lnTo>
                  <a:lnTo>
                    <a:pt x="1165" y="145"/>
                  </a:lnTo>
                  <a:lnTo>
                    <a:pt x="1168" y="147"/>
                  </a:lnTo>
                  <a:lnTo>
                    <a:pt x="1172" y="150"/>
                  </a:lnTo>
                  <a:lnTo>
                    <a:pt x="1156" y="180"/>
                  </a:lnTo>
                  <a:lnTo>
                    <a:pt x="1163" y="180"/>
                  </a:lnTo>
                  <a:lnTo>
                    <a:pt x="1175" y="173"/>
                  </a:lnTo>
                  <a:lnTo>
                    <a:pt x="1191" y="164"/>
                  </a:lnTo>
                  <a:lnTo>
                    <a:pt x="1210" y="157"/>
                  </a:lnTo>
                  <a:lnTo>
                    <a:pt x="1231" y="150"/>
                  </a:lnTo>
                  <a:lnTo>
                    <a:pt x="1254" y="145"/>
                  </a:lnTo>
                  <a:lnTo>
                    <a:pt x="1274" y="145"/>
                  </a:lnTo>
                  <a:lnTo>
                    <a:pt x="1294" y="147"/>
                  </a:lnTo>
                  <a:lnTo>
                    <a:pt x="1308" y="155"/>
                  </a:lnTo>
                  <a:lnTo>
                    <a:pt x="1316" y="169"/>
                  </a:lnTo>
                  <a:lnTo>
                    <a:pt x="1322" y="169"/>
                  </a:lnTo>
                  <a:lnTo>
                    <a:pt x="1322" y="171"/>
                  </a:lnTo>
                  <a:lnTo>
                    <a:pt x="1322" y="171"/>
                  </a:lnTo>
                  <a:lnTo>
                    <a:pt x="1320" y="173"/>
                  </a:lnTo>
                  <a:lnTo>
                    <a:pt x="1318" y="173"/>
                  </a:lnTo>
                  <a:lnTo>
                    <a:pt x="1318" y="173"/>
                  </a:lnTo>
                  <a:lnTo>
                    <a:pt x="1316" y="173"/>
                  </a:lnTo>
                  <a:lnTo>
                    <a:pt x="1313" y="176"/>
                  </a:lnTo>
                  <a:lnTo>
                    <a:pt x="1308" y="178"/>
                  </a:lnTo>
                  <a:lnTo>
                    <a:pt x="1302" y="180"/>
                  </a:lnTo>
                  <a:lnTo>
                    <a:pt x="1295" y="182"/>
                  </a:lnTo>
                  <a:lnTo>
                    <a:pt x="1290" y="183"/>
                  </a:lnTo>
                  <a:lnTo>
                    <a:pt x="1278" y="202"/>
                  </a:lnTo>
                  <a:lnTo>
                    <a:pt x="1255" y="216"/>
                  </a:lnTo>
                  <a:lnTo>
                    <a:pt x="1229" y="225"/>
                  </a:lnTo>
                  <a:lnTo>
                    <a:pt x="1198" y="230"/>
                  </a:lnTo>
                  <a:lnTo>
                    <a:pt x="1198" y="236"/>
                  </a:lnTo>
                  <a:lnTo>
                    <a:pt x="1198" y="239"/>
                  </a:lnTo>
                  <a:lnTo>
                    <a:pt x="1198" y="241"/>
                  </a:lnTo>
                  <a:lnTo>
                    <a:pt x="1196" y="243"/>
                  </a:lnTo>
                  <a:lnTo>
                    <a:pt x="1198" y="244"/>
                  </a:lnTo>
                  <a:lnTo>
                    <a:pt x="1198" y="246"/>
                  </a:lnTo>
                  <a:lnTo>
                    <a:pt x="1201" y="250"/>
                  </a:lnTo>
                  <a:lnTo>
                    <a:pt x="1206" y="253"/>
                  </a:lnTo>
                  <a:lnTo>
                    <a:pt x="1210" y="255"/>
                  </a:lnTo>
                  <a:lnTo>
                    <a:pt x="1213" y="258"/>
                  </a:lnTo>
                  <a:lnTo>
                    <a:pt x="1217" y="260"/>
                  </a:lnTo>
                  <a:lnTo>
                    <a:pt x="1220" y="265"/>
                  </a:lnTo>
                  <a:lnTo>
                    <a:pt x="1217" y="272"/>
                  </a:lnTo>
                  <a:lnTo>
                    <a:pt x="1213" y="288"/>
                  </a:lnTo>
                  <a:lnTo>
                    <a:pt x="1210" y="307"/>
                  </a:lnTo>
                  <a:lnTo>
                    <a:pt x="1206" y="326"/>
                  </a:lnTo>
                  <a:lnTo>
                    <a:pt x="1206" y="342"/>
                  </a:lnTo>
                  <a:lnTo>
                    <a:pt x="1210" y="340"/>
                  </a:lnTo>
                  <a:lnTo>
                    <a:pt x="1213" y="340"/>
                  </a:lnTo>
                  <a:lnTo>
                    <a:pt x="1215" y="340"/>
                  </a:lnTo>
                  <a:lnTo>
                    <a:pt x="1219" y="340"/>
                  </a:lnTo>
                  <a:lnTo>
                    <a:pt x="1220" y="340"/>
                  </a:lnTo>
                  <a:lnTo>
                    <a:pt x="1226" y="342"/>
                  </a:lnTo>
                  <a:lnTo>
                    <a:pt x="1224" y="347"/>
                  </a:lnTo>
                  <a:lnTo>
                    <a:pt x="1224" y="349"/>
                  </a:lnTo>
                  <a:lnTo>
                    <a:pt x="1224" y="353"/>
                  </a:lnTo>
                  <a:lnTo>
                    <a:pt x="1224" y="354"/>
                  </a:lnTo>
                  <a:lnTo>
                    <a:pt x="1224" y="358"/>
                  </a:lnTo>
                  <a:lnTo>
                    <a:pt x="1226" y="365"/>
                  </a:lnTo>
                  <a:lnTo>
                    <a:pt x="1220" y="365"/>
                  </a:lnTo>
                  <a:lnTo>
                    <a:pt x="1220" y="368"/>
                  </a:lnTo>
                  <a:lnTo>
                    <a:pt x="1217" y="367"/>
                  </a:lnTo>
                  <a:lnTo>
                    <a:pt x="1213" y="363"/>
                  </a:lnTo>
                  <a:lnTo>
                    <a:pt x="1212" y="361"/>
                  </a:lnTo>
                  <a:lnTo>
                    <a:pt x="1208" y="360"/>
                  </a:lnTo>
                  <a:lnTo>
                    <a:pt x="1205" y="358"/>
                  </a:lnTo>
                  <a:lnTo>
                    <a:pt x="1198" y="358"/>
                  </a:lnTo>
                  <a:lnTo>
                    <a:pt x="1194" y="360"/>
                  </a:lnTo>
                  <a:lnTo>
                    <a:pt x="1191" y="361"/>
                  </a:lnTo>
                  <a:lnTo>
                    <a:pt x="1187" y="363"/>
                  </a:lnTo>
                  <a:lnTo>
                    <a:pt x="1185" y="365"/>
                  </a:lnTo>
                  <a:lnTo>
                    <a:pt x="1182" y="367"/>
                  </a:lnTo>
                  <a:lnTo>
                    <a:pt x="1180" y="370"/>
                  </a:lnTo>
                  <a:lnTo>
                    <a:pt x="1178" y="377"/>
                  </a:lnTo>
                  <a:lnTo>
                    <a:pt x="1201" y="384"/>
                  </a:lnTo>
                  <a:lnTo>
                    <a:pt x="1206" y="415"/>
                  </a:lnTo>
                  <a:lnTo>
                    <a:pt x="1201" y="415"/>
                  </a:lnTo>
                  <a:lnTo>
                    <a:pt x="1198" y="415"/>
                  </a:lnTo>
                  <a:lnTo>
                    <a:pt x="1194" y="417"/>
                  </a:lnTo>
                  <a:lnTo>
                    <a:pt x="1191" y="419"/>
                  </a:lnTo>
                  <a:lnTo>
                    <a:pt x="1191" y="426"/>
                  </a:lnTo>
                  <a:lnTo>
                    <a:pt x="1199" y="431"/>
                  </a:lnTo>
                  <a:lnTo>
                    <a:pt x="1205" y="438"/>
                  </a:lnTo>
                  <a:lnTo>
                    <a:pt x="1208" y="447"/>
                  </a:lnTo>
                  <a:lnTo>
                    <a:pt x="1210" y="461"/>
                  </a:lnTo>
                  <a:lnTo>
                    <a:pt x="1201" y="461"/>
                  </a:lnTo>
                  <a:lnTo>
                    <a:pt x="1199" y="461"/>
                  </a:lnTo>
                  <a:lnTo>
                    <a:pt x="1194" y="459"/>
                  </a:lnTo>
                  <a:lnTo>
                    <a:pt x="1191" y="461"/>
                  </a:lnTo>
                  <a:lnTo>
                    <a:pt x="1185" y="461"/>
                  </a:lnTo>
                  <a:lnTo>
                    <a:pt x="1182" y="464"/>
                  </a:lnTo>
                  <a:lnTo>
                    <a:pt x="1178" y="468"/>
                  </a:lnTo>
                  <a:lnTo>
                    <a:pt x="1184" y="471"/>
                  </a:lnTo>
                  <a:lnTo>
                    <a:pt x="1187" y="473"/>
                  </a:lnTo>
                  <a:lnTo>
                    <a:pt x="1189" y="475"/>
                  </a:lnTo>
                  <a:lnTo>
                    <a:pt x="1191" y="476"/>
                  </a:lnTo>
                  <a:lnTo>
                    <a:pt x="1192" y="482"/>
                  </a:lnTo>
                  <a:lnTo>
                    <a:pt x="1194" y="487"/>
                  </a:lnTo>
                  <a:lnTo>
                    <a:pt x="1192" y="489"/>
                  </a:lnTo>
                  <a:lnTo>
                    <a:pt x="1192" y="490"/>
                  </a:lnTo>
                  <a:lnTo>
                    <a:pt x="1192" y="490"/>
                  </a:lnTo>
                  <a:lnTo>
                    <a:pt x="1191" y="492"/>
                  </a:lnTo>
                  <a:lnTo>
                    <a:pt x="1191" y="496"/>
                  </a:lnTo>
                  <a:lnTo>
                    <a:pt x="1177" y="496"/>
                  </a:lnTo>
                  <a:lnTo>
                    <a:pt x="1163" y="499"/>
                  </a:lnTo>
                  <a:lnTo>
                    <a:pt x="1152" y="503"/>
                  </a:lnTo>
                  <a:lnTo>
                    <a:pt x="1156" y="503"/>
                  </a:lnTo>
                  <a:lnTo>
                    <a:pt x="1161" y="506"/>
                  </a:lnTo>
                  <a:lnTo>
                    <a:pt x="1165" y="508"/>
                  </a:lnTo>
                  <a:lnTo>
                    <a:pt x="1168" y="508"/>
                  </a:lnTo>
                  <a:lnTo>
                    <a:pt x="1172" y="510"/>
                  </a:lnTo>
                  <a:lnTo>
                    <a:pt x="1175" y="513"/>
                  </a:lnTo>
                  <a:lnTo>
                    <a:pt x="1178" y="518"/>
                  </a:lnTo>
                  <a:lnTo>
                    <a:pt x="1172" y="527"/>
                  </a:lnTo>
                  <a:lnTo>
                    <a:pt x="1168" y="538"/>
                  </a:lnTo>
                  <a:lnTo>
                    <a:pt x="1163" y="550"/>
                  </a:lnTo>
                  <a:lnTo>
                    <a:pt x="1161" y="545"/>
                  </a:lnTo>
                  <a:lnTo>
                    <a:pt x="1158" y="541"/>
                  </a:lnTo>
                  <a:lnTo>
                    <a:pt x="1156" y="539"/>
                  </a:lnTo>
                  <a:lnTo>
                    <a:pt x="1152" y="539"/>
                  </a:lnTo>
                  <a:lnTo>
                    <a:pt x="1147" y="538"/>
                  </a:lnTo>
                  <a:lnTo>
                    <a:pt x="1140" y="538"/>
                  </a:lnTo>
                  <a:lnTo>
                    <a:pt x="1140" y="541"/>
                  </a:lnTo>
                  <a:lnTo>
                    <a:pt x="1144" y="541"/>
                  </a:lnTo>
                  <a:lnTo>
                    <a:pt x="1156" y="553"/>
                  </a:lnTo>
                  <a:lnTo>
                    <a:pt x="1166" y="567"/>
                  </a:lnTo>
                  <a:lnTo>
                    <a:pt x="1172" y="585"/>
                  </a:lnTo>
                  <a:lnTo>
                    <a:pt x="1175" y="606"/>
                  </a:lnTo>
                  <a:lnTo>
                    <a:pt x="1172" y="606"/>
                  </a:lnTo>
                  <a:lnTo>
                    <a:pt x="1172" y="611"/>
                  </a:lnTo>
                  <a:lnTo>
                    <a:pt x="1144" y="614"/>
                  </a:lnTo>
                  <a:lnTo>
                    <a:pt x="1144" y="595"/>
                  </a:lnTo>
                  <a:lnTo>
                    <a:pt x="1140" y="592"/>
                  </a:lnTo>
                  <a:lnTo>
                    <a:pt x="1137" y="590"/>
                  </a:lnTo>
                  <a:lnTo>
                    <a:pt x="1135" y="588"/>
                  </a:lnTo>
                  <a:lnTo>
                    <a:pt x="1130" y="585"/>
                  </a:lnTo>
                  <a:lnTo>
                    <a:pt x="1124" y="583"/>
                  </a:lnTo>
                  <a:lnTo>
                    <a:pt x="1116" y="588"/>
                  </a:lnTo>
                  <a:lnTo>
                    <a:pt x="1105" y="592"/>
                  </a:lnTo>
                  <a:lnTo>
                    <a:pt x="1093" y="593"/>
                  </a:lnTo>
                  <a:lnTo>
                    <a:pt x="1082" y="597"/>
                  </a:lnTo>
                  <a:lnTo>
                    <a:pt x="1076" y="602"/>
                  </a:lnTo>
                  <a:lnTo>
                    <a:pt x="1082" y="602"/>
                  </a:lnTo>
                  <a:lnTo>
                    <a:pt x="1091" y="602"/>
                  </a:lnTo>
                  <a:lnTo>
                    <a:pt x="1105" y="600"/>
                  </a:lnTo>
                  <a:lnTo>
                    <a:pt x="1121" y="599"/>
                  </a:lnTo>
                  <a:lnTo>
                    <a:pt x="1121" y="606"/>
                  </a:lnTo>
                  <a:lnTo>
                    <a:pt x="1086" y="618"/>
                  </a:lnTo>
                  <a:lnTo>
                    <a:pt x="1086" y="621"/>
                  </a:lnTo>
                  <a:lnTo>
                    <a:pt x="1095" y="621"/>
                  </a:lnTo>
                  <a:lnTo>
                    <a:pt x="1100" y="620"/>
                  </a:lnTo>
                  <a:lnTo>
                    <a:pt x="1107" y="618"/>
                  </a:lnTo>
                  <a:lnTo>
                    <a:pt x="1114" y="616"/>
                  </a:lnTo>
                  <a:lnTo>
                    <a:pt x="1121" y="614"/>
                  </a:lnTo>
                  <a:lnTo>
                    <a:pt x="1123" y="623"/>
                  </a:lnTo>
                  <a:lnTo>
                    <a:pt x="1130" y="627"/>
                  </a:lnTo>
                  <a:lnTo>
                    <a:pt x="1137" y="628"/>
                  </a:lnTo>
                  <a:lnTo>
                    <a:pt x="1149" y="627"/>
                  </a:lnTo>
                  <a:lnTo>
                    <a:pt x="1163" y="627"/>
                  </a:lnTo>
                  <a:lnTo>
                    <a:pt x="1163" y="630"/>
                  </a:lnTo>
                  <a:lnTo>
                    <a:pt x="1159" y="630"/>
                  </a:lnTo>
                  <a:lnTo>
                    <a:pt x="1140" y="648"/>
                  </a:lnTo>
                  <a:lnTo>
                    <a:pt x="1119" y="665"/>
                  </a:lnTo>
                  <a:lnTo>
                    <a:pt x="1098" y="679"/>
                  </a:lnTo>
                  <a:lnTo>
                    <a:pt x="1074" y="691"/>
                  </a:lnTo>
                  <a:lnTo>
                    <a:pt x="1048" y="696"/>
                  </a:lnTo>
                  <a:lnTo>
                    <a:pt x="1018" y="695"/>
                  </a:lnTo>
                  <a:lnTo>
                    <a:pt x="1018" y="700"/>
                  </a:lnTo>
                  <a:lnTo>
                    <a:pt x="1018" y="705"/>
                  </a:lnTo>
                  <a:lnTo>
                    <a:pt x="1016" y="709"/>
                  </a:lnTo>
                  <a:lnTo>
                    <a:pt x="1014" y="710"/>
                  </a:lnTo>
                  <a:lnTo>
                    <a:pt x="1013" y="710"/>
                  </a:lnTo>
                  <a:lnTo>
                    <a:pt x="1011" y="712"/>
                  </a:lnTo>
                  <a:lnTo>
                    <a:pt x="1007" y="714"/>
                  </a:lnTo>
                  <a:lnTo>
                    <a:pt x="1004" y="716"/>
                  </a:lnTo>
                  <a:lnTo>
                    <a:pt x="1002" y="717"/>
                  </a:lnTo>
                  <a:lnTo>
                    <a:pt x="999" y="721"/>
                  </a:lnTo>
                  <a:lnTo>
                    <a:pt x="995" y="731"/>
                  </a:lnTo>
                  <a:lnTo>
                    <a:pt x="993" y="744"/>
                  </a:lnTo>
                  <a:lnTo>
                    <a:pt x="990" y="752"/>
                  </a:lnTo>
                  <a:lnTo>
                    <a:pt x="981" y="761"/>
                  </a:lnTo>
                  <a:lnTo>
                    <a:pt x="966" y="771"/>
                  </a:lnTo>
                  <a:lnTo>
                    <a:pt x="946" y="780"/>
                  </a:lnTo>
                  <a:lnTo>
                    <a:pt x="929" y="787"/>
                  </a:lnTo>
                  <a:lnTo>
                    <a:pt x="913" y="791"/>
                  </a:lnTo>
                  <a:lnTo>
                    <a:pt x="913" y="787"/>
                  </a:lnTo>
                  <a:lnTo>
                    <a:pt x="913" y="784"/>
                  </a:lnTo>
                  <a:lnTo>
                    <a:pt x="911" y="784"/>
                  </a:lnTo>
                  <a:lnTo>
                    <a:pt x="911" y="782"/>
                  </a:lnTo>
                  <a:lnTo>
                    <a:pt x="910" y="780"/>
                  </a:lnTo>
                  <a:lnTo>
                    <a:pt x="908" y="794"/>
                  </a:lnTo>
                  <a:lnTo>
                    <a:pt x="903" y="806"/>
                  </a:lnTo>
                  <a:lnTo>
                    <a:pt x="899" y="817"/>
                  </a:lnTo>
                  <a:lnTo>
                    <a:pt x="894" y="827"/>
                  </a:lnTo>
                  <a:lnTo>
                    <a:pt x="890" y="841"/>
                  </a:lnTo>
                  <a:lnTo>
                    <a:pt x="894" y="843"/>
                  </a:lnTo>
                  <a:lnTo>
                    <a:pt x="894" y="845"/>
                  </a:lnTo>
                  <a:lnTo>
                    <a:pt x="896" y="845"/>
                  </a:lnTo>
                  <a:lnTo>
                    <a:pt x="896" y="845"/>
                  </a:lnTo>
                  <a:lnTo>
                    <a:pt x="896" y="847"/>
                  </a:lnTo>
                  <a:lnTo>
                    <a:pt x="894" y="848"/>
                  </a:lnTo>
                  <a:lnTo>
                    <a:pt x="890" y="852"/>
                  </a:lnTo>
                  <a:lnTo>
                    <a:pt x="887" y="854"/>
                  </a:lnTo>
                  <a:lnTo>
                    <a:pt x="884" y="857"/>
                  </a:lnTo>
                  <a:lnTo>
                    <a:pt x="880" y="859"/>
                  </a:lnTo>
                  <a:lnTo>
                    <a:pt x="878" y="862"/>
                  </a:lnTo>
                  <a:lnTo>
                    <a:pt x="875" y="867"/>
                  </a:lnTo>
                  <a:lnTo>
                    <a:pt x="868" y="887"/>
                  </a:lnTo>
                  <a:lnTo>
                    <a:pt x="863" y="908"/>
                  </a:lnTo>
                  <a:lnTo>
                    <a:pt x="861" y="932"/>
                  </a:lnTo>
                  <a:lnTo>
                    <a:pt x="857" y="955"/>
                  </a:lnTo>
                  <a:lnTo>
                    <a:pt x="852" y="976"/>
                  </a:lnTo>
                  <a:lnTo>
                    <a:pt x="849" y="974"/>
                  </a:lnTo>
                  <a:lnTo>
                    <a:pt x="849" y="974"/>
                  </a:lnTo>
                  <a:lnTo>
                    <a:pt x="847" y="974"/>
                  </a:lnTo>
                  <a:lnTo>
                    <a:pt x="847" y="972"/>
                  </a:lnTo>
                  <a:lnTo>
                    <a:pt x="845" y="972"/>
                  </a:lnTo>
                  <a:lnTo>
                    <a:pt x="840" y="969"/>
                  </a:lnTo>
                  <a:lnTo>
                    <a:pt x="831" y="962"/>
                  </a:lnTo>
                  <a:lnTo>
                    <a:pt x="817" y="953"/>
                  </a:lnTo>
                  <a:lnTo>
                    <a:pt x="801" y="944"/>
                  </a:lnTo>
                  <a:lnTo>
                    <a:pt x="786" y="934"/>
                  </a:lnTo>
                  <a:lnTo>
                    <a:pt x="774" y="925"/>
                  </a:lnTo>
                  <a:lnTo>
                    <a:pt x="763" y="920"/>
                  </a:lnTo>
                  <a:lnTo>
                    <a:pt x="760" y="918"/>
                  </a:lnTo>
                  <a:lnTo>
                    <a:pt x="756" y="880"/>
                  </a:lnTo>
                  <a:lnTo>
                    <a:pt x="754" y="876"/>
                  </a:lnTo>
                  <a:lnTo>
                    <a:pt x="749" y="873"/>
                  </a:lnTo>
                  <a:lnTo>
                    <a:pt x="746" y="871"/>
                  </a:lnTo>
                  <a:lnTo>
                    <a:pt x="740" y="867"/>
                  </a:lnTo>
                  <a:lnTo>
                    <a:pt x="737" y="864"/>
                  </a:lnTo>
                  <a:lnTo>
                    <a:pt x="740" y="862"/>
                  </a:lnTo>
                  <a:lnTo>
                    <a:pt x="740" y="860"/>
                  </a:lnTo>
                  <a:lnTo>
                    <a:pt x="742" y="859"/>
                  </a:lnTo>
                  <a:lnTo>
                    <a:pt x="742" y="859"/>
                  </a:lnTo>
                  <a:lnTo>
                    <a:pt x="744" y="855"/>
                  </a:lnTo>
                  <a:lnTo>
                    <a:pt x="746" y="852"/>
                  </a:lnTo>
                  <a:lnTo>
                    <a:pt x="737" y="852"/>
                  </a:lnTo>
                  <a:lnTo>
                    <a:pt x="732" y="852"/>
                  </a:lnTo>
                  <a:lnTo>
                    <a:pt x="728" y="852"/>
                  </a:lnTo>
                  <a:lnTo>
                    <a:pt x="726" y="850"/>
                  </a:lnTo>
                  <a:lnTo>
                    <a:pt x="725" y="847"/>
                  </a:lnTo>
                  <a:lnTo>
                    <a:pt x="721" y="841"/>
                  </a:lnTo>
                  <a:lnTo>
                    <a:pt x="719" y="838"/>
                  </a:lnTo>
                  <a:lnTo>
                    <a:pt x="719" y="834"/>
                  </a:lnTo>
                  <a:lnTo>
                    <a:pt x="719" y="833"/>
                  </a:lnTo>
                  <a:lnTo>
                    <a:pt x="719" y="829"/>
                  </a:lnTo>
                  <a:lnTo>
                    <a:pt x="721" y="826"/>
                  </a:lnTo>
                  <a:lnTo>
                    <a:pt x="721" y="822"/>
                  </a:lnTo>
                  <a:lnTo>
                    <a:pt x="711" y="822"/>
                  </a:lnTo>
                  <a:lnTo>
                    <a:pt x="711" y="817"/>
                  </a:lnTo>
                  <a:lnTo>
                    <a:pt x="712" y="812"/>
                  </a:lnTo>
                  <a:lnTo>
                    <a:pt x="714" y="810"/>
                  </a:lnTo>
                  <a:lnTo>
                    <a:pt x="714" y="806"/>
                  </a:lnTo>
                  <a:lnTo>
                    <a:pt x="716" y="803"/>
                  </a:lnTo>
                  <a:lnTo>
                    <a:pt x="718" y="798"/>
                  </a:lnTo>
                  <a:lnTo>
                    <a:pt x="712" y="798"/>
                  </a:lnTo>
                  <a:lnTo>
                    <a:pt x="707" y="798"/>
                  </a:lnTo>
                  <a:lnTo>
                    <a:pt x="704" y="796"/>
                  </a:lnTo>
                  <a:lnTo>
                    <a:pt x="698" y="794"/>
                  </a:lnTo>
                  <a:lnTo>
                    <a:pt x="697" y="768"/>
                  </a:lnTo>
                  <a:lnTo>
                    <a:pt x="695" y="744"/>
                  </a:lnTo>
                  <a:lnTo>
                    <a:pt x="695" y="721"/>
                  </a:lnTo>
                  <a:lnTo>
                    <a:pt x="702" y="698"/>
                  </a:lnTo>
                  <a:lnTo>
                    <a:pt x="709" y="688"/>
                  </a:lnTo>
                  <a:lnTo>
                    <a:pt x="718" y="681"/>
                  </a:lnTo>
                  <a:lnTo>
                    <a:pt x="725" y="675"/>
                  </a:lnTo>
                  <a:lnTo>
                    <a:pt x="730" y="667"/>
                  </a:lnTo>
                  <a:lnTo>
                    <a:pt x="735" y="656"/>
                  </a:lnTo>
                  <a:lnTo>
                    <a:pt x="737" y="637"/>
                  </a:lnTo>
                  <a:lnTo>
                    <a:pt x="733" y="637"/>
                  </a:lnTo>
                  <a:lnTo>
                    <a:pt x="730" y="641"/>
                  </a:lnTo>
                  <a:lnTo>
                    <a:pt x="726" y="642"/>
                  </a:lnTo>
                  <a:lnTo>
                    <a:pt x="725" y="642"/>
                  </a:lnTo>
                  <a:lnTo>
                    <a:pt x="721" y="642"/>
                  </a:lnTo>
                  <a:lnTo>
                    <a:pt x="718" y="641"/>
                  </a:lnTo>
                  <a:lnTo>
                    <a:pt x="704" y="637"/>
                  </a:lnTo>
                  <a:lnTo>
                    <a:pt x="693" y="630"/>
                  </a:lnTo>
                  <a:lnTo>
                    <a:pt x="686" y="620"/>
                  </a:lnTo>
                  <a:lnTo>
                    <a:pt x="683" y="602"/>
                  </a:lnTo>
                  <a:lnTo>
                    <a:pt x="688" y="602"/>
                  </a:lnTo>
                  <a:lnTo>
                    <a:pt x="688" y="599"/>
                  </a:lnTo>
                  <a:lnTo>
                    <a:pt x="697" y="604"/>
                  </a:lnTo>
                  <a:lnTo>
                    <a:pt x="707" y="611"/>
                  </a:lnTo>
                  <a:lnTo>
                    <a:pt x="716" y="614"/>
                  </a:lnTo>
                  <a:lnTo>
                    <a:pt x="726" y="614"/>
                  </a:lnTo>
                  <a:lnTo>
                    <a:pt x="726" y="613"/>
                  </a:lnTo>
                  <a:lnTo>
                    <a:pt x="728" y="611"/>
                  </a:lnTo>
                  <a:lnTo>
                    <a:pt x="728" y="611"/>
                  </a:lnTo>
                  <a:lnTo>
                    <a:pt x="728" y="609"/>
                  </a:lnTo>
                  <a:lnTo>
                    <a:pt x="730" y="606"/>
                  </a:lnTo>
                  <a:lnTo>
                    <a:pt x="711" y="592"/>
                  </a:lnTo>
                  <a:lnTo>
                    <a:pt x="695" y="572"/>
                  </a:lnTo>
                  <a:lnTo>
                    <a:pt x="690" y="574"/>
                  </a:lnTo>
                  <a:lnTo>
                    <a:pt x="686" y="576"/>
                  </a:lnTo>
                  <a:lnTo>
                    <a:pt x="681" y="578"/>
                  </a:lnTo>
                  <a:lnTo>
                    <a:pt x="676" y="579"/>
                  </a:lnTo>
                  <a:lnTo>
                    <a:pt x="672" y="576"/>
                  </a:lnTo>
                  <a:lnTo>
                    <a:pt x="671" y="574"/>
                  </a:lnTo>
                  <a:lnTo>
                    <a:pt x="669" y="571"/>
                  </a:lnTo>
                  <a:lnTo>
                    <a:pt x="667" y="569"/>
                  </a:lnTo>
                  <a:lnTo>
                    <a:pt x="664" y="564"/>
                  </a:lnTo>
                  <a:lnTo>
                    <a:pt x="674" y="553"/>
                  </a:lnTo>
                  <a:lnTo>
                    <a:pt x="676" y="538"/>
                  </a:lnTo>
                  <a:lnTo>
                    <a:pt x="674" y="518"/>
                  </a:lnTo>
                  <a:lnTo>
                    <a:pt x="669" y="497"/>
                  </a:lnTo>
                  <a:lnTo>
                    <a:pt x="660" y="475"/>
                  </a:lnTo>
                  <a:lnTo>
                    <a:pt x="650" y="454"/>
                  </a:lnTo>
                  <a:lnTo>
                    <a:pt x="637" y="435"/>
                  </a:lnTo>
                  <a:lnTo>
                    <a:pt x="627" y="417"/>
                  </a:lnTo>
                  <a:lnTo>
                    <a:pt x="618" y="403"/>
                  </a:lnTo>
                  <a:lnTo>
                    <a:pt x="597" y="389"/>
                  </a:lnTo>
                  <a:lnTo>
                    <a:pt x="573" y="384"/>
                  </a:lnTo>
                  <a:lnTo>
                    <a:pt x="548" y="384"/>
                  </a:lnTo>
                  <a:lnTo>
                    <a:pt x="520" y="384"/>
                  </a:lnTo>
                  <a:lnTo>
                    <a:pt x="493" y="386"/>
                  </a:lnTo>
                  <a:lnTo>
                    <a:pt x="465" y="384"/>
                  </a:lnTo>
                  <a:lnTo>
                    <a:pt x="465" y="379"/>
                  </a:lnTo>
                  <a:lnTo>
                    <a:pt x="465" y="375"/>
                  </a:lnTo>
                  <a:lnTo>
                    <a:pt x="466" y="374"/>
                  </a:lnTo>
                  <a:lnTo>
                    <a:pt x="466" y="372"/>
                  </a:lnTo>
                  <a:lnTo>
                    <a:pt x="466" y="370"/>
                  </a:lnTo>
                  <a:lnTo>
                    <a:pt x="465" y="368"/>
                  </a:lnTo>
                  <a:lnTo>
                    <a:pt x="454" y="363"/>
                  </a:lnTo>
                  <a:lnTo>
                    <a:pt x="444" y="360"/>
                  </a:lnTo>
                  <a:lnTo>
                    <a:pt x="433" y="353"/>
                  </a:lnTo>
                  <a:lnTo>
                    <a:pt x="442" y="353"/>
                  </a:lnTo>
                  <a:lnTo>
                    <a:pt x="452" y="349"/>
                  </a:lnTo>
                  <a:lnTo>
                    <a:pt x="466" y="346"/>
                  </a:lnTo>
                  <a:lnTo>
                    <a:pt x="482" y="344"/>
                  </a:lnTo>
                  <a:lnTo>
                    <a:pt x="494" y="340"/>
                  </a:lnTo>
                  <a:lnTo>
                    <a:pt x="503" y="333"/>
                  </a:lnTo>
                  <a:lnTo>
                    <a:pt x="461" y="333"/>
                  </a:lnTo>
                  <a:lnTo>
                    <a:pt x="451" y="330"/>
                  </a:lnTo>
                  <a:lnTo>
                    <a:pt x="442" y="330"/>
                  </a:lnTo>
                  <a:lnTo>
                    <a:pt x="431" y="328"/>
                  </a:lnTo>
                  <a:lnTo>
                    <a:pt x="423" y="326"/>
                  </a:lnTo>
                  <a:lnTo>
                    <a:pt x="414" y="323"/>
                  </a:lnTo>
                  <a:lnTo>
                    <a:pt x="409" y="314"/>
                  </a:lnTo>
                  <a:lnTo>
                    <a:pt x="407" y="300"/>
                  </a:lnTo>
                  <a:lnTo>
                    <a:pt x="428" y="297"/>
                  </a:lnTo>
                  <a:lnTo>
                    <a:pt x="447" y="290"/>
                  </a:lnTo>
                  <a:lnTo>
                    <a:pt x="463" y="283"/>
                  </a:lnTo>
                  <a:lnTo>
                    <a:pt x="480" y="276"/>
                  </a:lnTo>
                  <a:lnTo>
                    <a:pt x="515" y="276"/>
                  </a:lnTo>
                  <a:lnTo>
                    <a:pt x="529" y="230"/>
                  </a:lnTo>
                  <a:lnTo>
                    <a:pt x="496" y="230"/>
                  </a:lnTo>
                  <a:lnTo>
                    <a:pt x="487" y="218"/>
                  </a:lnTo>
                  <a:lnTo>
                    <a:pt x="498" y="211"/>
                  </a:lnTo>
                  <a:lnTo>
                    <a:pt x="506" y="204"/>
                  </a:lnTo>
                  <a:lnTo>
                    <a:pt x="517" y="199"/>
                  </a:lnTo>
                  <a:lnTo>
                    <a:pt x="529" y="195"/>
                  </a:lnTo>
                  <a:lnTo>
                    <a:pt x="529" y="183"/>
                  </a:lnTo>
                  <a:lnTo>
                    <a:pt x="543" y="176"/>
                  </a:lnTo>
                  <a:lnTo>
                    <a:pt x="550" y="168"/>
                  </a:lnTo>
                  <a:lnTo>
                    <a:pt x="557" y="157"/>
                  </a:lnTo>
                  <a:lnTo>
                    <a:pt x="568" y="150"/>
                  </a:lnTo>
                  <a:lnTo>
                    <a:pt x="580" y="145"/>
                  </a:lnTo>
                  <a:lnTo>
                    <a:pt x="590" y="145"/>
                  </a:lnTo>
                  <a:lnTo>
                    <a:pt x="599" y="148"/>
                  </a:lnTo>
                  <a:lnTo>
                    <a:pt x="611" y="147"/>
                  </a:lnTo>
                  <a:lnTo>
                    <a:pt x="602" y="143"/>
                  </a:lnTo>
                  <a:lnTo>
                    <a:pt x="597" y="141"/>
                  </a:lnTo>
                  <a:lnTo>
                    <a:pt x="592" y="140"/>
                  </a:lnTo>
                  <a:lnTo>
                    <a:pt x="587" y="134"/>
                  </a:lnTo>
                  <a:lnTo>
                    <a:pt x="604" y="131"/>
                  </a:lnTo>
                  <a:lnTo>
                    <a:pt x="620" y="126"/>
                  </a:lnTo>
                  <a:lnTo>
                    <a:pt x="634" y="122"/>
                  </a:lnTo>
                  <a:lnTo>
                    <a:pt x="650" y="119"/>
                  </a:lnTo>
                  <a:lnTo>
                    <a:pt x="651" y="126"/>
                  </a:lnTo>
                  <a:lnTo>
                    <a:pt x="653" y="129"/>
                  </a:lnTo>
                  <a:lnTo>
                    <a:pt x="655" y="134"/>
                  </a:lnTo>
                  <a:lnTo>
                    <a:pt x="657" y="138"/>
                  </a:lnTo>
                  <a:lnTo>
                    <a:pt x="662" y="140"/>
                  </a:lnTo>
                  <a:lnTo>
                    <a:pt x="669" y="141"/>
                  </a:lnTo>
                  <a:lnTo>
                    <a:pt x="669" y="136"/>
                  </a:lnTo>
                  <a:lnTo>
                    <a:pt x="672" y="131"/>
                  </a:lnTo>
                  <a:lnTo>
                    <a:pt x="674" y="124"/>
                  </a:lnTo>
                  <a:lnTo>
                    <a:pt x="676" y="119"/>
                  </a:lnTo>
                  <a:lnTo>
                    <a:pt x="679" y="124"/>
                  </a:lnTo>
                  <a:lnTo>
                    <a:pt x="685" y="129"/>
                  </a:lnTo>
                  <a:lnTo>
                    <a:pt x="688" y="133"/>
                  </a:lnTo>
                  <a:lnTo>
                    <a:pt x="695" y="136"/>
                  </a:lnTo>
                  <a:lnTo>
                    <a:pt x="702" y="138"/>
                  </a:lnTo>
                  <a:lnTo>
                    <a:pt x="698" y="115"/>
                  </a:lnTo>
                  <a:lnTo>
                    <a:pt x="711" y="112"/>
                  </a:lnTo>
                  <a:lnTo>
                    <a:pt x="721" y="108"/>
                  </a:lnTo>
                  <a:lnTo>
                    <a:pt x="737" y="112"/>
                  </a:lnTo>
                  <a:lnTo>
                    <a:pt x="754" y="119"/>
                  </a:lnTo>
                  <a:lnTo>
                    <a:pt x="772" y="129"/>
                  </a:lnTo>
                  <a:lnTo>
                    <a:pt x="791" y="138"/>
                  </a:lnTo>
                  <a:lnTo>
                    <a:pt x="807" y="145"/>
                  </a:lnTo>
                  <a:lnTo>
                    <a:pt x="822" y="150"/>
                  </a:lnTo>
                  <a:lnTo>
                    <a:pt x="822" y="147"/>
                  </a:lnTo>
                  <a:lnTo>
                    <a:pt x="812" y="138"/>
                  </a:lnTo>
                  <a:lnTo>
                    <a:pt x="805" y="131"/>
                  </a:lnTo>
                  <a:lnTo>
                    <a:pt x="801" y="122"/>
                  </a:lnTo>
                  <a:lnTo>
                    <a:pt x="807" y="112"/>
                  </a:lnTo>
                  <a:lnTo>
                    <a:pt x="803" y="108"/>
                  </a:lnTo>
                  <a:lnTo>
                    <a:pt x="798" y="103"/>
                  </a:lnTo>
                  <a:lnTo>
                    <a:pt x="793" y="99"/>
                  </a:lnTo>
                  <a:lnTo>
                    <a:pt x="788" y="96"/>
                  </a:lnTo>
                  <a:lnTo>
                    <a:pt x="784" y="92"/>
                  </a:lnTo>
                  <a:lnTo>
                    <a:pt x="788" y="84"/>
                  </a:lnTo>
                  <a:lnTo>
                    <a:pt x="798" y="87"/>
                  </a:lnTo>
                  <a:lnTo>
                    <a:pt x="812" y="89"/>
                  </a:lnTo>
                  <a:lnTo>
                    <a:pt x="824" y="87"/>
                  </a:lnTo>
                  <a:lnTo>
                    <a:pt x="833" y="80"/>
                  </a:lnTo>
                  <a:lnTo>
                    <a:pt x="791" y="80"/>
                  </a:lnTo>
                  <a:lnTo>
                    <a:pt x="791" y="77"/>
                  </a:lnTo>
                  <a:lnTo>
                    <a:pt x="788" y="77"/>
                  </a:lnTo>
                  <a:lnTo>
                    <a:pt x="788" y="73"/>
                  </a:lnTo>
                  <a:lnTo>
                    <a:pt x="793" y="70"/>
                  </a:lnTo>
                  <a:lnTo>
                    <a:pt x="798" y="66"/>
                  </a:lnTo>
                  <a:lnTo>
                    <a:pt x="803" y="63"/>
                  </a:lnTo>
                  <a:lnTo>
                    <a:pt x="808" y="59"/>
                  </a:lnTo>
                  <a:lnTo>
                    <a:pt x="814" y="58"/>
                  </a:lnTo>
                  <a:lnTo>
                    <a:pt x="836" y="61"/>
                  </a:lnTo>
                  <a:lnTo>
                    <a:pt x="842" y="45"/>
                  </a:lnTo>
                  <a:lnTo>
                    <a:pt x="868" y="49"/>
                  </a:lnTo>
                  <a:lnTo>
                    <a:pt x="870" y="49"/>
                  </a:lnTo>
                  <a:lnTo>
                    <a:pt x="871" y="45"/>
                  </a:lnTo>
                  <a:lnTo>
                    <a:pt x="873" y="44"/>
                  </a:lnTo>
                  <a:lnTo>
                    <a:pt x="875" y="40"/>
                  </a:lnTo>
                  <a:lnTo>
                    <a:pt x="880" y="38"/>
                  </a:lnTo>
                  <a:lnTo>
                    <a:pt x="884" y="44"/>
                  </a:lnTo>
                  <a:lnTo>
                    <a:pt x="889" y="49"/>
                  </a:lnTo>
                  <a:lnTo>
                    <a:pt x="894" y="54"/>
                  </a:lnTo>
                  <a:lnTo>
                    <a:pt x="894" y="45"/>
                  </a:lnTo>
                  <a:lnTo>
                    <a:pt x="896" y="44"/>
                  </a:lnTo>
                  <a:lnTo>
                    <a:pt x="896" y="42"/>
                  </a:lnTo>
                  <a:lnTo>
                    <a:pt x="896" y="40"/>
                  </a:lnTo>
                  <a:lnTo>
                    <a:pt x="896" y="38"/>
                  </a:lnTo>
                  <a:lnTo>
                    <a:pt x="897" y="35"/>
                  </a:lnTo>
                  <a:lnTo>
                    <a:pt x="899" y="33"/>
                  </a:lnTo>
                  <a:lnTo>
                    <a:pt x="903" y="31"/>
                  </a:lnTo>
                  <a:lnTo>
                    <a:pt x="920" y="23"/>
                  </a:lnTo>
                  <a:lnTo>
                    <a:pt x="943" y="19"/>
                  </a:lnTo>
                  <a:close/>
                  <a:moveTo>
                    <a:pt x="2205" y="16"/>
                  </a:moveTo>
                  <a:lnTo>
                    <a:pt x="2215" y="19"/>
                  </a:lnTo>
                  <a:lnTo>
                    <a:pt x="2215" y="26"/>
                  </a:lnTo>
                  <a:lnTo>
                    <a:pt x="2200" y="26"/>
                  </a:lnTo>
                  <a:lnTo>
                    <a:pt x="2205" y="16"/>
                  </a:lnTo>
                  <a:close/>
                  <a:moveTo>
                    <a:pt x="2676" y="0"/>
                  </a:moveTo>
                  <a:lnTo>
                    <a:pt x="2681" y="3"/>
                  </a:lnTo>
                  <a:lnTo>
                    <a:pt x="2685" y="7"/>
                  </a:lnTo>
                  <a:lnTo>
                    <a:pt x="2687" y="10"/>
                  </a:lnTo>
                  <a:lnTo>
                    <a:pt x="2688" y="16"/>
                  </a:lnTo>
                  <a:lnTo>
                    <a:pt x="2690" y="19"/>
                  </a:lnTo>
                  <a:lnTo>
                    <a:pt x="2692" y="24"/>
                  </a:lnTo>
                  <a:lnTo>
                    <a:pt x="2695" y="26"/>
                  </a:lnTo>
                  <a:lnTo>
                    <a:pt x="2706" y="31"/>
                  </a:lnTo>
                  <a:lnTo>
                    <a:pt x="2716" y="33"/>
                  </a:lnTo>
                  <a:lnTo>
                    <a:pt x="2723" y="33"/>
                  </a:lnTo>
                  <a:lnTo>
                    <a:pt x="2728" y="37"/>
                  </a:lnTo>
                  <a:lnTo>
                    <a:pt x="2732" y="44"/>
                  </a:lnTo>
                  <a:lnTo>
                    <a:pt x="2734" y="58"/>
                  </a:lnTo>
                  <a:lnTo>
                    <a:pt x="2732" y="59"/>
                  </a:lnTo>
                  <a:lnTo>
                    <a:pt x="2732" y="59"/>
                  </a:lnTo>
                  <a:lnTo>
                    <a:pt x="2732" y="61"/>
                  </a:lnTo>
                  <a:lnTo>
                    <a:pt x="2732" y="63"/>
                  </a:lnTo>
                  <a:lnTo>
                    <a:pt x="2730" y="65"/>
                  </a:lnTo>
                  <a:lnTo>
                    <a:pt x="2708" y="65"/>
                  </a:lnTo>
                  <a:lnTo>
                    <a:pt x="2685" y="65"/>
                  </a:lnTo>
                  <a:lnTo>
                    <a:pt x="2666" y="73"/>
                  </a:lnTo>
                  <a:lnTo>
                    <a:pt x="2662" y="75"/>
                  </a:lnTo>
                  <a:lnTo>
                    <a:pt x="2660" y="79"/>
                  </a:lnTo>
                  <a:lnTo>
                    <a:pt x="2659" y="80"/>
                  </a:lnTo>
                  <a:lnTo>
                    <a:pt x="2657" y="82"/>
                  </a:lnTo>
                  <a:lnTo>
                    <a:pt x="2655" y="84"/>
                  </a:lnTo>
                  <a:lnTo>
                    <a:pt x="2652" y="86"/>
                  </a:lnTo>
                  <a:lnTo>
                    <a:pt x="2646" y="89"/>
                  </a:lnTo>
                  <a:lnTo>
                    <a:pt x="2643" y="84"/>
                  </a:lnTo>
                  <a:lnTo>
                    <a:pt x="2641" y="80"/>
                  </a:lnTo>
                  <a:lnTo>
                    <a:pt x="2638" y="77"/>
                  </a:lnTo>
                  <a:lnTo>
                    <a:pt x="2650" y="47"/>
                  </a:lnTo>
                  <a:lnTo>
                    <a:pt x="2662" y="23"/>
                  </a:lnTo>
                  <a:lnTo>
                    <a:pt x="2676" y="0"/>
                  </a:lnTo>
                  <a:close/>
                  <a:moveTo>
                    <a:pt x="2554" y="0"/>
                  </a:moveTo>
                  <a:lnTo>
                    <a:pt x="2563" y="9"/>
                  </a:lnTo>
                  <a:lnTo>
                    <a:pt x="2568" y="19"/>
                  </a:lnTo>
                  <a:lnTo>
                    <a:pt x="2573" y="31"/>
                  </a:lnTo>
                  <a:lnTo>
                    <a:pt x="2564" y="31"/>
                  </a:lnTo>
                  <a:lnTo>
                    <a:pt x="2564" y="26"/>
                  </a:lnTo>
                  <a:lnTo>
                    <a:pt x="2561" y="23"/>
                  </a:lnTo>
                  <a:lnTo>
                    <a:pt x="2557" y="19"/>
                  </a:lnTo>
                  <a:lnTo>
                    <a:pt x="2556" y="14"/>
                  </a:lnTo>
                  <a:lnTo>
                    <a:pt x="2554" y="9"/>
                  </a:lnTo>
                  <a:lnTo>
                    <a:pt x="255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ko-KR" altLang="en-US"/>
            </a:p>
          </p:txBody>
        </p:sp>
      </p:grpSp>
      <p:sp>
        <p:nvSpPr>
          <p:cNvPr id="2" name="Text Placeholder 1"/>
          <p:cNvSpPr>
            <a:spLocks noGrp="1"/>
          </p:cNvSpPr>
          <p:nvPr>
            <p:ph type="body" sz="quarter" idx="10"/>
          </p:nvPr>
        </p:nvSpPr>
        <p:spPr>
          <a:xfrm>
            <a:off x="0" y="250235"/>
            <a:ext cx="9144000" cy="576064"/>
          </a:xfrm>
        </p:spPr>
        <p:txBody>
          <a:bodyPr/>
          <a:lstStyle/>
          <a:p>
            <a:r>
              <a:rPr lang="en-US" altLang="ko-KR" dirty="0">
                <a:solidFill>
                  <a:schemeClr val="bg1"/>
                </a:solidFill>
              </a:rPr>
              <a:t>Case Study 1: </a:t>
            </a:r>
            <a:r>
              <a:rPr lang="en-US" altLang="ko-KR" dirty="0"/>
              <a:t>Tim Hortons </a:t>
            </a:r>
            <a:r>
              <a:rPr lang="en-US" altLang="ko-KR" sz="2800" dirty="0"/>
              <a:t>(June 2022)</a:t>
            </a:r>
            <a:endParaRPr lang="en-US" altLang="ko-KR" dirty="0"/>
          </a:p>
        </p:txBody>
      </p:sp>
      <p:sp>
        <p:nvSpPr>
          <p:cNvPr id="4" name="Rectangle 3"/>
          <p:cNvSpPr/>
          <p:nvPr/>
        </p:nvSpPr>
        <p:spPr>
          <a:xfrm>
            <a:off x="323528" y="1084030"/>
            <a:ext cx="2376264" cy="3719968"/>
          </a:xfrm>
          <a:prstGeom prst="rect">
            <a:avLst/>
          </a:prstGeom>
          <a:solidFill>
            <a:schemeClr val="accent4">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 name="Freeform 11"/>
          <p:cNvSpPr/>
          <p:nvPr/>
        </p:nvSpPr>
        <p:spPr>
          <a:xfrm>
            <a:off x="671837" y="2730824"/>
            <a:ext cx="376248" cy="385770"/>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1222330" y="1367171"/>
            <a:ext cx="1322850" cy="3046988"/>
          </a:xfrm>
          <a:prstGeom prst="rect">
            <a:avLst/>
          </a:prstGeom>
          <a:noFill/>
        </p:spPr>
        <p:txBody>
          <a:bodyPr wrap="square" rtlCol="0">
            <a:spAutoFit/>
          </a:bodyPr>
          <a:lstStyle/>
          <a:p>
            <a:r>
              <a:rPr lang="en-US" altLang="ko-KR" sz="1200" dirty="0">
                <a:solidFill>
                  <a:schemeClr val="bg1"/>
                </a:solidFill>
                <a:cs typeface="Arial" pitchFamily="34" charset="0"/>
              </a:rPr>
              <a:t>Location tracking of customers through app </a:t>
            </a:r>
          </a:p>
          <a:p>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a:p>
            <a:r>
              <a:rPr lang="en-US" altLang="ko-KR" sz="1200" dirty="0">
                <a:solidFill>
                  <a:schemeClr val="bg1"/>
                </a:solidFill>
                <a:cs typeface="Arial" pitchFamily="34" charset="0"/>
              </a:rPr>
              <a:t>Customers tracked even when app was not in use or outside Canada</a:t>
            </a:r>
          </a:p>
          <a:p>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a:p>
            <a:r>
              <a:rPr lang="en-US" altLang="ko-KR" sz="1200" dirty="0">
                <a:solidFill>
                  <a:schemeClr val="bg1"/>
                </a:solidFill>
                <a:cs typeface="Arial" pitchFamily="34" charset="0"/>
              </a:rPr>
              <a:t>Method of tracking competitors </a:t>
            </a:r>
          </a:p>
        </p:txBody>
      </p:sp>
      <p:sp>
        <p:nvSpPr>
          <p:cNvPr id="8" name="Oval 7">
            <a:extLst>
              <a:ext uri="{FF2B5EF4-FFF2-40B4-BE49-F238E27FC236}">
                <a16:creationId xmlns:a16="http://schemas.microsoft.com/office/drawing/2014/main" id="{BA5B9158-AC3B-7C2F-F902-395CF20665F6}"/>
              </a:ext>
            </a:extLst>
          </p:cNvPr>
          <p:cNvSpPr/>
          <p:nvPr/>
        </p:nvSpPr>
        <p:spPr>
          <a:xfrm>
            <a:off x="6078915" y="2211205"/>
            <a:ext cx="905389" cy="90538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9" name="Picture 8" descr="A screenshot of a mobile payment app&#10;&#10;Description automatically generated">
            <a:extLst>
              <a:ext uri="{FF2B5EF4-FFF2-40B4-BE49-F238E27FC236}">
                <a16:creationId xmlns:a16="http://schemas.microsoft.com/office/drawing/2014/main" id="{329C95E8-62EC-EDC2-1781-ACA275464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692" y="2170180"/>
            <a:ext cx="513939" cy="1027878"/>
          </a:xfrm>
          <a:prstGeom prst="roundRect">
            <a:avLst/>
          </a:prstGeom>
        </p:spPr>
      </p:pic>
      <p:pic>
        <p:nvPicPr>
          <p:cNvPr id="28" name="Graphic 27" descr="Route (Two Pins With A Path) outline">
            <a:extLst>
              <a:ext uri="{FF2B5EF4-FFF2-40B4-BE49-F238E27FC236}">
                <a16:creationId xmlns:a16="http://schemas.microsoft.com/office/drawing/2014/main" id="{5FD03FC2-EF1A-9B2E-965D-0BFBE39310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917" y="1481955"/>
            <a:ext cx="632875" cy="632875"/>
          </a:xfrm>
          <a:prstGeom prst="rect">
            <a:avLst/>
          </a:prstGeom>
        </p:spPr>
      </p:pic>
      <p:pic>
        <p:nvPicPr>
          <p:cNvPr id="32" name="Graphic 31" descr="Detective male outline">
            <a:extLst>
              <a:ext uri="{FF2B5EF4-FFF2-40B4-BE49-F238E27FC236}">
                <a16:creationId xmlns:a16="http://schemas.microsoft.com/office/drawing/2014/main" id="{22074BBA-4DF9-C7CF-890C-80E0F16D0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38" y="3778505"/>
            <a:ext cx="561929" cy="561929"/>
          </a:xfrm>
          <a:prstGeom prst="rect">
            <a:avLst/>
          </a:prstGeom>
        </p:spPr>
      </p:pic>
    </p:spTree>
    <p:extLst>
      <p:ext uri="{BB962C8B-B14F-4D97-AF65-F5344CB8AC3E}">
        <p14:creationId xmlns:p14="http://schemas.microsoft.com/office/powerpoint/2010/main" val="355187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49055"/>
            <a:ext cx="9144000" cy="576064"/>
          </a:xfrm>
        </p:spPr>
        <p:txBody>
          <a:bodyPr/>
          <a:lstStyle/>
          <a:p>
            <a:r>
              <a:rPr lang="en-US" altLang="ko-KR" dirty="0">
                <a:solidFill>
                  <a:schemeClr val="bg1"/>
                </a:solidFill>
              </a:rPr>
              <a:t>Case Study 2: </a:t>
            </a:r>
            <a:r>
              <a:rPr lang="en-US" altLang="ko-KR" dirty="0"/>
              <a:t>Cambridge Analytica</a:t>
            </a:r>
            <a:endParaRPr lang="ko-KR" altLang="en-US" dirty="0"/>
          </a:p>
        </p:txBody>
      </p:sp>
      <p:sp>
        <p:nvSpPr>
          <p:cNvPr id="4" name="Rectangle 3"/>
          <p:cNvSpPr/>
          <p:nvPr/>
        </p:nvSpPr>
        <p:spPr>
          <a:xfrm>
            <a:off x="1167900" y="3091244"/>
            <a:ext cx="6671231" cy="631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Oval 4"/>
          <p:cNvSpPr/>
          <p:nvPr/>
        </p:nvSpPr>
        <p:spPr>
          <a:xfrm>
            <a:off x="1659827" y="298365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Oval 6"/>
          <p:cNvSpPr/>
          <p:nvPr/>
        </p:nvSpPr>
        <p:spPr>
          <a:xfrm>
            <a:off x="3025880" y="298365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Oval 7"/>
          <p:cNvSpPr/>
          <p:nvPr/>
        </p:nvSpPr>
        <p:spPr>
          <a:xfrm>
            <a:off x="4391933" y="298365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 name="Oval 8"/>
          <p:cNvSpPr/>
          <p:nvPr/>
        </p:nvSpPr>
        <p:spPr>
          <a:xfrm>
            <a:off x="5757986" y="298365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 name="Oval 9"/>
          <p:cNvSpPr/>
          <p:nvPr/>
        </p:nvSpPr>
        <p:spPr>
          <a:xfrm>
            <a:off x="7124039" y="298365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9" name="Rounded Rectangle 3">
            <a:extLst>
              <a:ext uri="{FF2B5EF4-FFF2-40B4-BE49-F238E27FC236}">
                <a16:creationId xmlns:a16="http://schemas.microsoft.com/office/drawing/2014/main" id="{5875561E-F36E-F8AE-E8C4-E1235007495B}"/>
              </a:ext>
            </a:extLst>
          </p:cNvPr>
          <p:cNvSpPr>
            <a:spLocks noChangeAspect="1"/>
          </p:cNvSpPr>
          <p:nvPr/>
        </p:nvSpPr>
        <p:spPr>
          <a:xfrm>
            <a:off x="1601921" y="2480045"/>
            <a:ext cx="331812" cy="331812"/>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nvGrpSpPr>
          <p:cNvPr id="43" name="Group 42">
            <a:extLst>
              <a:ext uri="{FF2B5EF4-FFF2-40B4-BE49-F238E27FC236}">
                <a16:creationId xmlns:a16="http://schemas.microsoft.com/office/drawing/2014/main" id="{030F9EB9-C3EE-F508-F19E-7E865842F41B}"/>
              </a:ext>
            </a:extLst>
          </p:cNvPr>
          <p:cNvGrpSpPr/>
          <p:nvPr/>
        </p:nvGrpSpPr>
        <p:grpSpPr>
          <a:xfrm>
            <a:off x="975739" y="1533397"/>
            <a:ext cx="1584176" cy="949568"/>
            <a:chOff x="664545" y="3230458"/>
            <a:chExt cx="2503362" cy="949568"/>
          </a:xfrm>
        </p:grpSpPr>
        <p:sp>
          <p:nvSpPr>
            <p:cNvPr id="44" name="TextBox 43">
              <a:extLst>
                <a:ext uri="{FF2B5EF4-FFF2-40B4-BE49-F238E27FC236}">
                  <a16:creationId xmlns:a16="http://schemas.microsoft.com/office/drawing/2014/main" id="{10724AA4-C89A-B530-997F-550E57FFB1DC}"/>
                </a:ext>
              </a:extLst>
            </p:cNvPr>
            <p:cNvSpPr txBox="1"/>
            <p:nvPr/>
          </p:nvSpPr>
          <p:spPr>
            <a:xfrm>
              <a:off x="664545" y="3533695"/>
              <a:ext cx="2503362" cy="646331"/>
            </a:xfrm>
            <a:prstGeom prst="rect">
              <a:avLst/>
            </a:prstGeom>
            <a:noFill/>
          </p:spPr>
          <p:txBody>
            <a:bodyPr wrap="square" rtlCol="0">
              <a:spAutoFit/>
            </a:bodyPr>
            <a:lstStyle/>
            <a:p>
              <a:pPr algn="ctr"/>
              <a:r>
                <a:rPr lang="en-US" altLang="ko-KR" sz="1200" dirty="0">
                  <a:solidFill>
                    <a:schemeClr val="bg1"/>
                  </a:solidFill>
                  <a:cs typeface="Arial" pitchFamily="34" charset="0"/>
                </a:rPr>
                <a:t>Worked with Facebook, political campaigns</a:t>
              </a:r>
            </a:p>
          </p:txBody>
        </p:sp>
        <p:sp>
          <p:nvSpPr>
            <p:cNvPr id="45" name="TextBox 44">
              <a:extLst>
                <a:ext uri="{FF2B5EF4-FFF2-40B4-BE49-F238E27FC236}">
                  <a16:creationId xmlns:a16="http://schemas.microsoft.com/office/drawing/2014/main" id="{6AB64FF5-D2F0-07BA-4DA5-A5F8EE3E2348}"/>
                </a:ext>
              </a:extLst>
            </p:cNvPr>
            <p:cNvSpPr txBox="1"/>
            <p:nvPr/>
          </p:nvSpPr>
          <p:spPr>
            <a:xfrm>
              <a:off x="779115" y="3230458"/>
              <a:ext cx="2185704"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Data harvesting</a:t>
              </a:r>
              <a:endParaRPr lang="ko-KR" altLang="en-US" sz="1200" b="1" dirty="0">
                <a:solidFill>
                  <a:schemeClr val="bg1"/>
                </a:solidFill>
                <a:cs typeface="Arial" pitchFamily="34" charset="0"/>
              </a:endParaRPr>
            </a:p>
          </p:txBody>
        </p:sp>
      </p:grpSp>
      <p:grpSp>
        <p:nvGrpSpPr>
          <p:cNvPr id="46" name="Group 45">
            <a:extLst>
              <a:ext uri="{FF2B5EF4-FFF2-40B4-BE49-F238E27FC236}">
                <a16:creationId xmlns:a16="http://schemas.microsoft.com/office/drawing/2014/main" id="{901BF03B-D42C-B276-7121-0F22DAE824AF}"/>
              </a:ext>
            </a:extLst>
          </p:cNvPr>
          <p:cNvGrpSpPr/>
          <p:nvPr/>
        </p:nvGrpSpPr>
        <p:grpSpPr>
          <a:xfrm>
            <a:off x="3565987" y="1553185"/>
            <a:ext cx="1867892" cy="803813"/>
            <a:chOff x="623125" y="3230458"/>
            <a:chExt cx="2951699" cy="803813"/>
          </a:xfrm>
        </p:grpSpPr>
        <p:sp>
          <p:nvSpPr>
            <p:cNvPr id="47" name="TextBox 46">
              <a:extLst>
                <a:ext uri="{FF2B5EF4-FFF2-40B4-BE49-F238E27FC236}">
                  <a16:creationId xmlns:a16="http://schemas.microsoft.com/office/drawing/2014/main" id="{E2D8CB64-59B3-8AA5-62E2-9190FB29B86D}"/>
                </a:ext>
              </a:extLst>
            </p:cNvPr>
            <p:cNvSpPr txBox="1"/>
            <p:nvPr/>
          </p:nvSpPr>
          <p:spPr>
            <a:xfrm>
              <a:off x="623125" y="3572606"/>
              <a:ext cx="2951699" cy="461665"/>
            </a:xfrm>
            <a:prstGeom prst="rect">
              <a:avLst/>
            </a:prstGeom>
            <a:noFill/>
          </p:spPr>
          <p:txBody>
            <a:bodyPr wrap="square" rtlCol="0">
              <a:spAutoFit/>
            </a:bodyPr>
            <a:lstStyle/>
            <a:p>
              <a:pPr algn="ctr"/>
              <a:r>
                <a:rPr lang="en-US" altLang="ko-KR" sz="1200" dirty="0">
                  <a:solidFill>
                    <a:schemeClr val="bg1"/>
                  </a:solidFill>
                  <a:cs typeface="Arial" pitchFamily="34" charset="0"/>
                </a:rPr>
                <a:t>Data harvested to create user profile</a:t>
              </a:r>
            </a:p>
          </p:txBody>
        </p:sp>
        <p:sp>
          <p:nvSpPr>
            <p:cNvPr id="48" name="TextBox 47">
              <a:extLst>
                <a:ext uri="{FF2B5EF4-FFF2-40B4-BE49-F238E27FC236}">
                  <a16:creationId xmlns:a16="http://schemas.microsoft.com/office/drawing/2014/main" id="{B16E251B-1BBD-2B6A-4129-52B50546C77E}"/>
                </a:ext>
              </a:extLst>
            </p:cNvPr>
            <p:cNvSpPr txBox="1"/>
            <p:nvPr/>
          </p:nvSpPr>
          <p:spPr>
            <a:xfrm>
              <a:off x="655819" y="3230458"/>
              <a:ext cx="2844729"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Psychological profile</a:t>
              </a:r>
              <a:endParaRPr lang="ko-KR" altLang="en-US" sz="1200" b="1" dirty="0">
                <a:solidFill>
                  <a:schemeClr val="bg1"/>
                </a:solidFill>
                <a:cs typeface="Arial" pitchFamily="34" charset="0"/>
              </a:endParaRPr>
            </a:p>
          </p:txBody>
        </p:sp>
      </p:grpSp>
      <p:grpSp>
        <p:nvGrpSpPr>
          <p:cNvPr id="51" name="Group 50">
            <a:extLst>
              <a:ext uri="{FF2B5EF4-FFF2-40B4-BE49-F238E27FC236}">
                <a16:creationId xmlns:a16="http://schemas.microsoft.com/office/drawing/2014/main" id="{85E24E2C-CB4E-8CDC-D22A-1B8932E5F0F8}"/>
              </a:ext>
            </a:extLst>
          </p:cNvPr>
          <p:cNvGrpSpPr/>
          <p:nvPr/>
        </p:nvGrpSpPr>
        <p:grpSpPr>
          <a:xfrm>
            <a:off x="2341792" y="3875150"/>
            <a:ext cx="1584176" cy="811069"/>
            <a:chOff x="599772" y="3230458"/>
            <a:chExt cx="2503361" cy="811069"/>
          </a:xfrm>
        </p:grpSpPr>
        <p:sp>
          <p:nvSpPr>
            <p:cNvPr id="52" name="TextBox 51">
              <a:extLst>
                <a:ext uri="{FF2B5EF4-FFF2-40B4-BE49-F238E27FC236}">
                  <a16:creationId xmlns:a16="http://schemas.microsoft.com/office/drawing/2014/main" id="{6D3D08EE-D071-E589-3CD6-C157C832CADA}"/>
                </a:ext>
              </a:extLst>
            </p:cNvPr>
            <p:cNvSpPr txBox="1"/>
            <p:nvPr/>
          </p:nvSpPr>
          <p:spPr>
            <a:xfrm>
              <a:off x="599772" y="3579862"/>
              <a:ext cx="2503361" cy="461665"/>
            </a:xfrm>
            <a:prstGeom prst="rect">
              <a:avLst/>
            </a:prstGeom>
            <a:noFill/>
          </p:spPr>
          <p:txBody>
            <a:bodyPr wrap="square" rtlCol="0">
              <a:spAutoFit/>
            </a:bodyPr>
            <a:lstStyle/>
            <a:p>
              <a:pPr algn="ctr"/>
              <a:r>
                <a:rPr lang="en-US" altLang="ko-KR" sz="1200" dirty="0">
                  <a:solidFill>
                    <a:schemeClr val="bg1"/>
                  </a:solidFill>
                  <a:cs typeface="Arial" pitchFamily="34" charset="0"/>
                </a:rPr>
                <a:t>Consent obtained from few users</a:t>
              </a:r>
            </a:p>
          </p:txBody>
        </p:sp>
        <p:sp>
          <p:nvSpPr>
            <p:cNvPr id="53" name="TextBox 52">
              <a:extLst>
                <a:ext uri="{FF2B5EF4-FFF2-40B4-BE49-F238E27FC236}">
                  <a16:creationId xmlns:a16="http://schemas.microsoft.com/office/drawing/2014/main" id="{AA75AE27-2036-646C-D49A-762BB9091E39}"/>
                </a:ext>
              </a:extLst>
            </p:cNvPr>
            <p:cNvSpPr txBox="1"/>
            <p:nvPr/>
          </p:nvSpPr>
          <p:spPr>
            <a:xfrm>
              <a:off x="779115" y="3230458"/>
              <a:ext cx="2185703"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90m+ affected</a:t>
              </a:r>
              <a:endParaRPr lang="ko-KR" altLang="en-US" sz="1200" b="1" dirty="0">
                <a:solidFill>
                  <a:schemeClr val="bg1"/>
                </a:solidFill>
                <a:cs typeface="Arial" pitchFamily="34" charset="0"/>
              </a:endParaRPr>
            </a:p>
          </p:txBody>
        </p:sp>
      </p:grpSp>
      <p:grpSp>
        <p:nvGrpSpPr>
          <p:cNvPr id="63" name="Group 62">
            <a:extLst>
              <a:ext uri="{FF2B5EF4-FFF2-40B4-BE49-F238E27FC236}">
                <a16:creationId xmlns:a16="http://schemas.microsoft.com/office/drawing/2014/main" id="{31A1634F-40D6-4851-D1C0-8BEF20485763}"/>
              </a:ext>
            </a:extLst>
          </p:cNvPr>
          <p:cNvGrpSpPr/>
          <p:nvPr/>
        </p:nvGrpSpPr>
        <p:grpSpPr>
          <a:xfrm>
            <a:off x="4932040" y="3875150"/>
            <a:ext cx="1867892" cy="803813"/>
            <a:chOff x="623125" y="3230458"/>
            <a:chExt cx="2951699" cy="803813"/>
          </a:xfrm>
        </p:grpSpPr>
        <p:sp>
          <p:nvSpPr>
            <p:cNvPr id="64" name="TextBox 63">
              <a:extLst>
                <a:ext uri="{FF2B5EF4-FFF2-40B4-BE49-F238E27FC236}">
                  <a16:creationId xmlns:a16="http://schemas.microsoft.com/office/drawing/2014/main" id="{5F5B36BE-B339-5ABD-2B1B-9ABA03D23729}"/>
                </a:ext>
              </a:extLst>
            </p:cNvPr>
            <p:cNvSpPr txBox="1"/>
            <p:nvPr/>
          </p:nvSpPr>
          <p:spPr>
            <a:xfrm>
              <a:off x="623125" y="3572606"/>
              <a:ext cx="2951699" cy="461665"/>
            </a:xfrm>
            <a:prstGeom prst="rect">
              <a:avLst/>
            </a:prstGeom>
            <a:noFill/>
          </p:spPr>
          <p:txBody>
            <a:bodyPr wrap="square" rtlCol="0">
              <a:spAutoFit/>
            </a:bodyPr>
            <a:lstStyle/>
            <a:p>
              <a:pPr algn="ctr"/>
              <a:r>
                <a:rPr lang="en-US" altLang="ko-KR" sz="1200" dirty="0">
                  <a:solidFill>
                    <a:schemeClr val="bg1"/>
                  </a:solidFill>
                  <a:cs typeface="Arial" pitchFamily="34" charset="0"/>
                </a:rPr>
                <a:t>User profiles used to target ads</a:t>
              </a:r>
            </a:p>
          </p:txBody>
        </p:sp>
        <p:sp>
          <p:nvSpPr>
            <p:cNvPr id="65" name="TextBox 64">
              <a:extLst>
                <a:ext uri="{FF2B5EF4-FFF2-40B4-BE49-F238E27FC236}">
                  <a16:creationId xmlns:a16="http://schemas.microsoft.com/office/drawing/2014/main" id="{36D1416A-2731-3446-D778-9A69CC520620}"/>
                </a:ext>
              </a:extLst>
            </p:cNvPr>
            <p:cNvSpPr txBox="1"/>
            <p:nvPr/>
          </p:nvSpPr>
          <p:spPr>
            <a:xfrm>
              <a:off x="655819" y="3230458"/>
              <a:ext cx="2844729"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Targeted political ads</a:t>
              </a:r>
              <a:endParaRPr lang="ko-KR" altLang="en-US" sz="1200" b="1" dirty="0">
                <a:solidFill>
                  <a:schemeClr val="bg1"/>
                </a:solidFill>
                <a:cs typeface="Arial" pitchFamily="34" charset="0"/>
              </a:endParaRPr>
            </a:p>
          </p:txBody>
        </p:sp>
      </p:grpSp>
      <p:sp>
        <p:nvSpPr>
          <p:cNvPr id="69" name="Donut 24">
            <a:extLst>
              <a:ext uri="{FF2B5EF4-FFF2-40B4-BE49-F238E27FC236}">
                <a16:creationId xmlns:a16="http://schemas.microsoft.com/office/drawing/2014/main" id="{6D4A4196-CE72-0E8F-D161-FDC5CE423A5C}"/>
              </a:ext>
            </a:extLst>
          </p:cNvPr>
          <p:cNvSpPr/>
          <p:nvPr/>
        </p:nvSpPr>
        <p:spPr>
          <a:xfrm>
            <a:off x="5649184" y="3353628"/>
            <a:ext cx="433604" cy="4371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71" name="Graphic 70" descr="Clipboard Mixed with solid fill">
            <a:extLst>
              <a:ext uri="{FF2B5EF4-FFF2-40B4-BE49-F238E27FC236}">
                <a16:creationId xmlns:a16="http://schemas.microsoft.com/office/drawing/2014/main" id="{F4E9733A-5409-2CF0-A1B0-B681C57B68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86478" y="2362113"/>
            <a:ext cx="491121" cy="491121"/>
          </a:xfrm>
          <a:prstGeom prst="rect">
            <a:avLst/>
          </a:prstGeom>
        </p:spPr>
      </p:pic>
      <p:grpSp>
        <p:nvGrpSpPr>
          <p:cNvPr id="72" name="Group 71">
            <a:extLst>
              <a:ext uri="{FF2B5EF4-FFF2-40B4-BE49-F238E27FC236}">
                <a16:creationId xmlns:a16="http://schemas.microsoft.com/office/drawing/2014/main" id="{1E55225A-4D4D-75FB-4973-C1C0F3A67D68}"/>
              </a:ext>
            </a:extLst>
          </p:cNvPr>
          <p:cNvGrpSpPr/>
          <p:nvPr/>
        </p:nvGrpSpPr>
        <p:grpSpPr>
          <a:xfrm>
            <a:off x="6330575" y="1551044"/>
            <a:ext cx="1584176" cy="811069"/>
            <a:chOff x="599772" y="3230458"/>
            <a:chExt cx="2503361" cy="811069"/>
          </a:xfrm>
        </p:grpSpPr>
        <p:sp>
          <p:nvSpPr>
            <p:cNvPr id="73" name="TextBox 72">
              <a:extLst>
                <a:ext uri="{FF2B5EF4-FFF2-40B4-BE49-F238E27FC236}">
                  <a16:creationId xmlns:a16="http://schemas.microsoft.com/office/drawing/2014/main" id="{EBA0C22B-A7FC-AAA7-543F-A72E2DF4C2FC}"/>
                </a:ext>
              </a:extLst>
            </p:cNvPr>
            <p:cNvSpPr txBox="1"/>
            <p:nvPr/>
          </p:nvSpPr>
          <p:spPr>
            <a:xfrm>
              <a:off x="599772" y="3579862"/>
              <a:ext cx="2503361" cy="461665"/>
            </a:xfrm>
            <a:prstGeom prst="rect">
              <a:avLst/>
            </a:prstGeom>
            <a:noFill/>
          </p:spPr>
          <p:txBody>
            <a:bodyPr wrap="square" rtlCol="0">
              <a:spAutoFit/>
            </a:bodyPr>
            <a:lstStyle/>
            <a:p>
              <a:pPr algn="ctr"/>
              <a:r>
                <a:rPr lang="en-US" altLang="ko-KR" sz="1200" dirty="0">
                  <a:solidFill>
                    <a:schemeClr val="bg1"/>
                  </a:solidFill>
                  <a:cs typeface="Arial" pitchFamily="34" charset="0"/>
                </a:rPr>
                <a:t>May have impacted voting outcome</a:t>
              </a:r>
            </a:p>
          </p:txBody>
        </p:sp>
        <p:sp>
          <p:nvSpPr>
            <p:cNvPr id="74" name="TextBox 73">
              <a:extLst>
                <a:ext uri="{FF2B5EF4-FFF2-40B4-BE49-F238E27FC236}">
                  <a16:creationId xmlns:a16="http://schemas.microsoft.com/office/drawing/2014/main" id="{09282B2A-F1BF-791E-50A9-7A6C2EAD36CD}"/>
                </a:ext>
              </a:extLst>
            </p:cNvPr>
            <p:cNvSpPr txBox="1"/>
            <p:nvPr/>
          </p:nvSpPr>
          <p:spPr>
            <a:xfrm>
              <a:off x="779115" y="3230458"/>
              <a:ext cx="2185703" cy="276999"/>
            </a:xfrm>
            <a:prstGeom prst="rect">
              <a:avLst/>
            </a:prstGeom>
            <a:noFill/>
          </p:spPr>
          <p:txBody>
            <a:bodyPr wrap="square" rtlCol="0">
              <a:spAutoFit/>
            </a:bodyPr>
            <a:lstStyle/>
            <a:p>
              <a:pPr algn="ctr"/>
              <a:r>
                <a:rPr lang="en-US" altLang="ko-KR" sz="1200" b="1" dirty="0">
                  <a:solidFill>
                    <a:schemeClr val="bg1"/>
                  </a:solidFill>
                  <a:cs typeface="Arial" pitchFamily="34" charset="0"/>
                </a:rPr>
                <a:t>Potential impact</a:t>
              </a:r>
              <a:endParaRPr lang="ko-KR" altLang="en-US" sz="1200" b="1" dirty="0">
                <a:solidFill>
                  <a:schemeClr val="bg1"/>
                </a:solidFill>
                <a:cs typeface="Arial" pitchFamily="34" charset="0"/>
              </a:endParaRPr>
            </a:p>
          </p:txBody>
        </p:sp>
      </p:grpSp>
      <p:pic>
        <p:nvPicPr>
          <p:cNvPr id="76" name="Picture 75" descr="A yellow background with black text and a brain&#10;&#10;Description automatically generated">
            <a:extLst>
              <a:ext uri="{FF2B5EF4-FFF2-40B4-BE49-F238E27FC236}">
                <a16:creationId xmlns:a16="http://schemas.microsoft.com/office/drawing/2014/main" id="{773B6262-5F6F-5F84-0D8D-673BB6BA0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4007115"/>
            <a:ext cx="1259458" cy="909234"/>
          </a:xfrm>
          <a:prstGeom prst="rect">
            <a:avLst/>
          </a:prstGeom>
          <a:ln w="19050">
            <a:solidFill>
              <a:schemeClr val="bg1"/>
            </a:solidFill>
          </a:ln>
        </p:spPr>
      </p:pic>
      <p:pic>
        <p:nvPicPr>
          <p:cNvPr id="78" name="Picture 77" descr="A blue square with a white letter f&#10;&#10;Description automatically generated">
            <a:extLst>
              <a:ext uri="{FF2B5EF4-FFF2-40B4-BE49-F238E27FC236}">
                <a16:creationId xmlns:a16="http://schemas.microsoft.com/office/drawing/2014/main" id="{4F1E8D16-18E4-C60C-C551-305AE42C58A5}"/>
              </a:ext>
            </a:extLst>
          </p:cNvPr>
          <p:cNvPicPr>
            <a:picLocks noChangeAspect="1"/>
          </p:cNvPicPr>
          <p:nvPr/>
        </p:nvPicPr>
        <p:blipFill rotWithShape="1">
          <a:blip r:embed="rId6">
            <a:extLst>
              <a:ext uri="{28A0092B-C50C-407E-A947-70E740481C1C}">
                <a14:useLocalDpi xmlns:a14="http://schemas.microsoft.com/office/drawing/2010/main" val="0"/>
              </a:ext>
            </a:extLst>
          </a:blip>
          <a:srcRect l="8205" t="8761" r="8262" b="2085"/>
          <a:stretch/>
        </p:blipFill>
        <p:spPr>
          <a:xfrm>
            <a:off x="8092214" y="4074103"/>
            <a:ext cx="800266" cy="842246"/>
          </a:xfrm>
          <a:prstGeom prst="roundRect">
            <a:avLst/>
          </a:prstGeom>
          <a:ln>
            <a:solidFill>
              <a:schemeClr val="bg1"/>
            </a:solidFill>
          </a:ln>
        </p:spPr>
      </p:pic>
      <p:sp>
        <p:nvSpPr>
          <p:cNvPr id="3" name="Freeform 108">
            <a:extLst>
              <a:ext uri="{FF2B5EF4-FFF2-40B4-BE49-F238E27FC236}">
                <a16:creationId xmlns:a16="http://schemas.microsoft.com/office/drawing/2014/main" id="{8D2FD7B9-E257-36F2-6E75-92CEB493C939}"/>
              </a:ext>
            </a:extLst>
          </p:cNvPr>
          <p:cNvSpPr/>
          <p:nvPr/>
        </p:nvSpPr>
        <p:spPr>
          <a:xfrm>
            <a:off x="4313222" y="2457545"/>
            <a:ext cx="341005" cy="376812"/>
          </a:xfrm>
          <a:custGeom>
            <a:avLst/>
            <a:gdLst/>
            <a:ahLst/>
            <a:cxnLst/>
            <a:rect l="l" t="t" r="r" b="b"/>
            <a:pathLst>
              <a:path w="341005" h="376812">
                <a:moveTo>
                  <a:pt x="179590" y="105941"/>
                </a:moveTo>
                <a:cubicBezTo>
                  <a:pt x="189466" y="103284"/>
                  <a:pt x="200229" y="106383"/>
                  <a:pt x="207502" y="113978"/>
                </a:cubicBezTo>
                <a:lnTo>
                  <a:pt x="205155" y="116193"/>
                </a:lnTo>
                <a:cubicBezTo>
                  <a:pt x="198727" y="109493"/>
                  <a:pt x="189244" y="106732"/>
                  <a:pt x="180543" y="109027"/>
                </a:cubicBezTo>
                <a:cubicBezTo>
                  <a:pt x="171284" y="111470"/>
                  <a:pt x="164597" y="119184"/>
                  <a:pt x="163491" y="128699"/>
                </a:cubicBezTo>
                <a:lnTo>
                  <a:pt x="160301" y="128192"/>
                </a:lnTo>
                <a:cubicBezTo>
                  <a:pt x="160626" y="125509"/>
                  <a:pt x="161343" y="122953"/>
                  <a:pt x="162397" y="120583"/>
                </a:cubicBezTo>
                <a:cubicBezTo>
                  <a:pt x="163188" y="118806"/>
                  <a:pt x="164168" y="117134"/>
                  <a:pt x="165317" y="115593"/>
                </a:cubicBezTo>
                <a:close/>
                <a:moveTo>
                  <a:pt x="184774" y="76800"/>
                </a:moveTo>
                <a:cubicBezTo>
                  <a:pt x="189722" y="75892"/>
                  <a:pt x="194950" y="76276"/>
                  <a:pt x="199898" y="78055"/>
                </a:cubicBezTo>
                <a:lnTo>
                  <a:pt x="198784" y="81085"/>
                </a:lnTo>
                <a:cubicBezTo>
                  <a:pt x="190044" y="77951"/>
                  <a:pt x="180324" y="79705"/>
                  <a:pt x="173557" y="85636"/>
                </a:cubicBezTo>
                <a:cubicBezTo>
                  <a:pt x="166357" y="91948"/>
                  <a:pt x="163808" y="101834"/>
                  <a:pt x="167057" y="110845"/>
                </a:cubicBezTo>
                <a:lnTo>
                  <a:pt x="163976" y="111813"/>
                </a:lnTo>
                <a:cubicBezTo>
                  <a:pt x="161264" y="104174"/>
                  <a:pt x="162206" y="95982"/>
                  <a:pt x="166259" y="89343"/>
                </a:cubicBezTo>
                <a:lnTo>
                  <a:pt x="171329" y="83298"/>
                </a:lnTo>
                <a:cubicBezTo>
                  <a:pt x="175158" y="79908"/>
                  <a:pt x="179826" y="77708"/>
                  <a:pt x="184774" y="76800"/>
                </a:cubicBezTo>
                <a:close/>
                <a:moveTo>
                  <a:pt x="179076" y="24908"/>
                </a:moveTo>
                <a:cubicBezTo>
                  <a:pt x="173882" y="25821"/>
                  <a:pt x="169065" y="28595"/>
                  <a:pt x="165693" y="33023"/>
                </a:cubicBezTo>
                <a:lnTo>
                  <a:pt x="165081" y="32645"/>
                </a:lnTo>
                <a:lnTo>
                  <a:pt x="164343" y="33841"/>
                </a:lnTo>
                <a:lnTo>
                  <a:pt x="159156" y="28989"/>
                </a:lnTo>
                <a:cubicBezTo>
                  <a:pt x="147650" y="21890"/>
                  <a:pt x="132568" y="25462"/>
                  <a:pt x="125468" y="36968"/>
                </a:cubicBezTo>
                <a:cubicBezTo>
                  <a:pt x="125028" y="37682"/>
                  <a:pt x="124628" y="38410"/>
                  <a:pt x="124607" y="39302"/>
                </a:cubicBezTo>
                <a:cubicBezTo>
                  <a:pt x="121192" y="53871"/>
                  <a:pt x="126621" y="67918"/>
                  <a:pt x="137512" y="72288"/>
                </a:cubicBezTo>
                <a:lnTo>
                  <a:pt x="136408" y="75373"/>
                </a:lnTo>
                <a:cubicBezTo>
                  <a:pt x="125065" y="70889"/>
                  <a:pt x="118824" y="57470"/>
                  <a:pt x="120792" y="42874"/>
                </a:cubicBezTo>
                <a:cubicBezTo>
                  <a:pt x="110219" y="38045"/>
                  <a:pt x="97555" y="41998"/>
                  <a:pt x="91229" y="52250"/>
                </a:cubicBezTo>
                <a:cubicBezTo>
                  <a:pt x="86215" y="60377"/>
                  <a:pt x="87164" y="68019"/>
                  <a:pt x="90995" y="75559"/>
                </a:cubicBezTo>
                <a:cubicBezTo>
                  <a:pt x="88405" y="77546"/>
                  <a:pt x="86197" y="80074"/>
                  <a:pt x="84391" y="83001"/>
                </a:cubicBezTo>
                <a:cubicBezTo>
                  <a:pt x="75261" y="97799"/>
                  <a:pt x="79855" y="117197"/>
                  <a:pt x="94653" y="126328"/>
                </a:cubicBezTo>
                <a:cubicBezTo>
                  <a:pt x="99603" y="129383"/>
                  <a:pt x="105068" y="130901"/>
                  <a:pt x="110449" y="130283"/>
                </a:cubicBezTo>
                <a:cubicBezTo>
                  <a:pt x="111461" y="121556"/>
                  <a:pt x="114239" y="112980"/>
                  <a:pt x="118788" y="105103"/>
                </a:cubicBezTo>
                <a:lnTo>
                  <a:pt x="122060" y="106993"/>
                </a:lnTo>
                <a:cubicBezTo>
                  <a:pt x="117549" y="114804"/>
                  <a:pt x="114885" y="123345"/>
                  <a:pt x="114602" y="132066"/>
                </a:cubicBezTo>
                <a:cubicBezTo>
                  <a:pt x="118189" y="142541"/>
                  <a:pt x="127538" y="149533"/>
                  <a:pt x="138054" y="150704"/>
                </a:cubicBezTo>
                <a:lnTo>
                  <a:pt x="138622" y="157584"/>
                </a:lnTo>
                <a:cubicBezTo>
                  <a:pt x="141809" y="168599"/>
                  <a:pt x="152592" y="175355"/>
                  <a:pt x="163536" y="173320"/>
                </a:cubicBezTo>
                <a:lnTo>
                  <a:pt x="163736" y="174011"/>
                </a:lnTo>
                <a:lnTo>
                  <a:pt x="165086" y="173621"/>
                </a:lnTo>
                <a:lnTo>
                  <a:pt x="165671" y="180699"/>
                </a:lnTo>
                <a:cubicBezTo>
                  <a:pt x="169429" y="193686"/>
                  <a:pt x="183003" y="201168"/>
                  <a:pt x="195990" y="197411"/>
                </a:cubicBezTo>
                <a:cubicBezTo>
                  <a:pt x="196796" y="197178"/>
                  <a:pt x="197581" y="196907"/>
                  <a:pt x="198196" y="196260"/>
                </a:cubicBezTo>
                <a:cubicBezTo>
                  <a:pt x="209934" y="188156"/>
                  <a:pt x="215400" y="175007"/>
                  <a:pt x="211155" y="164763"/>
                </a:cubicBezTo>
                <a:cubicBezTo>
                  <a:pt x="205121" y="170199"/>
                  <a:pt x="196738" y="172687"/>
                  <a:pt x="188343" y="171472"/>
                </a:cubicBezTo>
                <a:lnTo>
                  <a:pt x="188829" y="168281"/>
                </a:lnTo>
                <a:cubicBezTo>
                  <a:pt x="198020" y="169602"/>
                  <a:pt x="207192" y="165939"/>
                  <a:pt x="212635" y="158774"/>
                </a:cubicBezTo>
                <a:cubicBezTo>
                  <a:pt x="218427" y="151149"/>
                  <a:pt x="218946" y="140953"/>
                  <a:pt x="213960" y="132774"/>
                </a:cubicBezTo>
                <a:lnTo>
                  <a:pt x="216785" y="131210"/>
                </a:lnTo>
                <a:cubicBezTo>
                  <a:pt x="222366" y="140465"/>
                  <a:pt x="221779" y="151983"/>
                  <a:pt x="215286" y="160619"/>
                </a:cubicBezTo>
                <a:lnTo>
                  <a:pt x="213805" y="162105"/>
                </a:lnTo>
                <a:cubicBezTo>
                  <a:pt x="218946" y="172938"/>
                  <a:pt x="214526" y="186813"/>
                  <a:pt x="203421" y="196175"/>
                </a:cubicBezTo>
                <a:cubicBezTo>
                  <a:pt x="208012" y="206854"/>
                  <a:pt x="220050" y="212429"/>
                  <a:pt x="231622" y="209082"/>
                </a:cubicBezTo>
                <a:cubicBezTo>
                  <a:pt x="239377" y="206838"/>
                  <a:pt x="243741" y="201989"/>
                  <a:pt x="246092" y="195539"/>
                </a:cubicBezTo>
                <a:cubicBezTo>
                  <a:pt x="255042" y="199507"/>
                  <a:pt x="265290" y="198199"/>
                  <a:pt x="272958" y="192601"/>
                </a:cubicBezTo>
                <a:lnTo>
                  <a:pt x="276795" y="193971"/>
                </a:lnTo>
                <a:cubicBezTo>
                  <a:pt x="289009" y="194016"/>
                  <a:pt x="298363" y="193248"/>
                  <a:pt x="304258" y="183694"/>
                </a:cubicBezTo>
                <a:cubicBezTo>
                  <a:pt x="309343" y="175453"/>
                  <a:pt x="308953" y="165378"/>
                  <a:pt x="303795" y="157923"/>
                </a:cubicBezTo>
                <a:cubicBezTo>
                  <a:pt x="298315" y="164420"/>
                  <a:pt x="291041" y="168177"/>
                  <a:pt x="283702" y="168174"/>
                </a:cubicBezTo>
                <a:lnTo>
                  <a:pt x="283555" y="164527"/>
                </a:lnTo>
                <a:cubicBezTo>
                  <a:pt x="293404" y="164978"/>
                  <a:pt x="303289" y="157339"/>
                  <a:pt x="308110" y="145450"/>
                </a:cubicBezTo>
                <a:cubicBezTo>
                  <a:pt x="311022" y="136198"/>
                  <a:pt x="308752" y="126109"/>
                  <a:pt x="302169" y="119023"/>
                </a:cubicBezTo>
                <a:cubicBezTo>
                  <a:pt x="296249" y="127191"/>
                  <a:pt x="286098" y="131525"/>
                  <a:pt x="275782" y="130309"/>
                </a:cubicBezTo>
                <a:lnTo>
                  <a:pt x="276183" y="127106"/>
                </a:lnTo>
                <a:cubicBezTo>
                  <a:pt x="285405" y="128184"/>
                  <a:pt x="294478" y="124281"/>
                  <a:pt x="299730" y="116974"/>
                </a:cubicBezTo>
                <a:lnTo>
                  <a:pt x="300207" y="116045"/>
                </a:lnTo>
                <a:cubicBezTo>
                  <a:pt x="300079" y="107222"/>
                  <a:pt x="295342" y="98867"/>
                  <a:pt x="287259" y="93880"/>
                </a:cubicBezTo>
                <a:cubicBezTo>
                  <a:pt x="284295" y="92051"/>
                  <a:pt x="281129" y="90828"/>
                  <a:pt x="277855" y="90561"/>
                </a:cubicBezTo>
                <a:cubicBezTo>
                  <a:pt x="271916" y="104194"/>
                  <a:pt x="259881" y="112708"/>
                  <a:pt x="248172" y="111695"/>
                </a:cubicBezTo>
                <a:cubicBezTo>
                  <a:pt x="248002" y="114741"/>
                  <a:pt x="246936" y="117719"/>
                  <a:pt x="245089" y="120348"/>
                </a:cubicBezTo>
                <a:cubicBezTo>
                  <a:pt x="241307" y="125729"/>
                  <a:pt x="234825" y="128827"/>
                  <a:pt x="228007" y="128511"/>
                </a:cubicBezTo>
                <a:lnTo>
                  <a:pt x="228158" y="125380"/>
                </a:lnTo>
                <a:cubicBezTo>
                  <a:pt x="233848" y="125642"/>
                  <a:pt x="239262" y="123097"/>
                  <a:pt x="242439" y="118667"/>
                </a:cubicBezTo>
                <a:cubicBezTo>
                  <a:pt x="244071" y="116391"/>
                  <a:pt x="244987" y="113796"/>
                  <a:pt x="245116" y="111152"/>
                </a:cubicBezTo>
                <a:lnTo>
                  <a:pt x="243716" y="110904"/>
                </a:lnTo>
                <a:lnTo>
                  <a:pt x="244539" y="108155"/>
                </a:lnTo>
                <a:cubicBezTo>
                  <a:pt x="244792" y="106166"/>
                  <a:pt x="244131" y="104285"/>
                  <a:pt x="243078" y="102544"/>
                </a:cubicBezTo>
                <a:cubicBezTo>
                  <a:pt x="240257" y="97875"/>
                  <a:pt x="235048" y="94922"/>
                  <a:pt x="229344" y="94755"/>
                </a:cubicBezTo>
                <a:lnTo>
                  <a:pt x="229436" y="91621"/>
                </a:lnTo>
                <a:cubicBezTo>
                  <a:pt x="236268" y="91821"/>
                  <a:pt x="242499" y="95409"/>
                  <a:pt x="245850" y="101072"/>
                </a:cubicBezTo>
                <a:cubicBezTo>
                  <a:pt x="247129" y="103235"/>
                  <a:pt x="247915" y="105575"/>
                  <a:pt x="248037" y="107973"/>
                </a:cubicBezTo>
                <a:cubicBezTo>
                  <a:pt x="258268" y="109553"/>
                  <a:pt x="268981" y="102051"/>
                  <a:pt x="274232" y="89778"/>
                </a:cubicBezTo>
                <a:cubicBezTo>
                  <a:pt x="278708" y="77339"/>
                  <a:pt x="274020" y="63056"/>
                  <a:pt x="262316" y="55834"/>
                </a:cubicBezTo>
                <a:cubicBezTo>
                  <a:pt x="257734" y="53007"/>
                  <a:pt x="252666" y="51626"/>
                  <a:pt x="247691" y="52231"/>
                </a:cubicBezTo>
                <a:cubicBezTo>
                  <a:pt x="248705" y="60913"/>
                  <a:pt x="245967" y="69020"/>
                  <a:pt x="239739" y="74185"/>
                </a:cubicBezTo>
                <a:lnTo>
                  <a:pt x="237649" y="71664"/>
                </a:lnTo>
                <a:cubicBezTo>
                  <a:pt x="244579" y="65918"/>
                  <a:pt x="246481" y="55888"/>
                  <a:pt x="243151" y="45920"/>
                </a:cubicBezTo>
                <a:cubicBezTo>
                  <a:pt x="241194" y="40124"/>
                  <a:pt x="237183" y="35004"/>
                  <a:pt x="231542" y="31523"/>
                </a:cubicBezTo>
                <a:cubicBezTo>
                  <a:pt x="221392" y="25261"/>
                  <a:pt x="208864" y="26095"/>
                  <a:pt x="199763" y="32668"/>
                </a:cubicBezTo>
                <a:lnTo>
                  <a:pt x="194721" y="27952"/>
                </a:lnTo>
                <a:cubicBezTo>
                  <a:pt x="189842" y="24941"/>
                  <a:pt x="184271" y="23995"/>
                  <a:pt x="179076" y="24908"/>
                </a:cubicBezTo>
                <a:close/>
                <a:moveTo>
                  <a:pt x="190632" y="62"/>
                </a:moveTo>
                <a:cubicBezTo>
                  <a:pt x="300121" y="2329"/>
                  <a:pt x="391248" y="125645"/>
                  <a:pt x="309641" y="225160"/>
                </a:cubicBezTo>
                <a:cubicBezTo>
                  <a:pt x="282892" y="251229"/>
                  <a:pt x="279266" y="288859"/>
                  <a:pt x="302841" y="374772"/>
                </a:cubicBezTo>
                <a:lnTo>
                  <a:pt x="121266" y="376812"/>
                </a:lnTo>
                <a:lnTo>
                  <a:pt x="109025" y="322355"/>
                </a:lnTo>
                <a:cubicBezTo>
                  <a:pt x="76580" y="333165"/>
                  <a:pt x="40716" y="329924"/>
                  <a:pt x="28778" y="318327"/>
                </a:cubicBezTo>
                <a:cubicBezTo>
                  <a:pt x="22923" y="311868"/>
                  <a:pt x="25422" y="291738"/>
                  <a:pt x="32859" y="276164"/>
                </a:cubicBezTo>
                <a:cubicBezTo>
                  <a:pt x="35235" y="270344"/>
                  <a:pt x="23179" y="268321"/>
                  <a:pt x="20618" y="259843"/>
                </a:cubicBezTo>
                <a:cubicBezTo>
                  <a:pt x="19440" y="251965"/>
                  <a:pt x="27377" y="251682"/>
                  <a:pt x="30757" y="247602"/>
                </a:cubicBezTo>
                <a:lnTo>
                  <a:pt x="18516" y="238938"/>
                </a:lnTo>
                <a:cubicBezTo>
                  <a:pt x="12669" y="232923"/>
                  <a:pt x="25811" y="221592"/>
                  <a:pt x="29458" y="212919"/>
                </a:cubicBezTo>
                <a:cubicBezTo>
                  <a:pt x="16679" y="208924"/>
                  <a:pt x="7006" y="203466"/>
                  <a:pt x="307" y="196983"/>
                </a:cubicBezTo>
                <a:cubicBezTo>
                  <a:pt x="-2572" y="186228"/>
                  <a:pt x="15339" y="171234"/>
                  <a:pt x="31089" y="151672"/>
                </a:cubicBezTo>
                <a:cubicBezTo>
                  <a:pt x="47602" y="132201"/>
                  <a:pt x="33821" y="117353"/>
                  <a:pt x="46470" y="75544"/>
                </a:cubicBezTo>
                <a:cubicBezTo>
                  <a:pt x="66559" y="23813"/>
                  <a:pt x="114124" y="-1423"/>
                  <a:pt x="190632" y="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Graphic 5" descr="Children with solid fill">
            <a:extLst>
              <a:ext uri="{FF2B5EF4-FFF2-40B4-BE49-F238E27FC236}">
                <a16:creationId xmlns:a16="http://schemas.microsoft.com/office/drawing/2014/main" id="{AF21843B-15BE-3A60-D05C-20491F533F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7611" y="3261949"/>
            <a:ext cx="673224" cy="673224"/>
          </a:xfrm>
          <a:prstGeom prst="rect">
            <a:avLst/>
          </a:prstGeom>
        </p:spPr>
      </p:pic>
    </p:spTree>
    <p:extLst>
      <p:ext uri="{BB962C8B-B14F-4D97-AF65-F5344CB8AC3E}">
        <p14:creationId xmlns:p14="http://schemas.microsoft.com/office/powerpoint/2010/main" val="245814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087974-DD6F-BFBD-1238-897BED73A417}"/>
              </a:ext>
            </a:extLst>
          </p:cNvPr>
          <p:cNvSpPr/>
          <p:nvPr/>
        </p:nvSpPr>
        <p:spPr>
          <a:xfrm>
            <a:off x="5318637" y="252044"/>
            <a:ext cx="3568624" cy="27363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nvGrpSpPr>
          <p:cNvPr id="11" name="Group 10"/>
          <p:cNvGrpSpPr/>
          <p:nvPr/>
        </p:nvGrpSpPr>
        <p:grpSpPr>
          <a:xfrm rot="16200000" flipH="1">
            <a:off x="-1389031" y="1878492"/>
            <a:ext cx="4780635" cy="1428788"/>
            <a:chOff x="1894013" y="1707654"/>
            <a:chExt cx="5342283" cy="1656184"/>
          </a:xfrm>
          <a:solidFill>
            <a:schemeClr val="accent2"/>
          </a:solidFill>
        </p:grpSpPr>
        <p:sp>
          <p:nvSpPr>
            <p:cNvPr id="4" name="Oval 3"/>
            <p:cNvSpPr/>
            <p:nvPr/>
          </p:nvSpPr>
          <p:spPr>
            <a:xfrm>
              <a:off x="1894013" y="1707654"/>
              <a:ext cx="1584176" cy="1584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Rounded Rectangle 4"/>
            <p:cNvSpPr/>
            <p:nvPr/>
          </p:nvSpPr>
          <p:spPr>
            <a:xfrm>
              <a:off x="3425322" y="2271142"/>
              <a:ext cx="263531" cy="457200"/>
            </a:xfrm>
            <a:prstGeom prst="roundRect">
              <a:avLst>
                <a:gd name="adj" fmla="val 229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Rounded Rectangle 6"/>
            <p:cNvSpPr/>
            <p:nvPr/>
          </p:nvSpPr>
          <p:spPr>
            <a:xfrm>
              <a:off x="3779913" y="2271142"/>
              <a:ext cx="131765" cy="4572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Rounded Rectangle 7"/>
            <p:cNvSpPr/>
            <p:nvPr/>
          </p:nvSpPr>
          <p:spPr>
            <a:xfrm>
              <a:off x="3425321" y="2313434"/>
              <a:ext cx="3810975" cy="372616"/>
            </a:xfrm>
            <a:prstGeom prst="roundRect">
              <a:avLst>
                <a:gd name="adj" fmla="val 2291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 name="Rectangle 8"/>
            <p:cNvSpPr/>
            <p:nvPr/>
          </p:nvSpPr>
          <p:spPr>
            <a:xfrm>
              <a:off x="5199672" y="2677343"/>
              <a:ext cx="504056" cy="677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2" name="Rectangle 11"/>
            <p:cNvSpPr/>
            <p:nvPr/>
          </p:nvSpPr>
          <p:spPr>
            <a:xfrm>
              <a:off x="5834820" y="2686050"/>
              <a:ext cx="504056" cy="677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 name="Rectangle 12"/>
            <p:cNvSpPr/>
            <p:nvPr/>
          </p:nvSpPr>
          <p:spPr>
            <a:xfrm>
              <a:off x="6444209" y="2686050"/>
              <a:ext cx="504056" cy="677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
        <p:nvSpPr>
          <p:cNvPr id="2" name="Text Placeholder 1"/>
          <p:cNvSpPr>
            <a:spLocks noGrp="1"/>
          </p:cNvSpPr>
          <p:nvPr>
            <p:ph type="body" sz="quarter" idx="10"/>
          </p:nvPr>
        </p:nvSpPr>
        <p:spPr>
          <a:xfrm>
            <a:off x="395536" y="552905"/>
            <a:ext cx="4053774" cy="576064"/>
          </a:xfrm>
        </p:spPr>
        <p:txBody>
          <a:bodyPr/>
          <a:lstStyle/>
          <a:p>
            <a:pPr algn="l"/>
            <a:r>
              <a:rPr lang="en-US" altLang="ko-KR" sz="4000" b="1" dirty="0">
                <a:solidFill>
                  <a:schemeClr val="accent5"/>
                </a:solidFill>
              </a:rPr>
              <a:t>Key</a:t>
            </a:r>
            <a:r>
              <a:rPr lang="en-US" altLang="ko-KR" sz="4000" dirty="0">
                <a:solidFill>
                  <a:schemeClr val="bg1"/>
                </a:solidFill>
              </a:rPr>
              <a:t>  Takeaways</a:t>
            </a:r>
            <a:endParaRPr lang="ko-KR" altLang="en-US" sz="4000" dirty="0">
              <a:solidFill>
                <a:schemeClr val="bg1"/>
              </a:solidFill>
            </a:endParaRPr>
          </a:p>
        </p:txBody>
      </p:sp>
      <p:sp>
        <p:nvSpPr>
          <p:cNvPr id="22" name="TextBox 21"/>
          <p:cNvSpPr txBox="1"/>
          <p:nvPr/>
        </p:nvSpPr>
        <p:spPr>
          <a:xfrm>
            <a:off x="1838099" y="2633522"/>
            <a:ext cx="2372555" cy="276999"/>
          </a:xfrm>
          <a:prstGeom prst="rect">
            <a:avLst/>
          </a:prstGeom>
          <a:noFill/>
        </p:spPr>
        <p:txBody>
          <a:bodyPr wrap="square" rtlCol="0">
            <a:spAutoFit/>
          </a:bodyPr>
          <a:lstStyle/>
          <a:p>
            <a:r>
              <a:rPr lang="en-US" altLang="ko-KR" sz="1200" b="1" dirty="0">
                <a:solidFill>
                  <a:schemeClr val="bg1"/>
                </a:solidFill>
                <a:cs typeface="Arial" pitchFamily="34" charset="0"/>
              </a:rPr>
              <a:t>Advertising funds the internet</a:t>
            </a:r>
          </a:p>
        </p:txBody>
      </p:sp>
      <p:pic>
        <p:nvPicPr>
          <p:cNvPr id="29" name="Graphic 28" descr="Thumbs up sign with solid fill">
            <a:extLst>
              <a:ext uri="{FF2B5EF4-FFF2-40B4-BE49-F238E27FC236}">
                <a16:creationId xmlns:a16="http://schemas.microsoft.com/office/drawing/2014/main" id="{791F3938-0F15-BD01-4D17-74E5984BF3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7177" y="3226303"/>
            <a:ext cx="300643" cy="300643"/>
          </a:xfrm>
          <a:prstGeom prst="rect">
            <a:avLst/>
          </a:prstGeom>
        </p:spPr>
      </p:pic>
      <p:sp>
        <p:nvSpPr>
          <p:cNvPr id="31" name="TextBox 30">
            <a:extLst>
              <a:ext uri="{FF2B5EF4-FFF2-40B4-BE49-F238E27FC236}">
                <a16:creationId xmlns:a16="http://schemas.microsoft.com/office/drawing/2014/main" id="{22D1A007-D5D3-698C-C85C-B0384FFCA411}"/>
              </a:ext>
            </a:extLst>
          </p:cNvPr>
          <p:cNvSpPr txBox="1"/>
          <p:nvPr/>
        </p:nvSpPr>
        <p:spPr>
          <a:xfrm>
            <a:off x="1827514" y="3122342"/>
            <a:ext cx="6848668" cy="646331"/>
          </a:xfrm>
          <a:prstGeom prst="rect">
            <a:avLst/>
          </a:prstGeom>
          <a:noFill/>
        </p:spPr>
        <p:txBody>
          <a:bodyPr wrap="square" rtlCol="0">
            <a:spAutoFit/>
          </a:bodyPr>
          <a:lstStyle/>
          <a:p>
            <a:r>
              <a:rPr lang="en-US" altLang="ko-KR" sz="1200" b="1" dirty="0">
                <a:solidFill>
                  <a:schemeClr val="bg1"/>
                </a:solidFill>
                <a:cs typeface="Arial" pitchFamily="34" charset="0"/>
              </a:rPr>
              <a:t>Consumer benefit </a:t>
            </a:r>
            <a:r>
              <a:rPr lang="en-US" altLang="ko-KR" sz="1200" dirty="0">
                <a:solidFill>
                  <a:schemeClr val="bg1"/>
                </a:solidFill>
                <a:cs typeface="Arial" pitchFamily="34" charset="0"/>
              </a:rPr>
              <a:t>– There may be legitimate commercial reasons and consumer benefits to mass data processing.</a:t>
            </a:r>
          </a:p>
          <a:p>
            <a:endParaRPr lang="en-US" altLang="ko-KR" sz="1200" dirty="0">
              <a:solidFill>
                <a:schemeClr val="bg1"/>
              </a:solidFill>
              <a:cs typeface="Arial" pitchFamily="34" charset="0"/>
            </a:endParaRPr>
          </a:p>
        </p:txBody>
      </p:sp>
      <p:sp>
        <p:nvSpPr>
          <p:cNvPr id="32" name="TextBox 31">
            <a:extLst>
              <a:ext uri="{FF2B5EF4-FFF2-40B4-BE49-F238E27FC236}">
                <a16:creationId xmlns:a16="http://schemas.microsoft.com/office/drawing/2014/main" id="{909028A1-4040-0F6D-B131-8DF91B4F4E80}"/>
              </a:ext>
            </a:extLst>
          </p:cNvPr>
          <p:cNvSpPr txBox="1"/>
          <p:nvPr/>
        </p:nvSpPr>
        <p:spPr>
          <a:xfrm>
            <a:off x="1818994" y="3807863"/>
            <a:ext cx="6560636" cy="276999"/>
          </a:xfrm>
          <a:prstGeom prst="rect">
            <a:avLst/>
          </a:prstGeom>
          <a:noFill/>
        </p:spPr>
        <p:txBody>
          <a:bodyPr wrap="square" rtlCol="0">
            <a:spAutoFit/>
          </a:bodyPr>
          <a:lstStyle/>
          <a:p>
            <a:r>
              <a:rPr lang="en-US" altLang="ko-KR" sz="1200" b="1" dirty="0">
                <a:solidFill>
                  <a:schemeClr val="bg1"/>
                </a:solidFill>
                <a:cs typeface="Arial" pitchFamily="34" charset="0"/>
              </a:rPr>
              <a:t>Limited control </a:t>
            </a:r>
            <a:r>
              <a:rPr lang="en-US" altLang="ko-KR" sz="1200" dirty="0">
                <a:solidFill>
                  <a:schemeClr val="bg1"/>
                </a:solidFill>
                <a:cs typeface="Arial" pitchFamily="34" charset="0"/>
              </a:rPr>
              <a:t>– We have very little control over our personal information.</a:t>
            </a:r>
          </a:p>
        </p:txBody>
      </p:sp>
      <p:sp>
        <p:nvSpPr>
          <p:cNvPr id="33" name="TextBox 32">
            <a:extLst>
              <a:ext uri="{FF2B5EF4-FFF2-40B4-BE49-F238E27FC236}">
                <a16:creationId xmlns:a16="http://schemas.microsoft.com/office/drawing/2014/main" id="{58325F11-6E8B-ED07-311C-955C7FC53743}"/>
              </a:ext>
            </a:extLst>
          </p:cNvPr>
          <p:cNvSpPr txBox="1"/>
          <p:nvPr/>
        </p:nvSpPr>
        <p:spPr>
          <a:xfrm>
            <a:off x="1818994" y="4268247"/>
            <a:ext cx="6776660" cy="646331"/>
          </a:xfrm>
          <a:prstGeom prst="rect">
            <a:avLst/>
          </a:prstGeom>
          <a:noFill/>
        </p:spPr>
        <p:txBody>
          <a:bodyPr wrap="square" rtlCol="0">
            <a:spAutoFit/>
          </a:bodyPr>
          <a:lstStyle/>
          <a:p>
            <a:r>
              <a:rPr lang="en-US" altLang="ko-KR" sz="1200" b="1" dirty="0">
                <a:solidFill>
                  <a:schemeClr val="bg1"/>
                </a:solidFill>
                <a:cs typeface="Arial" pitchFamily="34" charset="0"/>
              </a:rPr>
              <a:t>Manipulation of consumer </a:t>
            </a:r>
            <a:r>
              <a:rPr lang="en-US" altLang="ko-KR" sz="1200" b="1" dirty="0" err="1">
                <a:solidFill>
                  <a:schemeClr val="bg1"/>
                </a:solidFill>
                <a:cs typeface="Arial" pitchFamily="34" charset="0"/>
              </a:rPr>
              <a:t>behaviour</a:t>
            </a:r>
            <a:r>
              <a:rPr lang="en-US" altLang="ko-KR" sz="1200" b="1" dirty="0">
                <a:solidFill>
                  <a:schemeClr val="bg1"/>
                </a:solidFill>
                <a:cs typeface="Arial" pitchFamily="34" charset="0"/>
              </a:rPr>
              <a:t> </a:t>
            </a:r>
            <a:r>
              <a:rPr lang="en-US" altLang="ko-KR" sz="1200" dirty="0">
                <a:solidFill>
                  <a:schemeClr val="bg1"/>
                </a:solidFill>
                <a:cs typeface="Arial" pitchFamily="34" charset="0"/>
              </a:rPr>
              <a:t>– RTB makes manipulation through targeted advertising easier than ever.</a:t>
            </a:r>
          </a:p>
          <a:p>
            <a:endParaRPr lang="en-US" altLang="ko-KR" sz="1200" dirty="0">
              <a:solidFill>
                <a:schemeClr val="bg1"/>
              </a:solidFill>
              <a:cs typeface="Arial" pitchFamily="34" charset="0"/>
            </a:endParaRPr>
          </a:p>
        </p:txBody>
      </p:sp>
      <p:pic>
        <p:nvPicPr>
          <p:cNvPr id="34" name="Graphic 33" descr="Steering Wheel outline">
            <a:extLst>
              <a:ext uri="{FF2B5EF4-FFF2-40B4-BE49-F238E27FC236}">
                <a16:creationId xmlns:a16="http://schemas.microsoft.com/office/drawing/2014/main" id="{57AAC14A-259D-738D-9EF1-90644571F8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9385" y="3784421"/>
            <a:ext cx="323884" cy="323884"/>
          </a:xfrm>
          <a:prstGeom prst="rect">
            <a:avLst/>
          </a:prstGeom>
        </p:spPr>
      </p:pic>
      <p:pic>
        <p:nvPicPr>
          <p:cNvPr id="38" name="Graphic 37" descr="Mental Health with solid fill">
            <a:extLst>
              <a:ext uri="{FF2B5EF4-FFF2-40B4-BE49-F238E27FC236}">
                <a16:creationId xmlns:a16="http://schemas.microsoft.com/office/drawing/2014/main" id="{100640B9-9077-14ED-BEBB-FFD8BC3DEB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60882" y="4315258"/>
            <a:ext cx="353235" cy="353235"/>
          </a:xfrm>
          <a:prstGeom prst="rect">
            <a:avLst/>
          </a:prstGeom>
        </p:spPr>
      </p:pic>
      <p:pic>
        <p:nvPicPr>
          <p:cNvPr id="1026" name="Picture 2" descr="A white background with black text&#10;&#10;Description automatically generated">
            <a:extLst>
              <a:ext uri="{FF2B5EF4-FFF2-40B4-BE49-F238E27FC236}">
                <a16:creationId xmlns:a16="http://schemas.microsoft.com/office/drawing/2014/main" id="{54743CAA-A76B-A77D-A99E-3718020C49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651" y="1226362"/>
            <a:ext cx="3131840" cy="84657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pic>
        <p:nvPicPr>
          <p:cNvPr id="1028" name="Picture 4" descr="A black text on a white background&#10;&#10;Description automatically generated">
            <a:extLst>
              <a:ext uri="{FF2B5EF4-FFF2-40B4-BE49-F238E27FC236}">
                <a16:creationId xmlns:a16="http://schemas.microsoft.com/office/drawing/2014/main" id="{FE26B7FF-B3AF-5938-AAD4-F7F454BA57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131"/>
          <a:stretch/>
        </p:blipFill>
        <p:spPr bwMode="auto">
          <a:xfrm>
            <a:off x="5489750" y="2155299"/>
            <a:ext cx="3297642" cy="641744"/>
          </a:xfrm>
          <a:prstGeom prst="rect">
            <a:avLst/>
          </a:prstGeom>
          <a:noFill/>
          <a:ln w="12700">
            <a:solidFill>
              <a:schemeClr val="accent5"/>
            </a:solidFill>
          </a:ln>
          <a:extLst>
            <a:ext uri="{909E8E84-426E-40DD-AFC4-6F175D3DCCD1}">
              <a14:hiddenFill xmlns:a14="http://schemas.microsoft.com/office/drawing/2010/main">
                <a:solidFill>
                  <a:srgbClr val="FFFFFF"/>
                </a:solidFill>
              </a14:hiddenFill>
            </a:ext>
          </a:extLst>
        </p:spPr>
      </p:pic>
      <p:pic>
        <p:nvPicPr>
          <p:cNvPr id="1030" name="Picture 6" descr="A screenshot of a computer&#10;&#10;Description automatically generated">
            <a:extLst>
              <a:ext uri="{FF2B5EF4-FFF2-40B4-BE49-F238E27FC236}">
                <a16:creationId xmlns:a16="http://schemas.microsoft.com/office/drawing/2014/main" id="{B090CE0D-1434-46DC-99CD-DE8672AF17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453" t="26608" b="4739"/>
          <a:stretch/>
        </p:blipFill>
        <p:spPr bwMode="auto">
          <a:xfrm>
            <a:off x="5806423" y="367952"/>
            <a:ext cx="2664296" cy="782124"/>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F6B0304-CE3D-9468-6855-059D4E84D8CA}"/>
              </a:ext>
            </a:extLst>
          </p:cNvPr>
          <p:cNvSpPr/>
          <p:nvPr/>
        </p:nvSpPr>
        <p:spPr>
          <a:xfrm rot="16200000" flipH="1">
            <a:off x="1190275" y="2499762"/>
            <a:ext cx="451063" cy="5847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36" name="Graphic 35" descr="Dollar with solid fill">
            <a:extLst>
              <a:ext uri="{FF2B5EF4-FFF2-40B4-BE49-F238E27FC236}">
                <a16:creationId xmlns:a16="http://schemas.microsoft.com/office/drawing/2014/main" id="{AACE5373-22D8-B425-C5BF-162B8C1000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69385" y="2638695"/>
            <a:ext cx="307863" cy="307863"/>
          </a:xfrm>
          <a:prstGeom prst="rect">
            <a:avLst/>
          </a:prstGeom>
        </p:spPr>
      </p:pic>
    </p:spTree>
    <p:extLst>
      <p:ext uri="{BB962C8B-B14F-4D97-AF65-F5344CB8AC3E}">
        <p14:creationId xmlns:p14="http://schemas.microsoft.com/office/powerpoint/2010/main" val="2819774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Bibliography</a:t>
            </a:r>
            <a:endParaRPr lang="ko-KR" altLang="en-US" dirty="0"/>
          </a:p>
        </p:txBody>
      </p:sp>
      <p:sp>
        <p:nvSpPr>
          <p:cNvPr id="3" name="TextBox 2"/>
          <p:cNvSpPr txBox="1"/>
          <p:nvPr/>
        </p:nvSpPr>
        <p:spPr>
          <a:xfrm>
            <a:off x="2195736" y="1197160"/>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Legislation</a:t>
            </a:r>
            <a:endParaRPr lang="ko-KR" altLang="en-US" sz="1200" b="1" dirty="0">
              <a:solidFill>
                <a:srgbClr val="444342"/>
              </a:solidFill>
              <a:cs typeface="Arial" pitchFamily="34" charset="0"/>
            </a:endParaRPr>
          </a:p>
        </p:txBody>
      </p:sp>
      <p:sp>
        <p:nvSpPr>
          <p:cNvPr id="4" name="Rectangle 3"/>
          <p:cNvSpPr/>
          <p:nvPr/>
        </p:nvSpPr>
        <p:spPr>
          <a:xfrm>
            <a:off x="3059832" y="1419622"/>
            <a:ext cx="62019" cy="37238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TextBox 4"/>
          <p:cNvSpPr txBox="1"/>
          <p:nvPr/>
        </p:nvSpPr>
        <p:spPr>
          <a:xfrm>
            <a:off x="4139952" y="1150993"/>
            <a:ext cx="4320480" cy="769441"/>
          </a:xfrm>
          <a:prstGeom prst="rect">
            <a:avLst/>
          </a:prstGeom>
          <a:noFill/>
        </p:spPr>
        <p:txBody>
          <a:bodyPr wrap="square" rtlCol="0">
            <a:spAutoFit/>
          </a:bodyPr>
          <a:lstStyle/>
          <a:p>
            <a:r>
              <a:rPr lang="en-US" altLang="ko-KR" sz="1100" dirty="0">
                <a:solidFill>
                  <a:schemeClr val="bg1"/>
                </a:solidFill>
                <a:cs typeface="Arial" pitchFamily="34" charset="0"/>
              </a:rPr>
              <a:t>Personal Information Protection and Electronic Documents Act, S.C. 2000, c.5</a:t>
            </a:r>
          </a:p>
          <a:p>
            <a:endParaRPr lang="en-US" altLang="ko-KR" sz="1100" dirty="0">
              <a:solidFill>
                <a:schemeClr val="bg1"/>
              </a:solidFill>
              <a:cs typeface="Arial" pitchFamily="34" charset="0"/>
            </a:endParaRPr>
          </a:p>
          <a:p>
            <a:r>
              <a:rPr lang="en-US" altLang="ko-KR" sz="1100" dirty="0">
                <a:solidFill>
                  <a:schemeClr val="bg1"/>
                </a:solidFill>
                <a:cs typeface="Arial" pitchFamily="34" charset="0"/>
              </a:rPr>
              <a:t>Personal Information Protection Act, [SBC 2003], Ch 63</a:t>
            </a:r>
          </a:p>
        </p:txBody>
      </p:sp>
      <p:sp>
        <p:nvSpPr>
          <p:cNvPr id="6" name="TextBox 5">
            <a:extLst>
              <a:ext uri="{FF2B5EF4-FFF2-40B4-BE49-F238E27FC236}">
                <a16:creationId xmlns:a16="http://schemas.microsoft.com/office/drawing/2014/main" id="{B0DAFD90-766F-880D-CDB8-9D824573C7CD}"/>
              </a:ext>
            </a:extLst>
          </p:cNvPr>
          <p:cNvSpPr txBox="1"/>
          <p:nvPr/>
        </p:nvSpPr>
        <p:spPr>
          <a:xfrm>
            <a:off x="2195736" y="2294751"/>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Government Sources</a:t>
            </a:r>
            <a:endParaRPr lang="ko-KR" altLang="en-US" sz="1200" b="1" dirty="0">
              <a:solidFill>
                <a:srgbClr val="444342"/>
              </a:solidFill>
              <a:cs typeface="Arial" pitchFamily="34" charset="0"/>
            </a:endParaRPr>
          </a:p>
        </p:txBody>
      </p:sp>
      <p:sp>
        <p:nvSpPr>
          <p:cNvPr id="7" name="TextBox 6">
            <a:extLst>
              <a:ext uri="{FF2B5EF4-FFF2-40B4-BE49-F238E27FC236}">
                <a16:creationId xmlns:a16="http://schemas.microsoft.com/office/drawing/2014/main" id="{793CA097-4B36-6F72-C276-6E2BEF05BD9F}"/>
              </a:ext>
            </a:extLst>
          </p:cNvPr>
          <p:cNvSpPr txBox="1"/>
          <p:nvPr/>
        </p:nvSpPr>
        <p:spPr>
          <a:xfrm>
            <a:off x="2213736" y="3392343"/>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Academic Articles</a:t>
            </a:r>
            <a:endParaRPr lang="ko-KR" altLang="en-US" sz="1200" b="1" dirty="0">
              <a:solidFill>
                <a:srgbClr val="444342"/>
              </a:solidFill>
              <a:cs typeface="Arial" pitchFamily="34" charset="0"/>
            </a:endParaRPr>
          </a:p>
        </p:txBody>
      </p:sp>
      <p:sp>
        <p:nvSpPr>
          <p:cNvPr id="8" name="TextBox 7">
            <a:extLst>
              <a:ext uri="{FF2B5EF4-FFF2-40B4-BE49-F238E27FC236}">
                <a16:creationId xmlns:a16="http://schemas.microsoft.com/office/drawing/2014/main" id="{DC33821B-5587-EF49-6D6D-2C2FD9CD5BDE}"/>
              </a:ext>
            </a:extLst>
          </p:cNvPr>
          <p:cNvSpPr txBox="1"/>
          <p:nvPr/>
        </p:nvSpPr>
        <p:spPr>
          <a:xfrm>
            <a:off x="2213736" y="4351433"/>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News Articles</a:t>
            </a:r>
            <a:endParaRPr lang="ko-KR" altLang="en-US" sz="1200" b="1" dirty="0">
              <a:solidFill>
                <a:srgbClr val="444342"/>
              </a:solidFill>
              <a:cs typeface="Arial" pitchFamily="34" charset="0"/>
            </a:endParaRPr>
          </a:p>
        </p:txBody>
      </p:sp>
      <p:sp>
        <p:nvSpPr>
          <p:cNvPr id="10" name="TextBox 9">
            <a:extLst>
              <a:ext uri="{FF2B5EF4-FFF2-40B4-BE49-F238E27FC236}">
                <a16:creationId xmlns:a16="http://schemas.microsoft.com/office/drawing/2014/main" id="{DE7C3C7A-6224-A2F9-0AE2-43736AF39627}"/>
              </a:ext>
            </a:extLst>
          </p:cNvPr>
          <p:cNvSpPr txBox="1"/>
          <p:nvPr/>
        </p:nvSpPr>
        <p:spPr>
          <a:xfrm>
            <a:off x="4131112" y="1963890"/>
            <a:ext cx="4320480" cy="938719"/>
          </a:xfrm>
          <a:prstGeom prst="rect">
            <a:avLst/>
          </a:prstGeom>
          <a:noFill/>
        </p:spPr>
        <p:txBody>
          <a:bodyPr wrap="square" rtlCol="0">
            <a:spAutoFit/>
          </a:bodyPr>
          <a:lstStyle/>
          <a:p>
            <a:r>
              <a:rPr lang="en-US" altLang="ko-KR" sz="1100" dirty="0">
                <a:solidFill>
                  <a:schemeClr val="bg1"/>
                </a:solidFill>
                <a:cs typeface="Arial" pitchFamily="34" charset="0"/>
              </a:rPr>
              <a:t>Office of the Privacy Commissioner of Canada, </a:t>
            </a:r>
            <a:r>
              <a:rPr lang="en-US" altLang="ko-KR" sz="1100" i="1" dirty="0">
                <a:solidFill>
                  <a:schemeClr val="bg1"/>
                </a:solidFill>
                <a:cs typeface="Arial" pitchFamily="34" charset="0"/>
              </a:rPr>
              <a:t>PIPEDA Legislation and Related Regulations,</a:t>
            </a:r>
            <a:r>
              <a:rPr lang="en-US" altLang="ko-KR" sz="1100" dirty="0">
                <a:solidFill>
                  <a:schemeClr val="bg1"/>
                </a:solidFill>
                <a:cs typeface="Arial" pitchFamily="34" charset="0"/>
              </a:rPr>
              <a:t> (2018) online: &lt;https://</a:t>
            </a:r>
            <a:r>
              <a:rPr lang="en-US" altLang="ko-KR" sz="1100" dirty="0" err="1">
                <a:solidFill>
                  <a:schemeClr val="bg1"/>
                </a:solidFill>
                <a:cs typeface="Arial" pitchFamily="34" charset="0"/>
              </a:rPr>
              <a:t>www.priv.gc.ca</a:t>
            </a:r>
            <a:r>
              <a:rPr lang="en-US" altLang="ko-KR" sz="1100" dirty="0">
                <a:solidFill>
                  <a:schemeClr val="bg1"/>
                </a:solidFill>
                <a:cs typeface="Arial" pitchFamily="34" charset="0"/>
              </a:rPr>
              <a:t>/</a:t>
            </a:r>
            <a:r>
              <a:rPr lang="en-US" altLang="ko-KR" sz="1100" dirty="0" err="1">
                <a:solidFill>
                  <a:schemeClr val="bg1"/>
                </a:solidFill>
                <a:cs typeface="Arial" pitchFamily="34" charset="0"/>
              </a:rPr>
              <a:t>en</a:t>
            </a:r>
            <a:r>
              <a:rPr lang="en-US" altLang="ko-KR" sz="1100" dirty="0">
                <a:solidFill>
                  <a:schemeClr val="bg1"/>
                </a:solidFill>
                <a:cs typeface="Arial" pitchFamily="34" charset="0"/>
              </a:rPr>
              <a:t>/privacy-topics/privacy-laws-in-</a:t>
            </a:r>
            <a:r>
              <a:rPr lang="en-US" altLang="ko-KR" sz="1100" dirty="0" err="1">
                <a:solidFill>
                  <a:schemeClr val="bg1"/>
                </a:solidFill>
                <a:cs typeface="Arial" pitchFamily="34" charset="0"/>
              </a:rPr>
              <a:t>canada</a:t>
            </a:r>
            <a:r>
              <a:rPr lang="en-US" altLang="ko-KR" sz="1100" dirty="0">
                <a:solidFill>
                  <a:schemeClr val="bg1"/>
                </a:solidFill>
                <a:cs typeface="Arial" pitchFamily="34" charset="0"/>
              </a:rPr>
              <a:t>/the-personal-information-protection-and-electronic-documents-act-pipeda/</a:t>
            </a:r>
            <a:r>
              <a:rPr lang="en-US" altLang="ko-KR" sz="1100" dirty="0" err="1">
                <a:solidFill>
                  <a:schemeClr val="bg1"/>
                </a:solidFill>
                <a:cs typeface="Arial" pitchFamily="34" charset="0"/>
              </a:rPr>
              <a:t>r_o_p</a:t>
            </a:r>
            <a:r>
              <a:rPr lang="en-US" altLang="ko-KR" sz="1100" dirty="0">
                <a:solidFill>
                  <a:schemeClr val="bg1"/>
                </a:solidFill>
                <a:cs typeface="Arial" pitchFamily="34" charset="0"/>
              </a:rPr>
              <a:t>/&gt;</a:t>
            </a:r>
            <a:endParaRPr lang="en-US" altLang="ko-KR" sz="1100" i="1" dirty="0">
              <a:solidFill>
                <a:schemeClr val="bg1"/>
              </a:solidFill>
              <a:cs typeface="Arial" pitchFamily="34" charset="0"/>
            </a:endParaRPr>
          </a:p>
        </p:txBody>
      </p:sp>
      <p:sp>
        <p:nvSpPr>
          <p:cNvPr id="12" name="TextBox 11">
            <a:extLst>
              <a:ext uri="{FF2B5EF4-FFF2-40B4-BE49-F238E27FC236}">
                <a16:creationId xmlns:a16="http://schemas.microsoft.com/office/drawing/2014/main" id="{73E1B79B-96A0-6DEC-7A1A-24B170602E20}"/>
              </a:ext>
            </a:extLst>
          </p:cNvPr>
          <p:cNvSpPr txBox="1"/>
          <p:nvPr/>
        </p:nvSpPr>
        <p:spPr>
          <a:xfrm>
            <a:off x="4131112" y="2987449"/>
            <a:ext cx="4320480" cy="1785104"/>
          </a:xfrm>
          <a:prstGeom prst="rect">
            <a:avLst/>
          </a:prstGeom>
          <a:noFill/>
        </p:spPr>
        <p:txBody>
          <a:bodyPr wrap="square" rtlCol="0">
            <a:spAutoFit/>
          </a:bodyPr>
          <a:lstStyle/>
          <a:p>
            <a:r>
              <a:rPr lang="en-US" altLang="ko-KR" sz="1100" dirty="0" err="1">
                <a:solidFill>
                  <a:schemeClr val="bg1"/>
                </a:solidFill>
                <a:cs typeface="Arial" pitchFamily="34" charset="0"/>
              </a:rPr>
              <a:t>Weinan</a:t>
            </a:r>
            <a:r>
              <a:rPr lang="en-US" altLang="ko-KR" sz="1100" dirty="0">
                <a:solidFill>
                  <a:schemeClr val="bg1"/>
                </a:solidFill>
                <a:cs typeface="Arial" pitchFamily="34" charset="0"/>
              </a:rPr>
              <a:t> Zhang, Shuai Yuan, Jung Wang, “Optimal Real Time Bidding for Display Advertising” (2014) 1077-1086 Association for Computing Machinery, Proceedings of the 20</a:t>
            </a:r>
            <a:r>
              <a:rPr lang="en-US" altLang="ko-KR" sz="1100" baseline="30000" dirty="0">
                <a:solidFill>
                  <a:schemeClr val="bg1"/>
                </a:solidFill>
                <a:cs typeface="Arial" pitchFamily="34" charset="0"/>
              </a:rPr>
              <a:t>th</a:t>
            </a:r>
            <a:r>
              <a:rPr lang="en-US" altLang="ko-KR" sz="1100" dirty="0">
                <a:solidFill>
                  <a:schemeClr val="bg1"/>
                </a:solidFill>
                <a:cs typeface="Arial" pitchFamily="34" charset="0"/>
              </a:rPr>
              <a:t> ACM SIGKDD International Conference on Knowledge Discovery and Data Mining, online: </a:t>
            </a:r>
            <a:r>
              <a:rPr lang="en-US" altLang="ko-KR" sz="1100" dirty="0">
                <a:solidFill>
                  <a:schemeClr val="bg1"/>
                </a:solidFill>
                <a:cs typeface="Arial" pitchFamily="34" charset="0"/>
                <a:hlinkClick r:id="rId2"/>
              </a:rPr>
              <a:t>https://doi.org/10.1145/2623330.2623633</a:t>
            </a:r>
            <a:endParaRPr lang="en-US" altLang="ko-KR" sz="1100" dirty="0">
              <a:solidFill>
                <a:schemeClr val="bg1"/>
              </a:solidFill>
              <a:cs typeface="Arial" pitchFamily="34" charset="0"/>
            </a:endParaRPr>
          </a:p>
          <a:p>
            <a:endParaRPr lang="en-US" altLang="ko-KR" sz="1100" i="1" dirty="0">
              <a:solidFill>
                <a:schemeClr val="bg1"/>
              </a:solidFill>
              <a:cs typeface="Arial" pitchFamily="34" charset="0"/>
            </a:endParaRPr>
          </a:p>
          <a:p>
            <a:r>
              <a:rPr lang="en-US" altLang="ko-KR" sz="1100" dirty="0">
                <a:solidFill>
                  <a:schemeClr val="bg1"/>
                </a:solidFill>
                <a:cs typeface="Arial" pitchFamily="34" charset="0"/>
              </a:rPr>
              <a:t>Alex Hern, “Cambridge Analytica: How did it turn clicks into votes?” (6 May 2018), The Guardian online: </a:t>
            </a:r>
            <a:r>
              <a:rPr lang="en-CA" sz="1100" b="0" i="0" strike="noStrike" dirty="0">
                <a:solidFill>
                  <a:srgbClr val="1155CC"/>
                </a:solidFill>
                <a:effectLst/>
                <a:latin typeface="Arial" panose="020B0604020202020204" pitchFamily="34" charset="0"/>
                <a:hlinkClick r:id="rId3"/>
              </a:rPr>
              <a:t>https://www.theguardian.com/news/2018/may/06/cambridge-analytica-how-turn-clicks-into-votes-christopher-wylie</a:t>
            </a:r>
            <a:endParaRPr lang="en-US" altLang="ko-KR" sz="1100" dirty="0">
              <a:solidFill>
                <a:schemeClr val="bg1"/>
              </a:solidFill>
              <a:cs typeface="Arial" pitchFamily="34" charset="0"/>
            </a:endParaRPr>
          </a:p>
        </p:txBody>
      </p:sp>
    </p:spTree>
    <p:extLst>
      <p:ext uri="{BB962C8B-B14F-4D97-AF65-F5344CB8AC3E}">
        <p14:creationId xmlns:p14="http://schemas.microsoft.com/office/powerpoint/2010/main" val="3688459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Bibliography</a:t>
            </a:r>
            <a:endParaRPr lang="ko-KR" altLang="en-US" dirty="0"/>
          </a:p>
        </p:txBody>
      </p:sp>
      <p:sp>
        <p:nvSpPr>
          <p:cNvPr id="3" name="TextBox 2"/>
          <p:cNvSpPr txBox="1"/>
          <p:nvPr/>
        </p:nvSpPr>
        <p:spPr>
          <a:xfrm>
            <a:off x="2195736" y="1197160"/>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News Articles</a:t>
            </a:r>
            <a:endParaRPr lang="ko-KR" altLang="en-US" sz="1200" b="1" dirty="0">
              <a:solidFill>
                <a:srgbClr val="444342"/>
              </a:solidFill>
              <a:cs typeface="Arial" pitchFamily="34" charset="0"/>
            </a:endParaRPr>
          </a:p>
        </p:txBody>
      </p:sp>
      <p:sp>
        <p:nvSpPr>
          <p:cNvPr id="4" name="Rectangle 3"/>
          <p:cNvSpPr/>
          <p:nvPr/>
        </p:nvSpPr>
        <p:spPr>
          <a:xfrm>
            <a:off x="3059832" y="1419622"/>
            <a:ext cx="62019" cy="37238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TextBox 4"/>
          <p:cNvSpPr txBox="1"/>
          <p:nvPr/>
        </p:nvSpPr>
        <p:spPr>
          <a:xfrm>
            <a:off x="4139952" y="1150993"/>
            <a:ext cx="4320480" cy="1785104"/>
          </a:xfrm>
          <a:prstGeom prst="rect">
            <a:avLst/>
          </a:prstGeom>
          <a:noFill/>
        </p:spPr>
        <p:txBody>
          <a:bodyPr wrap="square" rtlCol="0">
            <a:spAutoFit/>
          </a:bodyPr>
          <a:lstStyle/>
          <a:p>
            <a:r>
              <a:rPr lang="en-US" altLang="ko-KR" sz="1100" dirty="0">
                <a:solidFill>
                  <a:schemeClr val="bg1"/>
                </a:solidFill>
                <a:cs typeface="Arial" pitchFamily="34" charset="0"/>
              </a:rPr>
              <a:t>Jane Wakefield, “Your Data and How It’s Used to Gain Your Vote” (27 Nov 2020), BBC News online: </a:t>
            </a:r>
            <a:r>
              <a:rPr lang="en-CA" sz="1100" b="0" i="0" u="sng" strike="noStrike" dirty="0">
                <a:solidFill>
                  <a:srgbClr val="1155CC"/>
                </a:solidFill>
                <a:effectLst/>
                <a:latin typeface="Arial" panose="020B0604020202020204" pitchFamily="34" charset="0"/>
                <a:hlinkClick r:id="rId2"/>
              </a:rPr>
              <a:t>https://www.theguardian.com/news/2018/may/06/cambridge-analytica-how-turn-clicks-into-votes-christopher-wylie</a:t>
            </a:r>
            <a:endParaRPr lang="en-CA" sz="1100" u="sng" dirty="0">
              <a:solidFill>
                <a:srgbClr val="1155CC"/>
              </a:solidFill>
              <a:latin typeface="Arial" panose="020B0604020202020204" pitchFamily="34" charset="0"/>
              <a:hlinkClick r:id="rId2"/>
            </a:endParaRPr>
          </a:p>
          <a:p>
            <a:endParaRPr lang="en-CA" sz="1100" dirty="0">
              <a:solidFill>
                <a:schemeClr val="bg1"/>
              </a:solidFill>
              <a:latin typeface="Arial" panose="020B0604020202020204" pitchFamily="34" charset="0"/>
              <a:cs typeface="Arial" pitchFamily="34" charset="0"/>
            </a:endParaRPr>
          </a:p>
          <a:p>
            <a:r>
              <a:rPr lang="en-CA" sz="1100" dirty="0">
                <a:solidFill>
                  <a:schemeClr val="bg1"/>
                </a:solidFill>
                <a:latin typeface="Arial" panose="020B0604020202020204" pitchFamily="34" charset="0"/>
                <a:cs typeface="Arial" pitchFamily="34" charset="0"/>
              </a:rPr>
              <a:t>Scott </a:t>
            </a:r>
            <a:r>
              <a:rPr lang="en-CA" sz="1100" dirty="0" err="1">
                <a:solidFill>
                  <a:schemeClr val="bg1"/>
                </a:solidFill>
                <a:latin typeface="Arial" panose="020B0604020202020204" pitchFamily="34" charset="0"/>
                <a:cs typeface="Arial" pitchFamily="34" charset="0"/>
              </a:rPr>
              <a:t>Detrow</a:t>
            </a:r>
            <a:r>
              <a:rPr lang="en-CA" sz="1100" dirty="0">
                <a:solidFill>
                  <a:schemeClr val="bg1"/>
                </a:solidFill>
                <a:latin typeface="Arial" panose="020B0604020202020204" pitchFamily="34" charset="0"/>
                <a:cs typeface="Arial" pitchFamily="34" charset="0"/>
              </a:rPr>
              <a:t>, “What Did Cambridge Analytica Do During the 2016 Election?” (20 March 2018), NPR online: </a:t>
            </a:r>
            <a:r>
              <a:rPr lang="en-CA" sz="11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https://www.theguardian.com/news/2018/may/06/cambridge-analytica-how-turn-clicks-into-votes-christopher-wylie</a:t>
            </a:r>
            <a:endParaRPr lang="en-CA" sz="1100" b="0" i="0" u="sng" strike="noStrike" dirty="0">
              <a:solidFill>
                <a:schemeClr val="bg1"/>
              </a:solidFill>
              <a:effectLst/>
              <a:latin typeface="Arial" panose="020B0604020202020204" pitchFamily="34" charset="0"/>
              <a:cs typeface="Arial" pitchFamily="34" charset="0"/>
            </a:endParaRPr>
          </a:p>
          <a:p>
            <a:endParaRPr lang="en-CA" sz="1100" b="0" i="0" u="sng" strike="noStrike" dirty="0">
              <a:solidFill>
                <a:srgbClr val="1155CC"/>
              </a:solidFill>
              <a:effectLst/>
              <a:latin typeface="Arial" panose="020B0604020202020204" pitchFamily="34" charset="0"/>
            </a:endParaRPr>
          </a:p>
        </p:txBody>
      </p:sp>
      <p:sp>
        <p:nvSpPr>
          <p:cNvPr id="6" name="TextBox 5">
            <a:extLst>
              <a:ext uri="{FF2B5EF4-FFF2-40B4-BE49-F238E27FC236}">
                <a16:creationId xmlns:a16="http://schemas.microsoft.com/office/drawing/2014/main" id="{B0DAFD90-766F-880D-CDB8-9D824573C7CD}"/>
              </a:ext>
            </a:extLst>
          </p:cNvPr>
          <p:cNvSpPr txBox="1"/>
          <p:nvPr/>
        </p:nvSpPr>
        <p:spPr>
          <a:xfrm>
            <a:off x="2195736" y="2294751"/>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Online Sources</a:t>
            </a:r>
            <a:endParaRPr lang="ko-KR" altLang="en-US" sz="1200" b="1" dirty="0">
              <a:solidFill>
                <a:srgbClr val="444342"/>
              </a:solidFill>
              <a:cs typeface="Arial" pitchFamily="34" charset="0"/>
            </a:endParaRPr>
          </a:p>
        </p:txBody>
      </p:sp>
      <p:sp>
        <p:nvSpPr>
          <p:cNvPr id="14" name="TextBox 13">
            <a:extLst>
              <a:ext uri="{FF2B5EF4-FFF2-40B4-BE49-F238E27FC236}">
                <a16:creationId xmlns:a16="http://schemas.microsoft.com/office/drawing/2014/main" id="{6DF44908-F893-B24A-956E-0844225F66CA}"/>
              </a:ext>
            </a:extLst>
          </p:cNvPr>
          <p:cNvSpPr txBox="1"/>
          <p:nvPr/>
        </p:nvSpPr>
        <p:spPr>
          <a:xfrm>
            <a:off x="4139952" y="2761400"/>
            <a:ext cx="4572000" cy="1954381"/>
          </a:xfrm>
          <a:prstGeom prst="rect">
            <a:avLst/>
          </a:prstGeom>
          <a:noFill/>
        </p:spPr>
        <p:txBody>
          <a:bodyPr wrap="square">
            <a:spAutoFit/>
          </a:bodyPr>
          <a:lstStyle/>
          <a:p>
            <a:r>
              <a:rPr lang="en-US" sz="1100" dirty="0">
                <a:solidFill>
                  <a:schemeClr val="bg1"/>
                </a:solidFill>
              </a:rPr>
              <a:t>Alphabet, “Alphabet Announces Third Quarter 2022 Results”, (25 Oct  2022), online: </a:t>
            </a:r>
            <a:r>
              <a:rPr lang="en-US" sz="1100" dirty="0">
                <a:solidFill>
                  <a:schemeClr val="bg1"/>
                </a:solidFill>
                <a:hlinkClick r:id="rId4">
                  <a:extLst>
                    <a:ext uri="{A12FA001-AC4F-418D-AE19-62706E023703}">
                      <ahyp:hlinkClr xmlns:ahyp="http://schemas.microsoft.com/office/drawing/2018/hyperlinkcolor" val="tx"/>
                    </a:ext>
                  </a:extLst>
                </a:hlinkClick>
              </a:rPr>
              <a:t>https://abc.xyz/assets/investor/static/pdf/2022Q3_alphabet_earnings_release.pdf?cache=4156e7f</a:t>
            </a:r>
            <a:endParaRPr lang="en-US" sz="1100" dirty="0">
              <a:solidFill>
                <a:schemeClr val="bg1"/>
              </a:solidFill>
            </a:endParaRPr>
          </a:p>
          <a:p>
            <a:endParaRPr lang="en-US" sz="1100" dirty="0">
              <a:solidFill>
                <a:schemeClr val="bg1"/>
              </a:solidFill>
            </a:endParaRPr>
          </a:p>
          <a:p>
            <a:r>
              <a:rPr lang="en-US" sz="1100" dirty="0">
                <a:solidFill>
                  <a:schemeClr val="bg1"/>
                </a:solidFill>
              </a:rPr>
              <a:t>Alphabet, “Cookie Matching”, online: https://</a:t>
            </a:r>
            <a:r>
              <a:rPr lang="en-US" sz="1100" dirty="0" err="1">
                <a:solidFill>
                  <a:schemeClr val="bg1"/>
                </a:solidFill>
              </a:rPr>
              <a:t>developers.google.com</a:t>
            </a:r>
            <a:r>
              <a:rPr lang="en-US" sz="1100" dirty="0">
                <a:solidFill>
                  <a:schemeClr val="bg1"/>
                </a:solidFill>
              </a:rPr>
              <a:t>/authorized-buyers/</a:t>
            </a:r>
            <a:r>
              <a:rPr lang="en-US" sz="1100" dirty="0" err="1">
                <a:solidFill>
                  <a:schemeClr val="bg1"/>
                </a:solidFill>
              </a:rPr>
              <a:t>rtb</a:t>
            </a:r>
            <a:r>
              <a:rPr lang="en-US" sz="1100" dirty="0">
                <a:solidFill>
                  <a:schemeClr val="bg1"/>
                </a:solidFill>
              </a:rPr>
              <a:t>/cookie-guide</a:t>
            </a:r>
          </a:p>
          <a:p>
            <a:endParaRPr lang="en-US" sz="1100" dirty="0">
              <a:solidFill>
                <a:schemeClr val="bg1"/>
              </a:solidFill>
            </a:endParaRPr>
          </a:p>
          <a:p>
            <a:r>
              <a:rPr lang="en-US" sz="1100" dirty="0">
                <a:solidFill>
                  <a:schemeClr val="bg1"/>
                </a:solidFill>
              </a:rPr>
              <a:t>David </a:t>
            </a:r>
            <a:r>
              <a:rPr lang="en-US" sz="1100" dirty="0" err="1">
                <a:solidFill>
                  <a:schemeClr val="bg1"/>
                </a:solidFill>
              </a:rPr>
              <a:t>Mitby</a:t>
            </a:r>
            <a:r>
              <a:rPr lang="en-US" sz="1100" dirty="0">
                <a:solidFill>
                  <a:schemeClr val="bg1"/>
                </a:solidFill>
              </a:rPr>
              <a:t>, “More Effective Media Buying on Apps” (1 May 2023), Google Ads &amp; Commerce Blog, online: </a:t>
            </a:r>
            <a:r>
              <a:rPr lang="en-US" sz="1100" dirty="0">
                <a:solidFill>
                  <a:schemeClr val="bg1"/>
                </a:solidFill>
                <a:hlinkClick r:id="rId5">
                  <a:extLst>
                    <a:ext uri="{A12FA001-AC4F-418D-AE19-62706E023703}">
                      <ahyp:hlinkClr xmlns:ahyp="http://schemas.microsoft.com/office/drawing/2018/hyperlinkcolor" val="tx"/>
                    </a:ext>
                  </a:extLst>
                </a:hlinkClick>
              </a:rPr>
              <a:t>https://blog.google/products/ads-commerce/more-effective-media-buying-on-apps/</a:t>
            </a:r>
            <a:endParaRPr lang="en-US" sz="1100" dirty="0">
              <a:solidFill>
                <a:schemeClr val="bg1"/>
              </a:solidFill>
            </a:endParaRPr>
          </a:p>
          <a:p>
            <a:endParaRPr lang="en-US" sz="1100" dirty="0">
              <a:solidFill>
                <a:schemeClr val="bg1"/>
              </a:solidFill>
            </a:endParaRPr>
          </a:p>
        </p:txBody>
      </p:sp>
    </p:spTree>
    <p:extLst>
      <p:ext uri="{BB962C8B-B14F-4D97-AF65-F5344CB8AC3E}">
        <p14:creationId xmlns:p14="http://schemas.microsoft.com/office/powerpoint/2010/main" val="397262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Bibliography</a:t>
            </a:r>
            <a:endParaRPr lang="ko-KR" altLang="en-US" dirty="0"/>
          </a:p>
        </p:txBody>
      </p:sp>
      <p:sp>
        <p:nvSpPr>
          <p:cNvPr id="3" name="TextBox 2"/>
          <p:cNvSpPr txBox="1"/>
          <p:nvPr/>
        </p:nvSpPr>
        <p:spPr>
          <a:xfrm>
            <a:off x="2195736" y="1197160"/>
            <a:ext cx="1816230" cy="276999"/>
          </a:xfrm>
          <a:prstGeom prst="rect">
            <a:avLst/>
          </a:prstGeom>
          <a:solidFill>
            <a:schemeClr val="accent2"/>
          </a:solidFill>
        </p:spPr>
        <p:txBody>
          <a:bodyPr wrap="square" rtlCol="0">
            <a:spAutoFit/>
          </a:bodyPr>
          <a:lstStyle/>
          <a:p>
            <a:pPr algn="ctr"/>
            <a:r>
              <a:rPr lang="en-US" altLang="ko-KR" sz="1200" b="1" dirty="0">
                <a:solidFill>
                  <a:srgbClr val="444342"/>
                </a:solidFill>
                <a:cs typeface="Arial" pitchFamily="34" charset="0"/>
              </a:rPr>
              <a:t>Online Sources</a:t>
            </a:r>
            <a:endParaRPr lang="ko-KR" altLang="en-US" sz="1200" b="1" dirty="0">
              <a:solidFill>
                <a:srgbClr val="444342"/>
              </a:solidFill>
              <a:cs typeface="Arial" pitchFamily="34" charset="0"/>
            </a:endParaRPr>
          </a:p>
        </p:txBody>
      </p:sp>
      <p:sp>
        <p:nvSpPr>
          <p:cNvPr id="4" name="Rectangle 3"/>
          <p:cNvSpPr/>
          <p:nvPr/>
        </p:nvSpPr>
        <p:spPr>
          <a:xfrm>
            <a:off x="3059832" y="1419622"/>
            <a:ext cx="62019" cy="37238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9" name="TextBox 8">
            <a:extLst>
              <a:ext uri="{FF2B5EF4-FFF2-40B4-BE49-F238E27FC236}">
                <a16:creationId xmlns:a16="http://schemas.microsoft.com/office/drawing/2014/main" id="{83FD5F35-4B37-01F9-572E-A573B8FFD0B6}"/>
              </a:ext>
            </a:extLst>
          </p:cNvPr>
          <p:cNvSpPr txBox="1"/>
          <p:nvPr/>
        </p:nvSpPr>
        <p:spPr>
          <a:xfrm>
            <a:off x="4139952" y="1150993"/>
            <a:ext cx="4320480" cy="1277273"/>
          </a:xfrm>
          <a:prstGeom prst="rect">
            <a:avLst/>
          </a:prstGeom>
          <a:noFill/>
        </p:spPr>
        <p:txBody>
          <a:bodyPr wrap="square" rtlCol="0">
            <a:spAutoFit/>
          </a:bodyPr>
          <a:lstStyle/>
          <a:p>
            <a:r>
              <a:rPr lang="en-US" sz="1100" dirty="0">
                <a:solidFill>
                  <a:schemeClr val="bg1"/>
                </a:solidFill>
              </a:rPr>
              <a:t>Martina </a:t>
            </a:r>
            <a:r>
              <a:rPr lang="en-US" sz="1100" dirty="0" err="1">
                <a:solidFill>
                  <a:schemeClr val="bg1"/>
                </a:solidFill>
              </a:rPr>
              <a:t>Bretous</a:t>
            </a:r>
            <a:r>
              <a:rPr lang="en-US" sz="1100" dirty="0">
                <a:solidFill>
                  <a:schemeClr val="bg1"/>
                </a:solidFill>
              </a:rPr>
              <a:t>, “A Plain English Guide to Real Time Bidding” (21 February 2022), </a:t>
            </a:r>
            <a:r>
              <a:rPr lang="en-US" sz="1100" dirty="0" err="1">
                <a:solidFill>
                  <a:schemeClr val="bg1"/>
                </a:solidFill>
              </a:rPr>
              <a:t>Hubspot</a:t>
            </a:r>
            <a:r>
              <a:rPr lang="en-US" sz="1100" dirty="0">
                <a:solidFill>
                  <a:schemeClr val="bg1"/>
                </a:solidFill>
              </a:rPr>
              <a:t> online: https://</a:t>
            </a:r>
            <a:r>
              <a:rPr lang="en-US" sz="1100" dirty="0" err="1">
                <a:solidFill>
                  <a:schemeClr val="bg1"/>
                </a:solidFill>
              </a:rPr>
              <a:t>blog.hubspot.com</a:t>
            </a:r>
            <a:r>
              <a:rPr lang="en-US" sz="1100" dirty="0">
                <a:solidFill>
                  <a:schemeClr val="bg1"/>
                </a:solidFill>
              </a:rPr>
              <a:t>/marketing/real-time-bidding</a:t>
            </a:r>
          </a:p>
          <a:p>
            <a:endParaRPr lang="en-US" altLang="ko-KR" sz="1100" dirty="0">
              <a:solidFill>
                <a:schemeClr val="bg1"/>
              </a:solidFill>
              <a:cs typeface="Arial" pitchFamily="34" charset="0"/>
            </a:endParaRPr>
          </a:p>
          <a:p>
            <a:r>
              <a:rPr lang="en-US" altLang="ko-KR" sz="1100" dirty="0">
                <a:solidFill>
                  <a:schemeClr val="bg1"/>
                </a:solidFill>
                <a:cs typeface="Arial" pitchFamily="34" charset="0"/>
              </a:rPr>
              <a:t>Jeff Beckman, “2023’s Google Ads Statistics: Don’t Miss Out!” (31 October 2023) Tech Report online: https://</a:t>
            </a:r>
            <a:r>
              <a:rPr lang="en-US" altLang="ko-KR" sz="1100" dirty="0" err="1">
                <a:solidFill>
                  <a:schemeClr val="bg1"/>
                </a:solidFill>
                <a:cs typeface="Arial" pitchFamily="34" charset="0"/>
              </a:rPr>
              <a:t>techreport.com</a:t>
            </a:r>
            <a:r>
              <a:rPr lang="en-US" altLang="ko-KR" sz="1100" dirty="0">
                <a:solidFill>
                  <a:schemeClr val="bg1"/>
                </a:solidFill>
                <a:cs typeface="Arial" pitchFamily="34" charset="0"/>
              </a:rPr>
              <a:t>/statistics/google-ads-statistics/</a:t>
            </a:r>
          </a:p>
        </p:txBody>
      </p:sp>
    </p:spTree>
    <p:extLst>
      <p:ext uri="{BB962C8B-B14F-4D97-AF65-F5344CB8AC3E}">
        <p14:creationId xmlns:p14="http://schemas.microsoft.com/office/powerpoint/2010/main" val="18804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032448" y="339502"/>
            <a:ext cx="5111552" cy="576064"/>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sz="3600" dirty="0">
                <a:solidFill>
                  <a:schemeClr val="accent2"/>
                </a:solidFill>
                <a:cs typeface="Arial" pitchFamily="34" charset="0"/>
              </a:rPr>
              <a:t>Agenda</a:t>
            </a:r>
          </a:p>
        </p:txBody>
      </p:sp>
      <p:grpSp>
        <p:nvGrpSpPr>
          <p:cNvPr id="12" name="Group 11"/>
          <p:cNvGrpSpPr/>
          <p:nvPr/>
        </p:nvGrpSpPr>
        <p:grpSpPr>
          <a:xfrm>
            <a:off x="3480374" y="1203598"/>
            <a:ext cx="5328592" cy="755937"/>
            <a:chOff x="3414539" y="1203598"/>
            <a:chExt cx="5328592" cy="755937"/>
          </a:xfrm>
        </p:grpSpPr>
        <p:grpSp>
          <p:nvGrpSpPr>
            <p:cNvPr id="13" name="Group 12"/>
            <p:cNvGrpSpPr/>
            <p:nvPr/>
          </p:nvGrpSpPr>
          <p:grpSpPr>
            <a:xfrm>
              <a:off x="3414539" y="1203598"/>
              <a:ext cx="3816400" cy="576064"/>
              <a:chOff x="4572000" y="1743933"/>
              <a:chExt cx="3816400" cy="576064"/>
            </a:xfrm>
            <a:solidFill>
              <a:srgbClr val="FFC000"/>
            </a:solidFill>
          </p:grpSpPr>
          <p:sp>
            <p:nvSpPr>
              <p:cNvPr id="14" name="Rectangle 13"/>
              <p:cNvSpPr/>
              <p:nvPr/>
            </p:nvSpPr>
            <p:spPr>
              <a:xfrm>
                <a:off x="4788024" y="1743933"/>
                <a:ext cx="3384376"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5" name="Isosceles Triangle 14"/>
              <p:cNvSpPr/>
              <p:nvPr/>
            </p:nvSpPr>
            <p:spPr>
              <a:xfrm rot="16200000">
                <a:off x="4392000" y="1923934"/>
                <a:ext cx="576000" cy="216000"/>
              </a:xfrm>
              <a:prstGeom prst="triangle">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6" name="Isosceles Triangle 15"/>
              <p:cNvSpPr/>
              <p:nvPr/>
            </p:nvSpPr>
            <p:spPr>
              <a:xfrm rot="5400000">
                <a:off x="7992400" y="1923933"/>
                <a:ext cx="576000" cy="216000"/>
              </a:xfrm>
              <a:prstGeom prst="triangle">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11" name="Group 10"/>
            <p:cNvGrpSpPr/>
            <p:nvPr/>
          </p:nvGrpSpPr>
          <p:grpSpPr>
            <a:xfrm>
              <a:off x="4314639" y="1383471"/>
              <a:ext cx="4428492" cy="576064"/>
              <a:chOff x="4572000" y="1743934"/>
              <a:chExt cx="4428492" cy="576064"/>
            </a:xfrm>
            <a:solidFill>
              <a:schemeClr val="bg1">
                <a:lumMod val="95000"/>
              </a:schemeClr>
            </a:solidFill>
          </p:grpSpPr>
          <p:sp>
            <p:nvSpPr>
              <p:cNvPr id="2" name="Rectangle 1"/>
              <p:cNvSpPr/>
              <p:nvPr/>
            </p:nvSpPr>
            <p:spPr>
              <a:xfrm>
                <a:off x="4788024" y="1743934"/>
                <a:ext cx="4212468"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Isosceles Triangle 6"/>
              <p:cNvSpPr/>
              <p:nvPr/>
            </p:nvSpPr>
            <p:spPr>
              <a:xfrm rot="16200000">
                <a:off x="4392000" y="1923934"/>
                <a:ext cx="576000" cy="216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grpSp>
        <p:nvGrpSpPr>
          <p:cNvPr id="18" name="Group 17"/>
          <p:cNvGrpSpPr/>
          <p:nvPr/>
        </p:nvGrpSpPr>
        <p:grpSpPr>
          <a:xfrm>
            <a:off x="3122111" y="2111871"/>
            <a:ext cx="5328592" cy="755937"/>
            <a:chOff x="3414539" y="1203598"/>
            <a:chExt cx="5328592" cy="755937"/>
          </a:xfrm>
        </p:grpSpPr>
        <p:grpSp>
          <p:nvGrpSpPr>
            <p:cNvPr id="19" name="Group 18"/>
            <p:cNvGrpSpPr/>
            <p:nvPr/>
          </p:nvGrpSpPr>
          <p:grpSpPr>
            <a:xfrm>
              <a:off x="3414539" y="1203598"/>
              <a:ext cx="3816400" cy="576064"/>
              <a:chOff x="4572000" y="1743933"/>
              <a:chExt cx="3816400" cy="576064"/>
            </a:xfrm>
            <a:solidFill>
              <a:srgbClr val="FFC000"/>
            </a:solidFill>
          </p:grpSpPr>
          <p:sp>
            <p:nvSpPr>
              <p:cNvPr id="23" name="Rectangle 22"/>
              <p:cNvSpPr/>
              <p:nvPr/>
            </p:nvSpPr>
            <p:spPr>
              <a:xfrm>
                <a:off x="4788024" y="1743933"/>
                <a:ext cx="3384376"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Isosceles Triangle 23"/>
              <p:cNvSpPr/>
              <p:nvPr/>
            </p:nvSpPr>
            <p:spPr>
              <a:xfrm rot="16200000">
                <a:off x="4392000" y="1923934"/>
                <a:ext cx="576000" cy="2160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5" name="Isosceles Triangle 24"/>
              <p:cNvSpPr/>
              <p:nvPr/>
            </p:nvSpPr>
            <p:spPr>
              <a:xfrm rot="5400000">
                <a:off x="7992400" y="1923933"/>
                <a:ext cx="576000" cy="2160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20" name="Group 19"/>
            <p:cNvGrpSpPr/>
            <p:nvPr/>
          </p:nvGrpSpPr>
          <p:grpSpPr>
            <a:xfrm>
              <a:off x="4314639" y="1383471"/>
              <a:ext cx="4428492" cy="576064"/>
              <a:chOff x="4572000" y="1743934"/>
              <a:chExt cx="4428492" cy="576064"/>
            </a:xfrm>
            <a:solidFill>
              <a:schemeClr val="bg1">
                <a:lumMod val="95000"/>
              </a:schemeClr>
            </a:solidFill>
          </p:grpSpPr>
          <p:sp>
            <p:nvSpPr>
              <p:cNvPr id="21" name="Rectangle 20"/>
              <p:cNvSpPr/>
              <p:nvPr/>
            </p:nvSpPr>
            <p:spPr>
              <a:xfrm>
                <a:off x="4788024" y="1743934"/>
                <a:ext cx="4212468"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2" name="Isosceles Triangle 21"/>
              <p:cNvSpPr/>
              <p:nvPr/>
            </p:nvSpPr>
            <p:spPr>
              <a:xfrm rot="16200000">
                <a:off x="4392000" y="1923934"/>
                <a:ext cx="576000" cy="216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grpSp>
        <p:nvGrpSpPr>
          <p:cNvPr id="26" name="Group 25"/>
          <p:cNvGrpSpPr/>
          <p:nvPr/>
        </p:nvGrpSpPr>
        <p:grpSpPr>
          <a:xfrm>
            <a:off x="2763849" y="3020144"/>
            <a:ext cx="5328592" cy="755937"/>
            <a:chOff x="3414539" y="1203598"/>
            <a:chExt cx="5328592" cy="755937"/>
          </a:xfrm>
        </p:grpSpPr>
        <p:grpSp>
          <p:nvGrpSpPr>
            <p:cNvPr id="27" name="Group 26"/>
            <p:cNvGrpSpPr/>
            <p:nvPr/>
          </p:nvGrpSpPr>
          <p:grpSpPr>
            <a:xfrm>
              <a:off x="3414539" y="1203598"/>
              <a:ext cx="3816400" cy="576064"/>
              <a:chOff x="4572000" y="1743933"/>
              <a:chExt cx="3816400" cy="576064"/>
            </a:xfrm>
            <a:solidFill>
              <a:srgbClr val="FFC000"/>
            </a:solidFill>
          </p:grpSpPr>
          <p:sp>
            <p:nvSpPr>
              <p:cNvPr id="31" name="Rectangle 30"/>
              <p:cNvSpPr/>
              <p:nvPr/>
            </p:nvSpPr>
            <p:spPr>
              <a:xfrm>
                <a:off x="4788024" y="1743933"/>
                <a:ext cx="3384376"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2" name="Isosceles Triangle 31"/>
              <p:cNvSpPr/>
              <p:nvPr/>
            </p:nvSpPr>
            <p:spPr>
              <a:xfrm rot="16200000">
                <a:off x="4392000" y="1923934"/>
                <a:ext cx="576000" cy="216000"/>
              </a:xfrm>
              <a:prstGeom prst="triangle">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33" name="Isosceles Triangle 32"/>
              <p:cNvSpPr/>
              <p:nvPr/>
            </p:nvSpPr>
            <p:spPr>
              <a:xfrm rot="5400000">
                <a:off x="7992400" y="1923933"/>
                <a:ext cx="576000" cy="216000"/>
              </a:xfrm>
              <a:prstGeom prst="triangle">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28" name="Group 27"/>
            <p:cNvGrpSpPr/>
            <p:nvPr/>
          </p:nvGrpSpPr>
          <p:grpSpPr>
            <a:xfrm>
              <a:off x="4314639" y="1383471"/>
              <a:ext cx="4428492" cy="576064"/>
              <a:chOff x="4572000" y="1743934"/>
              <a:chExt cx="4428492" cy="576064"/>
            </a:xfrm>
            <a:solidFill>
              <a:schemeClr val="bg1">
                <a:lumMod val="95000"/>
              </a:schemeClr>
            </a:solidFill>
          </p:grpSpPr>
          <p:sp>
            <p:nvSpPr>
              <p:cNvPr id="29" name="Rectangle 28"/>
              <p:cNvSpPr/>
              <p:nvPr/>
            </p:nvSpPr>
            <p:spPr>
              <a:xfrm>
                <a:off x="4788024" y="1743934"/>
                <a:ext cx="4212468"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0" name="Isosceles Triangle 29"/>
              <p:cNvSpPr/>
              <p:nvPr/>
            </p:nvSpPr>
            <p:spPr>
              <a:xfrm rot="16200000">
                <a:off x="4392000" y="1923934"/>
                <a:ext cx="576000" cy="216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grpSp>
        <p:nvGrpSpPr>
          <p:cNvPr id="34" name="Group 33"/>
          <p:cNvGrpSpPr/>
          <p:nvPr/>
        </p:nvGrpSpPr>
        <p:grpSpPr>
          <a:xfrm>
            <a:off x="2405587" y="3928417"/>
            <a:ext cx="5328592" cy="755937"/>
            <a:chOff x="3414539" y="1203598"/>
            <a:chExt cx="5328592" cy="755937"/>
          </a:xfrm>
        </p:grpSpPr>
        <p:grpSp>
          <p:nvGrpSpPr>
            <p:cNvPr id="35" name="Group 34"/>
            <p:cNvGrpSpPr/>
            <p:nvPr/>
          </p:nvGrpSpPr>
          <p:grpSpPr>
            <a:xfrm>
              <a:off x="3414539" y="1203598"/>
              <a:ext cx="3816400" cy="576064"/>
              <a:chOff x="4572000" y="1743933"/>
              <a:chExt cx="3816400" cy="576064"/>
            </a:xfrm>
            <a:solidFill>
              <a:srgbClr val="FFC000"/>
            </a:solidFill>
          </p:grpSpPr>
          <p:sp>
            <p:nvSpPr>
              <p:cNvPr id="39" name="Rectangle 38"/>
              <p:cNvSpPr/>
              <p:nvPr/>
            </p:nvSpPr>
            <p:spPr>
              <a:xfrm>
                <a:off x="4788024" y="1743933"/>
                <a:ext cx="3384376"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0" name="Isosceles Triangle 39"/>
              <p:cNvSpPr/>
              <p:nvPr/>
            </p:nvSpPr>
            <p:spPr>
              <a:xfrm rot="16200000">
                <a:off x="4392000" y="1923934"/>
                <a:ext cx="576000" cy="2160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1" name="Isosceles Triangle 40"/>
              <p:cNvSpPr/>
              <p:nvPr/>
            </p:nvSpPr>
            <p:spPr>
              <a:xfrm rot="5400000">
                <a:off x="7992400" y="1923933"/>
                <a:ext cx="576000" cy="21600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nvGrpSpPr>
            <p:cNvPr id="36" name="Group 35"/>
            <p:cNvGrpSpPr/>
            <p:nvPr/>
          </p:nvGrpSpPr>
          <p:grpSpPr>
            <a:xfrm>
              <a:off x="4314639" y="1383471"/>
              <a:ext cx="4428492" cy="576064"/>
              <a:chOff x="4572000" y="1743934"/>
              <a:chExt cx="4428492" cy="576064"/>
            </a:xfrm>
            <a:solidFill>
              <a:schemeClr val="bg1">
                <a:lumMod val="95000"/>
              </a:schemeClr>
            </a:solidFill>
          </p:grpSpPr>
          <p:sp>
            <p:nvSpPr>
              <p:cNvPr id="37" name="Rectangle 36"/>
              <p:cNvSpPr/>
              <p:nvPr/>
            </p:nvSpPr>
            <p:spPr>
              <a:xfrm>
                <a:off x="4788024" y="1743934"/>
                <a:ext cx="4212468" cy="5760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8" name="Isosceles Triangle 37"/>
              <p:cNvSpPr/>
              <p:nvPr/>
            </p:nvSpPr>
            <p:spPr>
              <a:xfrm rot="16200000">
                <a:off x="4392000" y="1923934"/>
                <a:ext cx="576000" cy="216000"/>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grpSp>
      <p:sp>
        <p:nvSpPr>
          <p:cNvPr id="42" name="TextBox 41"/>
          <p:cNvSpPr txBox="1"/>
          <p:nvPr/>
        </p:nvSpPr>
        <p:spPr>
          <a:xfrm>
            <a:off x="3695748" y="1260765"/>
            <a:ext cx="60852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01</a:t>
            </a:r>
            <a:endParaRPr lang="ko-KR" altLang="en-US" sz="2400" b="1" dirty="0">
              <a:solidFill>
                <a:schemeClr val="bg1"/>
              </a:solidFill>
              <a:cs typeface="Arial" pitchFamily="34" charset="0"/>
            </a:endParaRPr>
          </a:p>
        </p:txBody>
      </p:sp>
      <p:sp>
        <p:nvSpPr>
          <p:cNvPr id="43" name="TextBox 42"/>
          <p:cNvSpPr txBox="1"/>
          <p:nvPr/>
        </p:nvSpPr>
        <p:spPr>
          <a:xfrm>
            <a:off x="3342756" y="2169038"/>
            <a:ext cx="60852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02</a:t>
            </a:r>
            <a:endParaRPr lang="ko-KR" altLang="en-US" sz="2400" b="1" dirty="0">
              <a:solidFill>
                <a:schemeClr val="bg1"/>
              </a:solidFill>
              <a:cs typeface="Arial" pitchFamily="34" charset="0"/>
            </a:endParaRPr>
          </a:p>
        </p:txBody>
      </p:sp>
      <p:sp>
        <p:nvSpPr>
          <p:cNvPr id="44" name="TextBox 43"/>
          <p:cNvSpPr txBox="1"/>
          <p:nvPr/>
        </p:nvSpPr>
        <p:spPr>
          <a:xfrm>
            <a:off x="2989765" y="3077311"/>
            <a:ext cx="60852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03</a:t>
            </a:r>
            <a:endParaRPr lang="ko-KR" altLang="en-US" sz="2400" b="1" dirty="0">
              <a:solidFill>
                <a:schemeClr val="bg1"/>
              </a:solidFill>
              <a:cs typeface="Arial" pitchFamily="34" charset="0"/>
            </a:endParaRPr>
          </a:p>
        </p:txBody>
      </p:sp>
      <p:sp>
        <p:nvSpPr>
          <p:cNvPr id="45" name="TextBox 44"/>
          <p:cNvSpPr txBox="1"/>
          <p:nvPr/>
        </p:nvSpPr>
        <p:spPr>
          <a:xfrm>
            <a:off x="2636774" y="3985584"/>
            <a:ext cx="608526" cy="461665"/>
          </a:xfrm>
          <a:prstGeom prst="rect">
            <a:avLst/>
          </a:prstGeom>
          <a:noFill/>
        </p:spPr>
        <p:txBody>
          <a:bodyPr wrap="square" rtlCol="0">
            <a:spAutoFit/>
          </a:bodyPr>
          <a:lstStyle/>
          <a:p>
            <a:pPr algn="ctr"/>
            <a:r>
              <a:rPr lang="en-US" altLang="ko-KR" sz="2400" b="1" dirty="0">
                <a:solidFill>
                  <a:schemeClr val="bg1"/>
                </a:solidFill>
                <a:cs typeface="Arial" pitchFamily="34" charset="0"/>
              </a:rPr>
              <a:t>04</a:t>
            </a:r>
            <a:endParaRPr lang="ko-KR" altLang="en-US" sz="2400" b="1" dirty="0">
              <a:solidFill>
                <a:schemeClr val="bg1"/>
              </a:solidFill>
              <a:cs typeface="Arial" pitchFamily="34" charset="0"/>
            </a:endParaRPr>
          </a:p>
        </p:txBody>
      </p:sp>
      <p:grpSp>
        <p:nvGrpSpPr>
          <p:cNvPr id="17" name="Group 16"/>
          <p:cNvGrpSpPr/>
          <p:nvPr/>
        </p:nvGrpSpPr>
        <p:grpSpPr>
          <a:xfrm>
            <a:off x="4733779" y="1402521"/>
            <a:ext cx="3716924" cy="534690"/>
            <a:chOff x="4667944" y="1383471"/>
            <a:chExt cx="3716924" cy="534690"/>
          </a:xfrm>
        </p:grpSpPr>
        <p:sp>
          <p:nvSpPr>
            <p:cNvPr id="46" name="TextBox 45"/>
            <p:cNvSpPr txBox="1"/>
            <p:nvPr/>
          </p:nvSpPr>
          <p:spPr>
            <a:xfrm>
              <a:off x="4667944" y="1641162"/>
              <a:ext cx="3307035"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How cookies work </a:t>
              </a:r>
            </a:p>
          </p:txBody>
        </p:sp>
        <p:sp>
          <p:nvSpPr>
            <p:cNvPr id="47" name="TextBox 46"/>
            <p:cNvSpPr txBox="1"/>
            <p:nvPr/>
          </p:nvSpPr>
          <p:spPr>
            <a:xfrm>
              <a:off x="4667944" y="1383471"/>
              <a:ext cx="371692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Data tracking &amp; Cookies</a:t>
              </a:r>
              <a:endParaRPr lang="ko-KR" altLang="en-US" sz="1200" b="1" dirty="0">
                <a:solidFill>
                  <a:schemeClr val="tx1">
                    <a:lumMod val="75000"/>
                    <a:lumOff val="25000"/>
                  </a:schemeClr>
                </a:solidFill>
                <a:cs typeface="Arial" pitchFamily="34" charset="0"/>
              </a:endParaRPr>
            </a:p>
          </p:txBody>
        </p:sp>
      </p:grpSp>
      <p:grpSp>
        <p:nvGrpSpPr>
          <p:cNvPr id="49" name="Group 48"/>
          <p:cNvGrpSpPr/>
          <p:nvPr/>
        </p:nvGrpSpPr>
        <p:grpSpPr>
          <a:xfrm>
            <a:off x="4380474" y="2314068"/>
            <a:ext cx="3716924" cy="534690"/>
            <a:chOff x="4667944" y="1383471"/>
            <a:chExt cx="3716924" cy="534690"/>
          </a:xfrm>
        </p:grpSpPr>
        <p:sp>
          <p:nvSpPr>
            <p:cNvPr id="50" name="TextBox 49"/>
            <p:cNvSpPr txBox="1"/>
            <p:nvPr/>
          </p:nvSpPr>
          <p:spPr>
            <a:xfrm>
              <a:off x="4667944" y="1641162"/>
              <a:ext cx="3307035"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Indigo + Class exercise</a:t>
              </a:r>
            </a:p>
          </p:txBody>
        </p:sp>
        <p:sp>
          <p:nvSpPr>
            <p:cNvPr id="51" name="TextBox 50"/>
            <p:cNvSpPr txBox="1"/>
            <p:nvPr/>
          </p:nvSpPr>
          <p:spPr>
            <a:xfrm>
              <a:off x="4667944" y="1383471"/>
              <a:ext cx="371692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Practical example</a:t>
              </a:r>
              <a:endParaRPr lang="ko-KR" altLang="en-US" sz="1200" b="1" dirty="0">
                <a:solidFill>
                  <a:schemeClr val="tx1">
                    <a:lumMod val="75000"/>
                    <a:lumOff val="25000"/>
                  </a:schemeClr>
                </a:solidFill>
                <a:cs typeface="Arial" pitchFamily="34" charset="0"/>
              </a:endParaRPr>
            </a:p>
          </p:txBody>
        </p:sp>
      </p:grpSp>
      <p:grpSp>
        <p:nvGrpSpPr>
          <p:cNvPr id="52" name="Group 51"/>
          <p:cNvGrpSpPr/>
          <p:nvPr/>
        </p:nvGrpSpPr>
        <p:grpSpPr>
          <a:xfrm>
            <a:off x="4027169" y="3225615"/>
            <a:ext cx="3716924" cy="534690"/>
            <a:chOff x="4667944" y="1383471"/>
            <a:chExt cx="3716924" cy="534690"/>
          </a:xfrm>
        </p:grpSpPr>
        <p:sp>
          <p:nvSpPr>
            <p:cNvPr id="53" name="TextBox 52"/>
            <p:cNvSpPr txBox="1"/>
            <p:nvPr/>
          </p:nvSpPr>
          <p:spPr>
            <a:xfrm>
              <a:off x="4667944" y="1641162"/>
              <a:ext cx="3307035"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How targeted ads work</a:t>
              </a:r>
            </a:p>
          </p:txBody>
        </p:sp>
        <p:sp>
          <p:nvSpPr>
            <p:cNvPr id="54" name="TextBox 53"/>
            <p:cNvSpPr txBox="1"/>
            <p:nvPr/>
          </p:nvSpPr>
          <p:spPr>
            <a:xfrm>
              <a:off x="4667944" y="1383471"/>
              <a:ext cx="3716924" cy="276999"/>
            </a:xfrm>
            <a:prstGeom prst="rect">
              <a:avLst/>
            </a:prstGeom>
            <a:noFill/>
          </p:spPr>
          <p:txBody>
            <a:bodyPr wrap="square" rtlCol="0">
              <a:spAutoFit/>
            </a:bodyPr>
            <a:lstStyle/>
            <a:p>
              <a:r>
                <a:rPr lang="en-GB" altLang="ko-KR" sz="1200" b="1" dirty="0">
                  <a:solidFill>
                    <a:schemeClr val="tx1">
                      <a:lumMod val="75000"/>
                      <a:lumOff val="25000"/>
                    </a:schemeClr>
                  </a:solidFill>
                  <a:cs typeface="Arial" pitchFamily="34" charset="0"/>
                </a:rPr>
                <a:t>Real-time bidding</a:t>
              </a:r>
              <a:endParaRPr lang="ko-KR" altLang="en-US" sz="1200" b="1" dirty="0">
                <a:solidFill>
                  <a:schemeClr val="tx1">
                    <a:lumMod val="75000"/>
                    <a:lumOff val="25000"/>
                  </a:schemeClr>
                </a:solidFill>
                <a:cs typeface="Arial" pitchFamily="34" charset="0"/>
              </a:endParaRPr>
            </a:p>
          </p:txBody>
        </p:sp>
      </p:grpSp>
      <p:grpSp>
        <p:nvGrpSpPr>
          <p:cNvPr id="55" name="Group 54"/>
          <p:cNvGrpSpPr/>
          <p:nvPr/>
        </p:nvGrpSpPr>
        <p:grpSpPr>
          <a:xfrm>
            <a:off x="3673864" y="4137162"/>
            <a:ext cx="3716924" cy="534690"/>
            <a:chOff x="4667944" y="1383471"/>
            <a:chExt cx="3716924" cy="534690"/>
          </a:xfrm>
        </p:grpSpPr>
        <p:sp>
          <p:nvSpPr>
            <p:cNvPr id="56" name="TextBox 55"/>
            <p:cNvSpPr txBox="1"/>
            <p:nvPr/>
          </p:nvSpPr>
          <p:spPr>
            <a:xfrm>
              <a:off x="4667944" y="1641162"/>
              <a:ext cx="3307035" cy="276999"/>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Case studies demonstrating real-life impact </a:t>
              </a:r>
            </a:p>
          </p:txBody>
        </p:sp>
        <p:sp>
          <p:nvSpPr>
            <p:cNvPr id="57" name="TextBox 56"/>
            <p:cNvSpPr txBox="1"/>
            <p:nvPr/>
          </p:nvSpPr>
          <p:spPr>
            <a:xfrm>
              <a:off x="4667944" y="1383471"/>
              <a:ext cx="3716924" cy="276999"/>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Risks of tracking technology</a:t>
              </a:r>
              <a:endParaRPr lang="ko-KR" altLang="en-US" sz="1200" b="1" dirty="0">
                <a:solidFill>
                  <a:schemeClr val="tx1">
                    <a:lumMod val="75000"/>
                    <a:lumOff val="25000"/>
                  </a:schemeClr>
                </a:solidFill>
                <a:cs typeface="Arial" pitchFamily="34" charset="0"/>
              </a:endParaRPr>
            </a:p>
          </p:txBody>
        </p:sp>
      </p:grpSp>
      <p:sp>
        <p:nvSpPr>
          <p:cNvPr id="58" name="Block Arc 14"/>
          <p:cNvSpPr/>
          <p:nvPr/>
        </p:nvSpPr>
        <p:spPr>
          <a:xfrm rot="16200000">
            <a:off x="8280667" y="1501355"/>
            <a:ext cx="340071" cy="34029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4" name="Block Arc 11">
            <a:extLst>
              <a:ext uri="{FF2B5EF4-FFF2-40B4-BE49-F238E27FC236}">
                <a16:creationId xmlns:a16="http://schemas.microsoft.com/office/drawing/2014/main" id="{4498F52C-F44D-0988-3B5B-9D497C969FB9}"/>
              </a:ext>
            </a:extLst>
          </p:cNvPr>
          <p:cNvSpPr/>
          <p:nvPr/>
        </p:nvSpPr>
        <p:spPr>
          <a:xfrm rot="10800000">
            <a:off x="7687509" y="3306350"/>
            <a:ext cx="217507" cy="353911"/>
          </a:xfrm>
          <a:custGeom>
            <a:avLst/>
            <a:gdLst/>
            <a:ahLst/>
            <a:cxnLst/>
            <a:rect l="l" t="t" r="r" b="b"/>
            <a:pathLst>
              <a:path w="3636337" h="7138182">
                <a:moveTo>
                  <a:pt x="1563551" y="3029061"/>
                </a:moveTo>
                <a:lnTo>
                  <a:pt x="1563551" y="1171769"/>
                </a:lnTo>
                <a:cubicBezTo>
                  <a:pt x="1444523" y="1201084"/>
                  <a:pt x="1330799" y="1254073"/>
                  <a:pt x="1228219" y="1328453"/>
                </a:cubicBezTo>
                <a:cubicBezTo>
                  <a:pt x="927220" y="1546705"/>
                  <a:pt x="771440" y="1913395"/>
                  <a:pt x="823311" y="2281559"/>
                </a:cubicBezTo>
                <a:cubicBezTo>
                  <a:pt x="886035" y="2761950"/>
                  <a:pt x="1181988" y="2923981"/>
                  <a:pt x="1563551" y="3029061"/>
                </a:cubicBezTo>
                <a:close/>
                <a:moveTo>
                  <a:pt x="2056123" y="5971053"/>
                </a:moveTo>
                <a:cubicBezTo>
                  <a:pt x="2180706" y="5941789"/>
                  <a:pt x="2300029" y="5887431"/>
                  <a:pt x="2407191" y="5809729"/>
                </a:cubicBezTo>
                <a:cubicBezTo>
                  <a:pt x="2708190" y="5591477"/>
                  <a:pt x="2863970" y="5224787"/>
                  <a:pt x="2812099" y="4856623"/>
                </a:cubicBezTo>
                <a:cubicBezTo>
                  <a:pt x="2712300" y="4365494"/>
                  <a:pt x="2419393" y="4148018"/>
                  <a:pt x="2056123" y="4007016"/>
                </a:cubicBezTo>
                <a:close/>
                <a:moveTo>
                  <a:pt x="2056123" y="7138182"/>
                </a:moveTo>
                <a:lnTo>
                  <a:pt x="1563551" y="7138182"/>
                </a:lnTo>
                <a:lnTo>
                  <a:pt x="1563551" y="6796553"/>
                </a:lnTo>
                <a:cubicBezTo>
                  <a:pt x="1376287" y="6771102"/>
                  <a:pt x="1191751" y="6715291"/>
                  <a:pt x="1016794" y="6629471"/>
                </a:cubicBezTo>
                <a:cubicBezTo>
                  <a:pt x="412303" y="6332946"/>
                  <a:pt x="21102" y="5726704"/>
                  <a:pt x="0" y="5053734"/>
                </a:cubicBezTo>
                <a:lnTo>
                  <a:pt x="813973" y="5028205"/>
                </a:lnTo>
                <a:cubicBezTo>
                  <a:pt x="825624" y="5399818"/>
                  <a:pt x="1041643" y="5734588"/>
                  <a:pt x="1375441" y="5898325"/>
                </a:cubicBezTo>
                <a:cubicBezTo>
                  <a:pt x="1436179" y="5928119"/>
                  <a:pt x="1499008" y="5951362"/>
                  <a:pt x="1563551" y="5965918"/>
                </a:cubicBezTo>
                <a:lnTo>
                  <a:pt x="1563551" y="3847635"/>
                </a:lnTo>
                <a:cubicBezTo>
                  <a:pt x="920238" y="3662345"/>
                  <a:pt x="233045" y="3450393"/>
                  <a:pt x="16852" y="2382091"/>
                </a:cubicBezTo>
                <a:cubicBezTo>
                  <a:pt x="-73403" y="1719933"/>
                  <a:pt x="208577" y="1061859"/>
                  <a:pt x="750173" y="669157"/>
                </a:cubicBezTo>
                <a:cubicBezTo>
                  <a:pt x="994931" y="491686"/>
                  <a:pt x="1274723" y="381458"/>
                  <a:pt x="1563551" y="341319"/>
                </a:cubicBezTo>
                <a:lnTo>
                  <a:pt x="1563551" y="0"/>
                </a:lnTo>
                <a:lnTo>
                  <a:pt x="2056123" y="0"/>
                </a:lnTo>
                <a:lnTo>
                  <a:pt x="2056123" y="339268"/>
                </a:lnTo>
                <a:cubicBezTo>
                  <a:pt x="2248752" y="363969"/>
                  <a:pt x="2438747" y="420481"/>
                  <a:pt x="2618616" y="508711"/>
                </a:cubicBezTo>
                <a:cubicBezTo>
                  <a:pt x="3223107" y="805237"/>
                  <a:pt x="3614308" y="1411478"/>
                  <a:pt x="3635410" y="2084448"/>
                </a:cubicBezTo>
                <a:lnTo>
                  <a:pt x="2821437" y="2109978"/>
                </a:lnTo>
                <a:cubicBezTo>
                  <a:pt x="2809786" y="1738364"/>
                  <a:pt x="2593767" y="1403594"/>
                  <a:pt x="2259969" y="1239857"/>
                </a:cubicBezTo>
                <a:cubicBezTo>
                  <a:pt x="2194243" y="1207617"/>
                  <a:pt x="2126069" y="1183046"/>
                  <a:pt x="2056123" y="1168235"/>
                </a:cubicBezTo>
                <a:lnTo>
                  <a:pt x="2056123" y="3150890"/>
                </a:lnTo>
                <a:cubicBezTo>
                  <a:pt x="2675271" y="3303511"/>
                  <a:pt x="3347939" y="3564428"/>
                  <a:pt x="3618512" y="4743007"/>
                </a:cubicBezTo>
                <a:cubicBezTo>
                  <a:pt x="3712448" y="5409725"/>
                  <a:pt x="3430336" y="6073786"/>
                  <a:pt x="2885237" y="6469025"/>
                </a:cubicBezTo>
                <a:cubicBezTo>
                  <a:pt x="2636047" y="6649712"/>
                  <a:pt x="2350538" y="6760700"/>
                  <a:pt x="2056123" y="679874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Block Arc 6">
            <a:extLst>
              <a:ext uri="{FF2B5EF4-FFF2-40B4-BE49-F238E27FC236}">
                <a16:creationId xmlns:a16="http://schemas.microsoft.com/office/drawing/2014/main" id="{580B0B25-B66D-43F9-73E8-70C97202E50F}"/>
              </a:ext>
            </a:extLst>
          </p:cNvPr>
          <p:cNvSpPr/>
          <p:nvPr/>
        </p:nvSpPr>
        <p:spPr>
          <a:xfrm>
            <a:off x="7907697" y="2412140"/>
            <a:ext cx="331940" cy="335206"/>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9" name="Graphic 8" descr="Warning with solid fill">
            <a:extLst>
              <a:ext uri="{FF2B5EF4-FFF2-40B4-BE49-F238E27FC236}">
                <a16:creationId xmlns:a16="http://schemas.microsoft.com/office/drawing/2014/main" id="{F537A53B-5971-C845-2089-297B48FF0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714" y="4195779"/>
            <a:ext cx="398148" cy="398148"/>
          </a:xfrm>
          <a:prstGeom prst="rect">
            <a:avLst/>
          </a:prstGeom>
        </p:spPr>
      </p:pic>
    </p:spTree>
    <p:extLst>
      <p:ext uri="{BB962C8B-B14F-4D97-AF65-F5344CB8AC3E}">
        <p14:creationId xmlns:p14="http://schemas.microsoft.com/office/powerpoint/2010/main" val="109505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3"/>
          <p:cNvSpPr txBox="1">
            <a:spLocks/>
          </p:cNvSpPr>
          <p:nvPr/>
        </p:nvSpPr>
        <p:spPr>
          <a:xfrm>
            <a:off x="683568" y="223012"/>
            <a:ext cx="7848872" cy="119965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3600" dirty="0">
                <a:solidFill>
                  <a:schemeClr val="bg1"/>
                </a:solidFill>
                <a:latin typeface="+mj-lt"/>
                <a:cs typeface="Arial" pitchFamily="34" charset="0"/>
              </a:rPr>
              <a:t>What is </a:t>
            </a:r>
            <a:r>
              <a:rPr lang="en-US" altLang="ko-KR" sz="3600" dirty="0">
                <a:solidFill>
                  <a:schemeClr val="accent6"/>
                </a:solidFill>
                <a:latin typeface="+mj-lt"/>
                <a:cs typeface="Arial" pitchFamily="34" charset="0"/>
              </a:rPr>
              <a:t>online</a:t>
            </a:r>
            <a:r>
              <a:rPr lang="en-US" altLang="ko-KR" sz="3600" dirty="0">
                <a:solidFill>
                  <a:schemeClr val="bg1"/>
                </a:solidFill>
                <a:latin typeface="+mj-lt"/>
                <a:cs typeface="Arial" pitchFamily="34" charset="0"/>
              </a:rPr>
              <a:t> </a:t>
            </a:r>
            <a:r>
              <a:rPr lang="en-US" altLang="ko-KR" sz="3600" dirty="0">
                <a:solidFill>
                  <a:schemeClr val="accent2"/>
                </a:solidFill>
                <a:latin typeface="+mj-lt"/>
                <a:cs typeface="Arial" pitchFamily="34" charset="0"/>
              </a:rPr>
              <a:t>data tracking</a:t>
            </a:r>
            <a:r>
              <a:rPr lang="en-US" altLang="ko-KR" sz="3600" dirty="0">
                <a:solidFill>
                  <a:schemeClr val="bg1"/>
                </a:solidFill>
                <a:latin typeface="+mj-lt"/>
                <a:cs typeface="Arial" pitchFamily="34" charset="0"/>
              </a:rPr>
              <a:t>? </a:t>
            </a:r>
            <a:r>
              <a:rPr lang="en-US" altLang="ko-KR" sz="3600" dirty="0">
                <a:solidFill>
                  <a:schemeClr val="accent2"/>
                </a:solidFill>
                <a:latin typeface="+mj-lt"/>
                <a:cs typeface="Arial" pitchFamily="34" charset="0"/>
              </a:rPr>
              <a:t> </a:t>
            </a:r>
            <a:endParaRPr lang="en-US" altLang="ko-KR" sz="3600" dirty="0">
              <a:solidFill>
                <a:schemeClr val="bg1"/>
              </a:solidFill>
              <a:latin typeface="+mj-lt"/>
              <a:cs typeface="Arial" pitchFamily="34" charset="0"/>
            </a:endParaRPr>
          </a:p>
        </p:txBody>
      </p:sp>
      <p:sp>
        <p:nvSpPr>
          <p:cNvPr id="9" name="TextBox 8"/>
          <p:cNvSpPr txBox="1"/>
          <p:nvPr/>
        </p:nvSpPr>
        <p:spPr>
          <a:xfrm>
            <a:off x="689715" y="2355726"/>
            <a:ext cx="1656184" cy="1754326"/>
          </a:xfrm>
          <a:prstGeom prst="rect">
            <a:avLst/>
          </a:prstGeom>
          <a:noFill/>
        </p:spPr>
        <p:txBody>
          <a:bodyPr wrap="square" rtlCol="0" anchor="ctr">
            <a:spAutoFit/>
          </a:bodyPr>
          <a:lstStyle/>
          <a:p>
            <a:endParaRPr lang="en-US" altLang="ko-KR" sz="1200" dirty="0">
              <a:solidFill>
                <a:schemeClr val="bg1"/>
              </a:solidFill>
              <a:cs typeface="Arial" pitchFamily="34" charset="0"/>
            </a:endParaRPr>
          </a:p>
          <a:p>
            <a:r>
              <a:rPr lang="en-US" altLang="ko-KR" sz="1200" dirty="0">
                <a:solidFill>
                  <a:schemeClr val="bg1"/>
                </a:solidFill>
                <a:cs typeface="Arial" pitchFamily="34" charset="0"/>
              </a:rPr>
              <a:t>Enables them to gain knowledge of users’ online </a:t>
            </a:r>
            <a:r>
              <a:rPr lang="en-US" altLang="ko-KR" sz="1200" dirty="0" err="1">
                <a:solidFill>
                  <a:schemeClr val="bg1"/>
                </a:solidFill>
                <a:cs typeface="Arial" pitchFamily="34" charset="0"/>
              </a:rPr>
              <a:t>behaviour</a:t>
            </a:r>
            <a:r>
              <a:rPr lang="en-US" altLang="ko-KR" sz="1200" dirty="0">
                <a:solidFill>
                  <a:schemeClr val="bg1"/>
                </a:solidFill>
                <a:cs typeface="Arial" pitchFamily="34" charset="0"/>
              </a:rPr>
              <a:t> to target their services accordingly.</a:t>
            </a:r>
          </a:p>
          <a:p>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a:p>
            <a:endParaRPr lang="en-US" altLang="ko-KR" sz="1200" dirty="0">
              <a:solidFill>
                <a:schemeClr val="bg1"/>
              </a:solidFill>
              <a:cs typeface="Arial" pitchFamily="34" charset="0"/>
            </a:endParaRPr>
          </a:p>
        </p:txBody>
      </p:sp>
      <p:pic>
        <p:nvPicPr>
          <p:cNvPr id="7" name="Picture 2" descr="D:\Fullppt\005-PNG이미지\모니터.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718" y="2227808"/>
            <a:ext cx="2559892" cy="25524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white cookie with dots and lines on a green background&#10;&#10;Description automatically generated">
            <a:extLst>
              <a:ext uri="{FF2B5EF4-FFF2-40B4-BE49-F238E27FC236}">
                <a16:creationId xmlns:a16="http://schemas.microsoft.com/office/drawing/2014/main" id="{429AE6A3-DF30-0AB6-7720-39F2A9879E92}"/>
              </a:ext>
            </a:extLst>
          </p:cNvPr>
          <p:cNvPicPr>
            <a:picLocks noChangeAspect="1"/>
          </p:cNvPicPr>
          <p:nvPr/>
        </p:nvPicPr>
        <p:blipFill rotWithShape="1">
          <a:blip r:embed="rId4">
            <a:extLst>
              <a:ext uri="{28A0092B-C50C-407E-A947-70E740481C1C}">
                <a14:useLocalDpi xmlns:a14="http://schemas.microsoft.com/office/drawing/2010/main" val="0"/>
              </a:ext>
            </a:extLst>
          </a:blip>
          <a:srcRect r="1439"/>
          <a:stretch/>
        </p:blipFill>
        <p:spPr>
          <a:xfrm>
            <a:off x="2987824" y="2931790"/>
            <a:ext cx="1296144" cy="789041"/>
          </a:xfrm>
          <a:prstGeom prst="rect">
            <a:avLst/>
          </a:prstGeom>
        </p:spPr>
      </p:pic>
      <p:pic>
        <p:nvPicPr>
          <p:cNvPr id="12" name="Picture 11" descr="A close-up of a computer screen&#10;&#10;Description automatically generated">
            <a:extLst>
              <a:ext uri="{FF2B5EF4-FFF2-40B4-BE49-F238E27FC236}">
                <a16:creationId xmlns:a16="http://schemas.microsoft.com/office/drawing/2014/main" id="{3DE26AF3-8C16-51DA-55F3-84C7BEF2E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568" y="2508989"/>
            <a:ext cx="1728192" cy="995020"/>
          </a:xfrm>
          <a:prstGeom prst="rect">
            <a:avLst/>
          </a:prstGeom>
        </p:spPr>
      </p:pic>
      <p:pic>
        <p:nvPicPr>
          <p:cNvPr id="13" name="Picture 12" descr="A magnifying glass over a computer monitor&#10;&#10;Description automatically generated">
            <a:extLst>
              <a:ext uri="{FF2B5EF4-FFF2-40B4-BE49-F238E27FC236}">
                <a16:creationId xmlns:a16="http://schemas.microsoft.com/office/drawing/2014/main" id="{22F8B29A-A3B3-3081-D6DA-4C7CC13417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304" y="2931790"/>
            <a:ext cx="1224136" cy="792606"/>
          </a:xfrm>
          <a:prstGeom prst="rect">
            <a:avLst/>
          </a:prstGeom>
        </p:spPr>
      </p:pic>
      <p:sp>
        <p:nvSpPr>
          <p:cNvPr id="15" name="TextBox 14">
            <a:extLst>
              <a:ext uri="{FF2B5EF4-FFF2-40B4-BE49-F238E27FC236}">
                <a16:creationId xmlns:a16="http://schemas.microsoft.com/office/drawing/2014/main" id="{9A4ACFD3-1186-A42A-2CF1-58D7A74E9EFE}"/>
              </a:ext>
            </a:extLst>
          </p:cNvPr>
          <p:cNvSpPr txBox="1"/>
          <p:nvPr/>
        </p:nvSpPr>
        <p:spPr>
          <a:xfrm>
            <a:off x="3271866" y="3720831"/>
            <a:ext cx="1146449" cy="276999"/>
          </a:xfrm>
          <a:prstGeom prst="rect">
            <a:avLst/>
          </a:prstGeom>
          <a:noFill/>
        </p:spPr>
        <p:txBody>
          <a:bodyPr wrap="square">
            <a:spAutoFit/>
          </a:bodyPr>
          <a:lstStyle/>
          <a:p>
            <a:r>
              <a:rPr lang="en-US" altLang="ko-KR" sz="1200" dirty="0">
                <a:solidFill>
                  <a:schemeClr val="bg1"/>
                </a:solidFill>
                <a:cs typeface="Arial" pitchFamily="34" charset="0"/>
              </a:rPr>
              <a:t>Cookies</a:t>
            </a:r>
          </a:p>
        </p:txBody>
      </p:sp>
      <p:sp>
        <p:nvSpPr>
          <p:cNvPr id="17" name="TextBox 16">
            <a:extLst>
              <a:ext uri="{FF2B5EF4-FFF2-40B4-BE49-F238E27FC236}">
                <a16:creationId xmlns:a16="http://schemas.microsoft.com/office/drawing/2014/main" id="{47C241C1-A31F-8B4B-EB61-8D3ED5AB2869}"/>
              </a:ext>
            </a:extLst>
          </p:cNvPr>
          <p:cNvSpPr txBox="1"/>
          <p:nvPr/>
        </p:nvSpPr>
        <p:spPr>
          <a:xfrm>
            <a:off x="5266731" y="3571242"/>
            <a:ext cx="985866" cy="276999"/>
          </a:xfrm>
          <a:prstGeom prst="rect">
            <a:avLst/>
          </a:prstGeom>
          <a:noFill/>
        </p:spPr>
        <p:txBody>
          <a:bodyPr wrap="square">
            <a:spAutoFit/>
          </a:bodyPr>
          <a:lstStyle/>
          <a:p>
            <a:r>
              <a:rPr lang="en-US" altLang="ko-KR" sz="1200" dirty="0">
                <a:solidFill>
                  <a:schemeClr val="bg1"/>
                </a:solidFill>
                <a:cs typeface="Arial" pitchFamily="34" charset="0"/>
              </a:rPr>
              <a:t>IP address </a:t>
            </a:r>
            <a:endParaRPr lang="en-CA" sz="1200" dirty="0"/>
          </a:p>
        </p:txBody>
      </p:sp>
      <p:sp>
        <p:nvSpPr>
          <p:cNvPr id="19" name="TextBox 18">
            <a:extLst>
              <a:ext uri="{FF2B5EF4-FFF2-40B4-BE49-F238E27FC236}">
                <a16:creationId xmlns:a16="http://schemas.microsoft.com/office/drawing/2014/main" id="{4220E436-6283-1E29-02CB-F0B7F028D28D}"/>
              </a:ext>
            </a:extLst>
          </p:cNvPr>
          <p:cNvSpPr txBox="1"/>
          <p:nvPr/>
        </p:nvSpPr>
        <p:spPr>
          <a:xfrm>
            <a:off x="7479216" y="3720831"/>
            <a:ext cx="882312" cy="276999"/>
          </a:xfrm>
          <a:prstGeom prst="rect">
            <a:avLst/>
          </a:prstGeom>
          <a:noFill/>
        </p:spPr>
        <p:txBody>
          <a:bodyPr wrap="square">
            <a:spAutoFit/>
          </a:bodyPr>
          <a:lstStyle/>
          <a:p>
            <a:r>
              <a:rPr lang="en-US" altLang="ko-KR" sz="1200" dirty="0">
                <a:solidFill>
                  <a:schemeClr val="bg1"/>
                </a:solidFill>
                <a:cs typeface="Arial" pitchFamily="34" charset="0"/>
              </a:rPr>
              <a:t>Pixel tags</a:t>
            </a:r>
            <a:endParaRPr lang="en-CA" sz="1200" dirty="0"/>
          </a:p>
        </p:txBody>
      </p:sp>
      <p:sp>
        <p:nvSpPr>
          <p:cNvPr id="22" name="TextBox 21">
            <a:extLst>
              <a:ext uri="{FF2B5EF4-FFF2-40B4-BE49-F238E27FC236}">
                <a16:creationId xmlns:a16="http://schemas.microsoft.com/office/drawing/2014/main" id="{CD51D7E7-42C4-0058-F0ED-5FF678CF219E}"/>
              </a:ext>
            </a:extLst>
          </p:cNvPr>
          <p:cNvSpPr txBox="1"/>
          <p:nvPr/>
        </p:nvSpPr>
        <p:spPr>
          <a:xfrm>
            <a:off x="650686" y="1626766"/>
            <a:ext cx="2559892" cy="461665"/>
          </a:xfrm>
          <a:prstGeom prst="rect">
            <a:avLst/>
          </a:prstGeom>
          <a:noFill/>
        </p:spPr>
        <p:txBody>
          <a:bodyPr wrap="square">
            <a:spAutoFit/>
          </a:bodyPr>
          <a:lstStyle/>
          <a:p>
            <a:r>
              <a:rPr lang="en-US" altLang="ko-KR" sz="1200" b="1" dirty="0">
                <a:solidFill>
                  <a:schemeClr val="bg1"/>
                </a:solidFill>
                <a:cs typeface="Arial" pitchFamily="34" charset="0"/>
              </a:rPr>
              <a:t>The collection of data from web users by private companies.</a:t>
            </a:r>
          </a:p>
        </p:txBody>
      </p:sp>
    </p:spTree>
    <p:extLst>
      <p:ext uri="{BB962C8B-B14F-4D97-AF65-F5344CB8AC3E}">
        <p14:creationId xmlns:p14="http://schemas.microsoft.com/office/powerpoint/2010/main" val="249023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5581" y="190232"/>
            <a:ext cx="9144000" cy="576064"/>
          </a:xfrm>
        </p:spPr>
        <p:txBody>
          <a:bodyPr/>
          <a:lstStyle/>
          <a:p>
            <a:pPr algn="l"/>
            <a:r>
              <a:rPr lang="en-US" altLang="ko-KR" sz="3600" dirty="0"/>
              <a:t>What are </a:t>
            </a:r>
            <a:r>
              <a:rPr lang="en-US" altLang="ko-KR" sz="3600" dirty="0">
                <a:solidFill>
                  <a:srgbClr val="FFC000"/>
                </a:solidFill>
              </a:rPr>
              <a:t>internet cookies</a:t>
            </a:r>
            <a:r>
              <a:rPr lang="en-US" altLang="ko-KR" sz="3600" dirty="0"/>
              <a:t>?</a:t>
            </a:r>
            <a:endParaRPr lang="ko-KR" altLang="en-US" sz="3600" dirty="0"/>
          </a:p>
        </p:txBody>
      </p:sp>
      <p:sp>
        <p:nvSpPr>
          <p:cNvPr id="5" name="Oval 4"/>
          <p:cNvSpPr/>
          <p:nvPr/>
        </p:nvSpPr>
        <p:spPr>
          <a:xfrm>
            <a:off x="857786" y="3532835"/>
            <a:ext cx="713021" cy="713021"/>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 name="Oval 5"/>
          <p:cNvSpPr/>
          <p:nvPr/>
        </p:nvSpPr>
        <p:spPr>
          <a:xfrm>
            <a:off x="2841000" y="2970249"/>
            <a:ext cx="713021" cy="713021"/>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Oval 6"/>
          <p:cNvSpPr/>
          <p:nvPr/>
        </p:nvSpPr>
        <p:spPr>
          <a:xfrm>
            <a:off x="4704305" y="2256306"/>
            <a:ext cx="713021" cy="713021"/>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15" name="Group 14"/>
          <p:cNvGrpSpPr/>
          <p:nvPr/>
        </p:nvGrpSpPr>
        <p:grpSpPr>
          <a:xfrm>
            <a:off x="52916" y="4362460"/>
            <a:ext cx="2342792" cy="532102"/>
            <a:chOff x="586833" y="3362835"/>
            <a:chExt cx="2514774" cy="532102"/>
          </a:xfrm>
        </p:grpSpPr>
        <p:sp>
          <p:nvSpPr>
            <p:cNvPr id="16" name="TextBox 15"/>
            <p:cNvSpPr txBox="1"/>
            <p:nvPr/>
          </p:nvSpPr>
          <p:spPr>
            <a:xfrm>
              <a:off x="586833" y="3617938"/>
              <a:ext cx="2514774" cy="276999"/>
            </a:xfrm>
            <a:prstGeom prst="rect">
              <a:avLst/>
            </a:prstGeom>
            <a:noFill/>
          </p:spPr>
          <p:txBody>
            <a:bodyPr wrap="square" rtlCol="0">
              <a:spAutoFit/>
            </a:bodyPr>
            <a:lstStyle/>
            <a:p>
              <a:r>
                <a:rPr lang="en-US" altLang="ko-KR" sz="1200" dirty="0">
                  <a:solidFill>
                    <a:srgbClr val="444342"/>
                  </a:solidFill>
                  <a:cs typeface="Arial" pitchFamily="34" charset="0"/>
                </a:rPr>
                <a:t>‘session’ vs ‘permanent’ cookies</a:t>
              </a:r>
              <a:endParaRPr lang="ko-KR" altLang="en-US" sz="1200" dirty="0">
                <a:solidFill>
                  <a:srgbClr val="444342"/>
                </a:solidFill>
                <a:cs typeface="Arial" pitchFamily="34" charset="0"/>
              </a:endParaRPr>
            </a:p>
          </p:txBody>
        </p:sp>
        <p:sp>
          <p:nvSpPr>
            <p:cNvPr id="17" name="TextBox 16"/>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rgbClr val="444342"/>
                  </a:solidFill>
                  <a:cs typeface="Arial" pitchFamily="34" charset="0"/>
                </a:rPr>
                <a:t>Active time</a:t>
              </a:r>
              <a:endParaRPr lang="ko-KR" altLang="en-US" sz="1200" b="1" dirty="0">
                <a:solidFill>
                  <a:srgbClr val="444342"/>
                </a:solidFill>
                <a:cs typeface="Arial" pitchFamily="34" charset="0"/>
              </a:endParaRPr>
            </a:p>
          </p:txBody>
        </p:sp>
      </p:grpSp>
      <p:grpSp>
        <p:nvGrpSpPr>
          <p:cNvPr id="18" name="Group 17"/>
          <p:cNvGrpSpPr/>
          <p:nvPr/>
        </p:nvGrpSpPr>
        <p:grpSpPr>
          <a:xfrm>
            <a:off x="2156943" y="3802647"/>
            <a:ext cx="2052686" cy="539832"/>
            <a:chOff x="635647" y="3362835"/>
            <a:chExt cx="2362896" cy="539832"/>
          </a:xfrm>
        </p:grpSpPr>
        <p:sp>
          <p:nvSpPr>
            <p:cNvPr id="19" name="TextBox 18"/>
            <p:cNvSpPr txBox="1"/>
            <p:nvPr/>
          </p:nvSpPr>
          <p:spPr>
            <a:xfrm>
              <a:off x="635647" y="3625668"/>
              <a:ext cx="2362896" cy="276999"/>
            </a:xfrm>
            <a:prstGeom prst="rect">
              <a:avLst/>
            </a:prstGeom>
            <a:noFill/>
          </p:spPr>
          <p:txBody>
            <a:bodyPr wrap="square" rtlCol="0">
              <a:spAutoFit/>
            </a:bodyPr>
            <a:lstStyle/>
            <a:p>
              <a:r>
                <a:rPr lang="en-US" altLang="ko-KR" sz="1200" dirty="0">
                  <a:solidFill>
                    <a:srgbClr val="444342"/>
                  </a:solidFill>
                  <a:cs typeface="Arial" pitchFamily="34" charset="0"/>
                </a:rPr>
                <a:t>‘essential’ vs ‘non-essential’</a:t>
              </a:r>
              <a:endParaRPr lang="ko-KR" altLang="en-US" sz="1200" dirty="0">
                <a:solidFill>
                  <a:srgbClr val="444342"/>
                </a:solidFill>
                <a:cs typeface="Arial" pitchFamily="34" charset="0"/>
              </a:endParaRPr>
            </a:p>
          </p:txBody>
        </p:sp>
        <p:sp>
          <p:nvSpPr>
            <p:cNvPr id="20" name="TextBox 19"/>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rgbClr val="444342"/>
                  </a:solidFill>
                  <a:cs typeface="Arial" pitchFamily="34" charset="0"/>
                </a:rPr>
                <a:t>Purpose</a:t>
              </a:r>
              <a:endParaRPr lang="ko-KR" altLang="en-US" sz="1200" b="1" dirty="0">
                <a:solidFill>
                  <a:srgbClr val="444342"/>
                </a:solidFill>
                <a:cs typeface="Arial" pitchFamily="34" charset="0"/>
              </a:endParaRPr>
            </a:p>
          </p:txBody>
        </p:sp>
      </p:grpSp>
      <p:sp>
        <p:nvSpPr>
          <p:cNvPr id="22" name="TextBox 21"/>
          <p:cNvSpPr txBox="1"/>
          <p:nvPr/>
        </p:nvSpPr>
        <p:spPr>
          <a:xfrm>
            <a:off x="515581" y="1245568"/>
            <a:ext cx="3801609" cy="1200329"/>
          </a:xfrm>
          <a:prstGeom prst="rect">
            <a:avLst/>
          </a:prstGeom>
          <a:noFill/>
        </p:spPr>
        <p:txBody>
          <a:bodyPr wrap="square" rtlCol="0">
            <a:spAutoFit/>
          </a:bodyPr>
          <a:lstStyle/>
          <a:p>
            <a:r>
              <a:rPr lang="en-US" altLang="ko-KR" sz="1200" b="1" dirty="0">
                <a:solidFill>
                  <a:schemeClr val="bg1"/>
                </a:solidFill>
                <a:cs typeface="Arial" pitchFamily="34" charset="0"/>
              </a:rPr>
              <a:t>Small files placed on a user’s device when they visit a website.</a:t>
            </a:r>
          </a:p>
          <a:p>
            <a:endParaRPr lang="en-US" altLang="ko-KR" sz="1200" b="1" dirty="0">
              <a:solidFill>
                <a:schemeClr val="bg1"/>
              </a:solidFill>
              <a:cs typeface="Arial" pitchFamily="34" charset="0"/>
            </a:endParaRPr>
          </a:p>
          <a:p>
            <a:endParaRPr lang="en-US" altLang="ko-KR" sz="1200" b="1" dirty="0">
              <a:solidFill>
                <a:schemeClr val="bg1"/>
              </a:solidFill>
              <a:cs typeface="Arial" pitchFamily="34" charset="0"/>
            </a:endParaRPr>
          </a:p>
          <a:p>
            <a:r>
              <a:rPr lang="en-US" altLang="ko-KR" sz="1200" dirty="0">
                <a:solidFill>
                  <a:schemeClr val="bg1"/>
                </a:solidFill>
                <a:cs typeface="Arial" pitchFamily="34" charset="0"/>
              </a:rPr>
              <a:t>Collects data to track web activity and identify user preferences. </a:t>
            </a:r>
          </a:p>
        </p:txBody>
      </p:sp>
      <p:grpSp>
        <p:nvGrpSpPr>
          <p:cNvPr id="26" name="Group 25">
            <a:extLst>
              <a:ext uri="{FF2B5EF4-FFF2-40B4-BE49-F238E27FC236}">
                <a16:creationId xmlns:a16="http://schemas.microsoft.com/office/drawing/2014/main" id="{4C469CAC-F259-1BA7-2B4B-4FF01B21BBCC}"/>
              </a:ext>
            </a:extLst>
          </p:cNvPr>
          <p:cNvGrpSpPr/>
          <p:nvPr/>
        </p:nvGrpSpPr>
        <p:grpSpPr>
          <a:xfrm>
            <a:off x="4067944" y="3066372"/>
            <a:ext cx="2455671" cy="518930"/>
            <a:chOff x="738981" y="3362835"/>
            <a:chExt cx="2635939" cy="518930"/>
          </a:xfrm>
        </p:grpSpPr>
        <p:sp>
          <p:nvSpPr>
            <p:cNvPr id="27" name="TextBox 26">
              <a:extLst>
                <a:ext uri="{FF2B5EF4-FFF2-40B4-BE49-F238E27FC236}">
                  <a16:creationId xmlns:a16="http://schemas.microsoft.com/office/drawing/2014/main" id="{1D52682A-A441-B462-A8C6-2771F67A024D}"/>
                </a:ext>
              </a:extLst>
            </p:cNvPr>
            <p:cNvSpPr txBox="1"/>
            <p:nvPr/>
          </p:nvSpPr>
          <p:spPr>
            <a:xfrm>
              <a:off x="738981" y="3604766"/>
              <a:ext cx="2635939" cy="276999"/>
            </a:xfrm>
            <a:prstGeom prst="rect">
              <a:avLst/>
            </a:prstGeom>
            <a:noFill/>
          </p:spPr>
          <p:txBody>
            <a:bodyPr wrap="square" rtlCol="0">
              <a:spAutoFit/>
            </a:bodyPr>
            <a:lstStyle/>
            <a:p>
              <a:r>
                <a:rPr lang="en-US" altLang="ko-KR" sz="1200" dirty="0">
                  <a:solidFill>
                    <a:srgbClr val="444342"/>
                  </a:solidFill>
                  <a:cs typeface="Arial" pitchFamily="34" charset="0"/>
                </a:rPr>
                <a:t>based on user preferences</a:t>
              </a:r>
              <a:endParaRPr lang="ko-KR" altLang="en-US" sz="1200" dirty="0">
                <a:solidFill>
                  <a:srgbClr val="444342"/>
                </a:solidFill>
                <a:cs typeface="Arial" pitchFamily="34" charset="0"/>
              </a:endParaRPr>
            </a:p>
          </p:txBody>
        </p:sp>
        <p:sp>
          <p:nvSpPr>
            <p:cNvPr id="28" name="TextBox 27">
              <a:extLst>
                <a:ext uri="{FF2B5EF4-FFF2-40B4-BE49-F238E27FC236}">
                  <a16:creationId xmlns:a16="http://schemas.microsoft.com/office/drawing/2014/main" id="{7EAF4D68-FA2A-7953-8210-8E3EF814C461}"/>
                </a:ext>
              </a:extLst>
            </p:cNvPr>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rgbClr val="444342"/>
                  </a:solidFill>
                  <a:cs typeface="Arial" pitchFamily="34" charset="0"/>
                </a:rPr>
                <a:t>Generate targeted ads</a:t>
              </a:r>
              <a:endParaRPr lang="ko-KR" altLang="en-US" sz="1200" b="1" dirty="0">
                <a:solidFill>
                  <a:srgbClr val="444342"/>
                </a:solidFill>
                <a:cs typeface="Arial" pitchFamily="34" charset="0"/>
              </a:endParaRPr>
            </a:p>
          </p:txBody>
        </p:sp>
      </p:grpSp>
      <p:sp>
        <p:nvSpPr>
          <p:cNvPr id="29" name="Rounded Rectangle 20">
            <a:extLst>
              <a:ext uri="{FF2B5EF4-FFF2-40B4-BE49-F238E27FC236}">
                <a16:creationId xmlns:a16="http://schemas.microsoft.com/office/drawing/2014/main" id="{28CE5162-08AA-1D68-0065-A504BA9F558D}"/>
              </a:ext>
            </a:extLst>
          </p:cNvPr>
          <p:cNvSpPr>
            <a:spLocks noChangeAspect="1"/>
          </p:cNvSpPr>
          <p:nvPr/>
        </p:nvSpPr>
        <p:spPr>
          <a:xfrm rot="2160000">
            <a:off x="1047472" y="3707761"/>
            <a:ext cx="333647" cy="360000"/>
          </a:xfrm>
          <a:custGeom>
            <a:avLst/>
            <a:gdLst/>
            <a:ahLst/>
            <a:cxnLst/>
            <a:rect l="l" t="t" r="r" b="b"/>
            <a:pathLst>
              <a:path w="2735240" h="2951283">
                <a:moveTo>
                  <a:pt x="945240" y="943134"/>
                </a:moveTo>
                <a:cubicBezTo>
                  <a:pt x="504657" y="1263236"/>
                  <a:pt x="406988" y="1879894"/>
                  <a:pt x="727090" y="2320477"/>
                </a:cubicBezTo>
                <a:cubicBezTo>
                  <a:pt x="1047193" y="2761060"/>
                  <a:pt x="1663850" y="2858729"/>
                  <a:pt x="2104434" y="2538627"/>
                </a:cubicBezTo>
                <a:cubicBezTo>
                  <a:pt x="2545017" y="2218524"/>
                  <a:pt x="2642686" y="1601867"/>
                  <a:pt x="2322584" y="1161283"/>
                </a:cubicBezTo>
                <a:cubicBezTo>
                  <a:pt x="2003839" y="722570"/>
                  <a:pt x="1391052" y="623866"/>
                  <a:pt x="951049" y="939346"/>
                </a:cubicBezTo>
                <a:lnTo>
                  <a:pt x="1557721" y="1618250"/>
                </a:lnTo>
                <a:cubicBezTo>
                  <a:pt x="1596798" y="1621348"/>
                  <a:pt x="1633874" y="1641400"/>
                  <a:pt x="1658719" y="1675596"/>
                </a:cubicBezTo>
                <a:cubicBezTo>
                  <a:pt x="1705470" y="1739944"/>
                  <a:pt x="1691206" y="1830007"/>
                  <a:pt x="1626858" y="1876758"/>
                </a:cubicBezTo>
                <a:cubicBezTo>
                  <a:pt x="1562511" y="1923509"/>
                  <a:pt x="1472448" y="1909245"/>
                  <a:pt x="1425696" y="1844897"/>
                </a:cubicBezTo>
                <a:cubicBezTo>
                  <a:pt x="1398776" y="1807844"/>
                  <a:pt x="1392087" y="1762265"/>
                  <a:pt x="1405709" y="1721944"/>
                </a:cubicBezTo>
                <a:lnTo>
                  <a:pt x="950242" y="939871"/>
                </a:lnTo>
                <a:cubicBezTo>
                  <a:pt x="948462" y="940800"/>
                  <a:pt x="946850" y="941964"/>
                  <a:pt x="945240" y="943134"/>
                </a:cubicBezTo>
                <a:close/>
                <a:moveTo>
                  <a:pt x="390013" y="178929"/>
                </a:moveTo>
                <a:cubicBezTo>
                  <a:pt x="223423" y="299964"/>
                  <a:pt x="186493" y="533130"/>
                  <a:pt x="307528" y="699721"/>
                </a:cubicBezTo>
                <a:cubicBezTo>
                  <a:pt x="392822" y="817118"/>
                  <a:pt x="533802" y="870124"/>
                  <a:pt x="667672" y="847235"/>
                </a:cubicBezTo>
                <a:lnTo>
                  <a:pt x="556452" y="694153"/>
                </a:lnTo>
                <a:lnTo>
                  <a:pt x="528500" y="714461"/>
                </a:lnTo>
                <a:cubicBezTo>
                  <a:pt x="498835" y="736014"/>
                  <a:pt x="457314" y="729437"/>
                  <a:pt x="435761" y="699772"/>
                </a:cubicBezTo>
                <a:lnTo>
                  <a:pt x="341779" y="570418"/>
                </a:lnTo>
                <a:cubicBezTo>
                  <a:pt x="320226" y="540753"/>
                  <a:pt x="326803" y="499231"/>
                  <a:pt x="356468" y="477679"/>
                </a:cubicBezTo>
                <a:lnTo>
                  <a:pt x="684509" y="239343"/>
                </a:lnTo>
                <a:cubicBezTo>
                  <a:pt x="714174" y="217790"/>
                  <a:pt x="755695" y="224366"/>
                  <a:pt x="777248" y="254031"/>
                </a:cubicBezTo>
                <a:lnTo>
                  <a:pt x="871230" y="383386"/>
                </a:lnTo>
                <a:cubicBezTo>
                  <a:pt x="892782" y="413051"/>
                  <a:pt x="886206" y="454572"/>
                  <a:pt x="856541" y="476125"/>
                </a:cubicBezTo>
                <a:lnTo>
                  <a:pt x="828590" y="496433"/>
                </a:lnTo>
                <a:lnTo>
                  <a:pt x="939810" y="649514"/>
                </a:lnTo>
                <a:cubicBezTo>
                  <a:pt x="1002947" y="529270"/>
                  <a:pt x="996100" y="378811"/>
                  <a:pt x="910806" y="261414"/>
                </a:cubicBezTo>
                <a:cubicBezTo>
                  <a:pt x="789771" y="94824"/>
                  <a:pt x="556604" y="57894"/>
                  <a:pt x="390013" y="178929"/>
                </a:cubicBezTo>
                <a:close/>
                <a:moveTo>
                  <a:pt x="326716" y="91807"/>
                </a:moveTo>
                <a:cubicBezTo>
                  <a:pt x="541423" y="-64186"/>
                  <a:pt x="841934" y="-16590"/>
                  <a:pt x="997927" y="198117"/>
                </a:cubicBezTo>
                <a:cubicBezTo>
                  <a:pt x="1090326" y="325293"/>
                  <a:pt x="1111296" y="482575"/>
                  <a:pt x="1067359" y="621566"/>
                </a:cubicBezTo>
                <a:cubicBezTo>
                  <a:pt x="1125087" y="596400"/>
                  <a:pt x="1184605" y="577365"/>
                  <a:pt x="1244892" y="563339"/>
                </a:cubicBezTo>
                <a:lnTo>
                  <a:pt x="1244892" y="425809"/>
                </a:lnTo>
                <a:lnTo>
                  <a:pt x="1238396" y="425809"/>
                </a:lnTo>
                <a:cubicBezTo>
                  <a:pt x="1203300" y="425809"/>
                  <a:pt x="1174849" y="397358"/>
                  <a:pt x="1174849" y="362262"/>
                </a:cubicBezTo>
                <a:lnTo>
                  <a:pt x="1174849" y="209229"/>
                </a:lnTo>
                <a:cubicBezTo>
                  <a:pt x="1174849" y="191681"/>
                  <a:pt x="1181962" y="175794"/>
                  <a:pt x="1193462" y="164294"/>
                </a:cubicBezTo>
                <a:cubicBezTo>
                  <a:pt x="1204961" y="152795"/>
                  <a:pt x="1220848" y="145682"/>
                  <a:pt x="1238396" y="145682"/>
                </a:cubicBezTo>
                <a:lnTo>
                  <a:pt x="1484804" y="145682"/>
                </a:lnTo>
                <a:cubicBezTo>
                  <a:pt x="1519900" y="145682"/>
                  <a:pt x="1548351" y="174133"/>
                  <a:pt x="1548351" y="209229"/>
                </a:cubicBezTo>
                <a:lnTo>
                  <a:pt x="1548351" y="362262"/>
                </a:lnTo>
                <a:cubicBezTo>
                  <a:pt x="1548351" y="397358"/>
                  <a:pt x="1519900" y="425809"/>
                  <a:pt x="1484804" y="425809"/>
                </a:cubicBezTo>
                <a:lnTo>
                  <a:pt x="1478305" y="425809"/>
                </a:lnTo>
                <a:lnTo>
                  <a:pt x="1478305" y="531522"/>
                </a:lnTo>
                <a:cubicBezTo>
                  <a:pt x="1867969" y="516696"/>
                  <a:pt x="2257580" y="690299"/>
                  <a:pt x="2504004" y="1029474"/>
                </a:cubicBezTo>
                <a:cubicBezTo>
                  <a:pt x="2896903" y="1570253"/>
                  <a:pt x="2777023" y="2327148"/>
                  <a:pt x="2236244" y="2720047"/>
                </a:cubicBezTo>
                <a:cubicBezTo>
                  <a:pt x="1695464" y="3112946"/>
                  <a:pt x="938569" y="2993066"/>
                  <a:pt x="545670" y="2452287"/>
                </a:cubicBezTo>
                <a:cubicBezTo>
                  <a:pt x="302842" y="2118063"/>
                  <a:pt x="255883" y="1701289"/>
                  <a:pt x="383624" y="1339097"/>
                </a:cubicBezTo>
                <a:lnTo>
                  <a:pt x="271337" y="1301981"/>
                </a:lnTo>
                <a:lnTo>
                  <a:pt x="269200" y="1308446"/>
                </a:lnTo>
                <a:cubicBezTo>
                  <a:pt x="258184" y="1341768"/>
                  <a:pt x="222242" y="1359852"/>
                  <a:pt x="188919" y="1348836"/>
                </a:cubicBezTo>
                <a:lnTo>
                  <a:pt x="43619" y="1300805"/>
                </a:lnTo>
                <a:cubicBezTo>
                  <a:pt x="10297" y="1289790"/>
                  <a:pt x="-7787" y="1253847"/>
                  <a:pt x="3228" y="1220525"/>
                </a:cubicBezTo>
                <a:lnTo>
                  <a:pt x="80565" y="986568"/>
                </a:lnTo>
                <a:cubicBezTo>
                  <a:pt x="86073" y="969906"/>
                  <a:pt x="97812" y="957056"/>
                  <a:pt x="112340" y="949746"/>
                </a:cubicBezTo>
                <a:cubicBezTo>
                  <a:pt x="126869" y="942436"/>
                  <a:pt x="144185" y="940669"/>
                  <a:pt x="160847" y="946177"/>
                </a:cubicBezTo>
                <a:lnTo>
                  <a:pt x="306147" y="994208"/>
                </a:lnTo>
                <a:cubicBezTo>
                  <a:pt x="339468" y="1005223"/>
                  <a:pt x="357552" y="1041166"/>
                  <a:pt x="346537" y="1074488"/>
                </a:cubicBezTo>
                <a:lnTo>
                  <a:pt x="344596" y="1080361"/>
                </a:lnTo>
                <a:lnTo>
                  <a:pt x="482601" y="1125980"/>
                </a:lnTo>
                <a:cubicBezTo>
                  <a:pt x="516519" y="1067404"/>
                  <a:pt x="556040" y="1011588"/>
                  <a:pt x="601675" y="959905"/>
                </a:cubicBezTo>
                <a:cubicBezTo>
                  <a:pt x="455910" y="958740"/>
                  <a:pt x="312806" y="890195"/>
                  <a:pt x="220407" y="763018"/>
                </a:cubicBezTo>
                <a:cubicBezTo>
                  <a:pt x="64413" y="548311"/>
                  <a:pt x="112009" y="247801"/>
                  <a:pt x="326716" y="918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Rounded Rectangle 51">
            <a:extLst>
              <a:ext uri="{FF2B5EF4-FFF2-40B4-BE49-F238E27FC236}">
                <a16:creationId xmlns:a16="http://schemas.microsoft.com/office/drawing/2014/main" id="{84556568-43E7-10E6-629A-BA297BF1DB0E}"/>
              </a:ext>
            </a:extLst>
          </p:cNvPr>
          <p:cNvSpPr/>
          <p:nvPr/>
        </p:nvSpPr>
        <p:spPr>
          <a:xfrm rot="16200000" flipH="1">
            <a:off x="2999293" y="3143827"/>
            <a:ext cx="367987" cy="34655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31" name="Donut 24">
            <a:extLst>
              <a:ext uri="{FF2B5EF4-FFF2-40B4-BE49-F238E27FC236}">
                <a16:creationId xmlns:a16="http://schemas.microsoft.com/office/drawing/2014/main" id="{E674AE0D-AC3F-0099-A7A1-EB35E3F9026D}"/>
              </a:ext>
            </a:extLst>
          </p:cNvPr>
          <p:cNvSpPr/>
          <p:nvPr/>
        </p:nvSpPr>
        <p:spPr>
          <a:xfrm>
            <a:off x="4844013" y="2387307"/>
            <a:ext cx="433604" cy="437134"/>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8" name="Picture 7" descr="A screenshot of a computer&#10;&#10;Description automatically generated">
            <a:extLst>
              <a:ext uri="{FF2B5EF4-FFF2-40B4-BE49-F238E27FC236}">
                <a16:creationId xmlns:a16="http://schemas.microsoft.com/office/drawing/2014/main" id="{1D7D7C98-A12C-0E61-DBFE-21FE7FB5D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613" y="884741"/>
            <a:ext cx="1964819" cy="3055161"/>
          </a:xfrm>
          <a:prstGeom prst="rect">
            <a:avLst/>
          </a:prstGeom>
        </p:spPr>
      </p:pic>
    </p:spTree>
    <p:extLst>
      <p:ext uri="{BB962C8B-B14F-4D97-AF65-F5344CB8AC3E}">
        <p14:creationId xmlns:p14="http://schemas.microsoft.com/office/powerpoint/2010/main" val="268033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25720" y="217721"/>
            <a:ext cx="6984776" cy="576064"/>
          </a:xfrm>
        </p:spPr>
        <p:txBody>
          <a:bodyPr/>
          <a:lstStyle/>
          <a:p>
            <a:r>
              <a:rPr lang="en-US" altLang="ko-KR" dirty="0">
                <a:solidFill>
                  <a:schemeClr val="bg1"/>
                </a:solidFill>
              </a:rPr>
              <a:t>How is personal data </a:t>
            </a:r>
            <a:r>
              <a:rPr lang="en-US" altLang="ko-KR" dirty="0"/>
              <a:t>protected</a:t>
            </a:r>
            <a:r>
              <a:rPr lang="en-US" altLang="ko-KR" dirty="0">
                <a:solidFill>
                  <a:schemeClr val="bg1"/>
                </a:solidFill>
              </a:rPr>
              <a:t>?</a:t>
            </a:r>
            <a:endParaRPr lang="ko-KR" altLang="en-US" dirty="0">
              <a:solidFill>
                <a:schemeClr val="bg1"/>
              </a:solidFill>
            </a:endParaRPr>
          </a:p>
        </p:txBody>
      </p:sp>
      <p:sp>
        <p:nvSpPr>
          <p:cNvPr id="4" name="TextBox 3"/>
          <p:cNvSpPr txBox="1"/>
          <p:nvPr/>
        </p:nvSpPr>
        <p:spPr>
          <a:xfrm>
            <a:off x="2195736" y="1197160"/>
            <a:ext cx="1816230" cy="338554"/>
          </a:xfrm>
          <a:prstGeom prst="rect">
            <a:avLst/>
          </a:prstGeom>
          <a:solidFill>
            <a:schemeClr val="accent2"/>
          </a:solidFill>
        </p:spPr>
        <p:txBody>
          <a:bodyPr wrap="square" rtlCol="0">
            <a:spAutoFit/>
          </a:bodyPr>
          <a:lstStyle/>
          <a:p>
            <a:pPr algn="ctr"/>
            <a:r>
              <a:rPr lang="en-US" altLang="ko-KR" sz="1600" b="1" dirty="0">
                <a:solidFill>
                  <a:srgbClr val="444342"/>
                </a:solidFill>
                <a:cs typeface="Arial" pitchFamily="34" charset="0"/>
              </a:rPr>
              <a:t>PIPEDA</a:t>
            </a:r>
            <a:endParaRPr lang="ko-KR" altLang="en-US" sz="1600" b="1" dirty="0">
              <a:solidFill>
                <a:srgbClr val="444342"/>
              </a:solidFill>
              <a:cs typeface="Arial" pitchFamily="34" charset="0"/>
            </a:endParaRPr>
          </a:p>
        </p:txBody>
      </p:sp>
      <p:sp>
        <p:nvSpPr>
          <p:cNvPr id="3" name="Rectangle 2"/>
          <p:cNvSpPr/>
          <p:nvPr/>
        </p:nvSpPr>
        <p:spPr>
          <a:xfrm>
            <a:off x="3085851" y="1535714"/>
            <a:ext cx="36000" cy="36077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7" name="TextBox 6"/>
          <p:cNvSpPr txBox="1"/>
          <p:nvPr/>
        </p:nvSpPr>
        <p:spPr>
          <a:xfrm>
            <a:off x="4178052" y="1197160"/>
            <a:ext cx="4320480" cy="3046988"/>
          </a:xfrm>
          <a:prstGeom prst="rect">
            <a:avLst/>
          </a:prstGeom>
          <a:noFill/>
        </p:spPr>
        <p:txBody>
          <a:bodyPr wrap="square" rtlCol="0">
            <a:spAutoFit/>
          </a:bodyPr>
          <a:lstStyle/>
          <a:p>
            <a:pPr marL="171450" indent="-171450">
              <a:buFont typeface="Arial" panose="020B0604020202020204" pitchFamily="34" charset="0"/>
              <a:buChar char="•"/>
            </a:pPr>
            <a:r>
              <a:rPr lang="en-US" altLang="ko-KR" sz="1200" i="1" dirty="0">
                <a:solidFill>
                  <a:schemeClr val="bg1"/>
                </a:solidFill>
                <a:cs typeface="Arial" pitchFamily="34" charset="0"/>
              </a:rPr>
              <a:t>Federal</a:t>
            </a:r>
            <a:r>
              <a:rPr lang="en-US" altLang="ko-KR" sz="1200" dirty="0">
                <a:solidFill>
                  <a:schemeClr val="bg1"/>
                </a:solidFill>
                <a:cs typeface="Arial" pitchFamily="34" charset="0"/>
              </a:rPr>
              <a:t> privacy law </a:t>
            </a:r>
          </a:p>
          <a:p>
            <a:pPr marL="171450" indent="-171450">
              <a:buFont typeface="Arial" panose="020B0604020202020204" pitchFamily="34" charset="0"/>
              <a:buChar char="•"/>
            </a:pPr>
            <a:endParaRPr lang="en-US" altLang="ko-KR" sz="1200" dirty="0">
              <a:solidFill>
                <a:schemeClr val="bg1"/>
              </a:solidFill>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Governs how private businesses handle personal information</a:t>
            </a:r>
          </a:p>
          <a:p>
            <a:endParaRPr lang="en-US" altLang="ko-KR" sz="1200" dirty="0">
              <a:solidFill>
                <a:schemeClr val="bg1"/>
              </a:solidFill>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Applies to </a:t>
            </a:r>
            <a:r>
              <a:rPr lang="en-US" altLang="ko-KR" sz="1200" i="1" dirty="0">
                <a:solidFill>
                  <a:schemeClr val="bg1"/>
                </a:solidFill>
                <a:cs typeface="Arial" pitchFamily="34" charset="0"/>
              </a:rPr>
              <a:t>cross-border</a:t>
            </a:r>
            <a:r>
              <a:rPr lang="en-US" altLang="ko-KR" sz="1200" dirty="0">
                <a:solidFill>
                  <a:schemeClr val="bg1"/>
                </a:solidFill>
                <a:cs typeface="Arial" pitchFamily="34" charset="0"/>
              </a:rPr>
              <a:t> transfers</a:t>
            </a:r>
          </a:p>
          <a:p>
            <a:endParaRPr lang="en-US" altLang="ko-KR" sz="1200" dirty="0">
              <a:solidFill>
                <a:schemeClr val="bg1"/>
              </a:solidFill>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Data retention – ‘long enough to allow the individual access to the information’ </a:t>
            </a:r>
            <a:endParaRPr lang="en-US" altLang="ko-KR" sz="1200" dirty="0">
              <a:solidFill>
                <a:srgbClr val="FF0000"/>
              </a:solidFill>
              <a:cs typeface="Arial" pitchFamily="34" charset="0"/>
            </a:endParaRPr>
          </a:p>
          <a:p>
            <a:endParaRPr lang="en-US" altLang="ko-KR" sz="1200" dirty="0">
              <a:solidFill>
                <a:schemeClr val="bg1"/>
              </a:solidFill>
              <a:highlight>
                <a:srgbClr val="FFFF00"/>
              </a:highlight>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Protection of children</a:t>
            </a:r>
          </a:p>
          <a:p>
            <a:endParaRPr lang="en-US" altLang="ko-KR" sz="1200" dirty="0">
              <a:solidFill>
                <a:schemeClr val="bg1"/>
              </a:solidFill>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Excludes solely artistic, journalistic and literary purposes</a:t>
            </a:r>
          </a:p>
          <a:p>
            <a:pPr marL="171450" indent="-171450">
              <a:buFont typeface="Arial" panose="020B0604020202020204" pitchFamily="34" charset="0"/>
              <a:buChar char="•"/>
            </a:pPr>
            <a:endParaRPr lang="en-US" altLang="ko-KR" sz="1200" dirty="0">
              <a:solidFill>
                <a:schemeClr val="bg1"/>
              </a:solidFill>
              <a:cs typeface="Arial" pitchFamily="34" charset="0"/>
            </a:endParaRPr>
          </a:p>
          <a:p>
            <a:pPr marL="171450" indent="-171450">
              <a:buFont typeface="Arial" panose="020B0604020202020204" pitchFamily="34" charset="0"/>
              <a:buChar char="•"/>
            </a:pPr>
            <a:endParaRPr lang="en-US" altLang="ko-KR" sz="1200" dirty="0">
              <a:solidFill>
                <a:schemeClr val="bg1"/>
              </a:solidFill>
              <a:cs typeface="Arial" pitchFamily="34" charset="0"/>
            </a:endParaRPr>
          </a:p>
          <a:p>
            <a:pPr marL="171450" indent="-171450">
              <a:buFont typeface="Arial" panose="020B0604020202020204" pitchFamily="34" charset="0"/>
              <a:buChar char="•"/>
            </a:pPr>
            <a:endParaRPr lang="en-US" altLang="ko-KR" sz="1200" dirty="0">
              <a:solidFill>
                <a:schemeClr val="bg1"/>
              </a:solidFill>
              <a:cs typeface="Arial" pitchFamily="34" charset="0"/>
            </a:endParaRPr>
          </a:p>
        </p:txBody>
      </p:sp>
      <p:sp>
        <p:nvSpPr>
          <p:cNvPr id="8" name="TextBox 7"/>
          <p:cNvSpPr txBox="1"/>
          <p:nvPr/>
        </p:nvSpPr>
        <p:spPr>
          <a:xfrm>
            <a:off x="4160052" y="3946340"/>
            <a:ext cx="4320480" cy="1015663"/>
          </a:xfrm>
          <a:prstGeom prst="rect">
            <a:avLst/>
          </a:prstGeom>
          <a:noFill/>
        </p:spPr>
        <p:txBody>
          <a:bodyPr wrap="square" rtlCol="0">
            <a:spAutoFit/>
          </a:bodyPr>
          <a:lstStyle/>
          <a:p>
            <a:pPr marL="171450" indent="-171450">
              <a:buFont typeface="Arial" panose="020B0604020202020204" pitchFamily="34" charset="0"/>
              <a:buChar char="•"/>
            </a:pPr>
            <a:r>
              <a:rPr lang="en-US" altLang="ko-KR" sz="1200" i="1" dirty="0">
                <a:solidFill>
                  <a:schemeClr val="bg1"/>
                </a:solidFill>
                <a:cs typeface="Arial" pitchFamily="34" charset="0"/>
              </a:rPr>
              <a:t>Provincial</a:t>
            </a:r>
            <a:r>
              <a:rPr lang="en-US" altLang="ko-KR" sz="1200" dirty="0">
                <a:solidFill>
                  <a:schemeClr val="bg1"/>
                </a:solidFill>
                <a:cs typeface="Arial" pitchFamily="34" charset="0"/>
              </a:rPr>
              <a:t> privacy law  </a:t>
            </a:r>
          </a:p>
          <a:p>
            <a:endParaRPr lang="en-US" altLang="ko-KR" sz="1200" dirty="0">
              <a:solidFill>
                <a:schemeClr val="bg1"/>
              </a:solidFill>
              <a:cs typeface="Arial" pitchFamily="34" charset="0"/>
            </a:endParaRPr>
          </a:p>
          <a:p>
            <a:pPr marL="171450" indent="-171450">
              <a:buFont typeface="Arial" panose="020B0604020202020204" pitchFamily="34" charset="0"/>
              <a:buChar char="•"/>
            </a:pPr>
            <a:r>
              <a:rPr lang="en-US" altLang="ko-KR" sz="1200" dirty="0">
                <a:solidFill>
                  <a:schemeClr val="bg1"/>
                </a:solidFill>
                <a:cs typeface="Arial" pitchFamily="34" charset="0"/>
              </a:rPr>
              <a:t>Governs how personal information is handled within BC (for commercial use or otherwise)</a:t>
            </a:r>
          </a:p>
          <a:p>
            <a:endParaRPr lang="en-US" altLang="ko-KR" sz="1200" dirty="0">
              <a:solidFill>
                <a:schemeClr val="bg1"/>
              </a:solidFill>
              <a:cs typeface="Arial" pitchFamily="34" charset="0"/>
            </a:endParaRPr>
          </a:p>
        </p:txBody>
      </p:sp>
      <p:sp>
        <p:nvSpPr>
          <p:cNvPr id="5" name="TextBox 4"/>
          <p:cNvSpPr txBox="1"/>
          <p:nvPr/>
        </p:nvSpPr>
        <p:spPr>
          <a:xfrm>
            <a:off x="2177736" y="3946340"/>
            <a:ext cx="1816230" cy="338554"/>
          </a:xfrm>
          <a:prstGeom prst="rect">
            <a:avLst/>
          </a:prstGeom>
          <a:solidFill>
            <a:schemeClr val="accent4"/>
          </a:solidFill>
        </p:spPr>
        <p:txBody>
          <a:bodyPr wrap="square" rtlCol="0">
            <a:spAutoFit/>
          </a:bodyPr>
          <a:lstStyle/>
          <a:p>
            <a:pPr algn="ctr"/>
            <a:r>
              <a:rPr lang="en-US" altLang="ko-KR" sz="1600" b="1" dirty="0">
                <a:solidFill>
                  <a:srgbClr val="444342"/>
                </a:solidFill>
                <a:cs typeface="Arial" pitchFamily="34" charset="0"/>
              </a:rPr>
              <a:t>PIPA</a:t>
            </a:r>
            <a:endParaRPr lang="ko-KR" altLang="en-US" sz="1600" b="1" dirty="0">
              <a:solidFill>
                <a:srgbClr val="444342"/>
              </a:solidFill>
              <a:cs typeface="Arial" pitchFamily="34" charset="0"/>
            </a:endParaRPr>
          </a:p>
        </p:txBody>
      </p:sp>
    </p:spTree>
    <p:extLst>
      <p:ext uri="{BB962C8B-B14F-4D97-AF65-F5344CB8AC3E}">
        <p14:creationId xmlns:p14="http://schemas.microsoft.com/office/powerpoint/2010/main" val="326022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Why should we care </a:t>
            </a:r>
            <a:r>
              <a:rPr lang="en-US" altLang="ko-KR" dirty="0">
                <a:solidFill>
                  <a:schemeClr val="bg1"/>
                </a:solidFill>
              </a:rPr>
              <a:t>about data tracking?</a:t>
            </a:r>
            <a:endParaRPr lang="ko-KR" altLang="en-US" dirty="0">
              <a:solidFill>
                <a:schemeClr val="bg1"/>
              </a:solidFill>
            </a:endParaRPr>
          </a:p>
        </p:txBody>
      </p:sp>
      <p:grpSp>
        <p:nvGrpSpPr>
          <p:cNvPr id="5" name="Group 4"/>
          <p:cNvGrpSpPr/>
          <p:nvPr/>
        </p:nvGrpSpPr>
        <p:grpSpPr>
          <a:xfrm>
            <a:off x="649979" y="1599454"/>
            <a:ext cx="1926735" cy="972296"/>
            <a:chOff x="803640" y="3362835"/>
            <a:chExt cx="2059657" cy="972296"/>
          </a:xfrm>
        </p:grpSpPr>
        <p:sp>
          <p:nvSpPr>
            <p:cNvPr id="6" name="TextBox 5"/>
            <p:cNvSpPr txBox="1"/>
            <p:nvPr/>
          </p:nvSpPr>
          <p:spPr>
            <a:xfrm>
              <a:off x="803640" y="3688800"/>
              <a:ext cx="2059657" cy="646331"/>
            </a:xfrm>
            <a:prstGeom prst="rect">
              <a:avLst/>
            </a:prstGeom>
            <a:noFill/>
          </p:spPr>
          <p:txBody>
            <a:bodyPr wrap="square" rtlCol="0">
              <a:spAutoFit/>
            </a:bodyPr>
            <a:lstStyle/>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Can track in-depth data without consent</a:t>
              </a:r>
            </a:p>
          </p:txBody>
        </p:sp>
        <p:sp>
          <p:nvSpPr>
            <p:cNvPr id="7" name="TextBox 6"/>
            <p:cNvSpPr txBox="1"/>
            <p:nvPr/>
          </p:nvSpPr>
          <p:spPr>
            <a:xfrm>
              <a:off x="803640" y="3362835"/>
              <a:ext cx="2059657" cy="276999"/>
            </a:xfrm>
            <a:prstGeom prst="rect">
              <a:avLst/>
            </a:prstGeom>
            <a:noFill/>
            <a:ln w="38100">
              <a:solidFill>
                <a:schemeClr val="accent2"/>
              </a:solidFill>
            </a:ln>
          </p:spPr>
          <p:txBody>
            <a:bodyPr wrap="square" rtlCol="0">
              <a:spAutoFit/>
            </a:bodyPr>
            <a:lstStyle/>
            <a:p>
              <a:pPr algn="ctr"/>
              <a:r>
                <a:rPr lang="en-US" altLang="ko-KR" sz="1200" b="1" dirty="0">
                  <a:solidFill>
                    <a:schemeClr val="bg1"/>
                  </a:solidFill>
                  <a:cs typeface="Arial" pitchFamily="34" charset="0"/>
                </a:rPr>
                <a:t>Intrusive cookies</a:t>
              </a:r>
              <a:endParaRPr lang="ko-KR" altLang="en-US" sz="1200" b="1" dirty="0">
                <a:solidFill>
                  <a:schemeClr val="bg1"/>
                </a:solidFill>
                <a:cs typeface="Arial" pitchFamily="34" charset="0"/>
              </a:endParaRPr>
            </a:p>
          </p:txBody>
        </p:sp>
      </p:grpSp>
      <p:grpSp>
        <p:nvGrpSpPr>
          <p:cNvPr id="17" name="Group 16"/>
          <p:cNvGrpSpPr/>
          <p:nvPr/>
        </p:nvGrpSpPr>
        <p:grpSpPr>
          <a:xfrm>
            <a:off x="647584" y="3222006"/>
            <a:ext cx="1926735" cy="1156962"/>
            <a:chOff x="803640" y="3362835"/>
            <a:chExt cx="2059657" cy="1156962"/>
          </a:xfrm>
        </p:grpSpPr>
        <p:sp>
          <p:nvSpPr>
            <p:cNvPr id="18" name="TextBox 17"/>
            <p:cNvSpPr txBox="1"/>
            <p:nvPr/>
          </p:nvSpPr>
          <p:spPr>
            <a:xfrm>
              <a:off x="803640" y="3688800"/>
              <a:ext cx="2059657" cy="830997"/>
            </a:xfrm>
            <a:prstGeom prst="rect">
              <a:avLst/>
            </a:prstGeom>
            <a:noFill/>
          </p:spPr>
          <p:txBody>
            <a:bodyPr wrap="square" rtlCol="0">
              <a:spAutoFit/>
            </a:bodyPr>
            <a:lstStyle/>
            <a:p>
              <a:pPr algn="ctr"/>
              <a:endParaRPr lang="en-US" altLang="ko-KR" sz="1200" dirty="0">
                <a:solidFill>
                  <a:schemeClr val="bg1"/>
                </a:solidFill>
                <a:cs typeface="Arial" pitchFamily="34" charset="0"/>
              </a:endParaRPr>
            </a:p>
            <a:p>
              <a:pPr algn="ctr"/>
              <a:r>
                <a:rPr lang="en-US" altLang="ko-KR" sz="1200" dirty="0">
                  <a:solidFill>
                    <a:schemeClr val="bg1"/>
                  </a:solidFill>
                  <a:cs typeface="Arial" pitchFamily="34" charset="0"/>
                </a:rPr>
                <a:t>Almost 79% of Google’s revenue last year was from ads</a:t>
              </a:r>
            </a:p>
          </p:txBody>
        </p:sp>
        <p:sp>
          <p:nvSpPr>
            <p:cNvPr id="19" name="TextBox 18"/>
            <p:cNvSpPr txBox="1"/>
            <p:nvPr/>
          </p:nvSpPr>
          <p:spPr>
            <a:xfrm>
              <a:off x="803640" y="3362835"/>
              <a:ext cx="2059657" cy="276999"/>
            </a:xfrm>
            <a:prstGeom prst="rect">
              <a:avLst/>
            </a:prstGeom>
            <a:solidFill>
              <a:schemeClr val="accent4"/>
            </a:solidFill>
            <a:ln w="38100">
              <a:solidFill>
                <a:schemeClr val="accent4"/>
              </a:solidFill>
            </a:ln>
          </p:spPr>
          <p:txBody>
            <a:bodyPr wrap="square" rtlCol="0">
              <a:spAutoFit/>
            </a:bodyPr>
            <a:lstStyle/>
            <a:p>
              <a:pPr algn="ctr"/>
              <a:r>
                <a:rPr lang="en-US" altLang="ko-KR" sz="1200" b="1" dirty="0">
                  <a:solidFill>
                    <a:schemeClr val="accent5"/>
                  </a:solidFill>
                  <a:cs typeface="Arial" pitchFamily="34" charset="0"/>
                </a:rPr>
                <a:t>Targeted ads</a:t>
              </a:r>
              <a:endParaRPr lang="ko-KR" altLang="en-US" sz="1200" b="1" dirty="0">
                <a:solidFill>
                  <a:schemeClr val="accent5"/>
                </a:solidFill>
                <a:cs typeface="Arial" pitchFamily="34" charset="0"/>
              </a:endParaRPr>
            </a:p>
          </p:txBody>
        </p:sp>
      </p:grpSp>
      <p:pic>
        <p:nvPicPr>
          <p:cNvPr id="10" name="Picture 9" descr="A close-up of a financial report&#10;&#10;Description automatically generated">
            <a:extLst>
              <a:ext uri="{FF2B5EF4-FFF2-40B4-BE49-F238E27FC236}">
                <a16:creationId xmlns:a16="http://schemas.microsoft.com/office/drawing/2014/main" id="{3D731372-7874-0690-99AD-C4998F8E2F9C}"/>
              </a:ext>
            </a:extLst>
          </p:cNvPr>
          <p:cNvPicPr>
            <a:picLocks noChangeAspect="1"/>
          </p:cNvPicPr>
          <p:nvPr/>
        </p:nvPicPr>
        <p:blipFill rotWithShape="1">
          <a:blip r:embed="rId2">
            <a:extLst>
              <a:ext uri="{28A0092B-C50C-407E-A947-70E740481C1C}">
                <a14:useLocalDpi xmlns:a14="http://schemas.microsoft.com/office/drawing/2010/main" val="0"/>
              </a:ext>
            </a:extLst>
          </a:blip>
          <a:srcRect t="15974" r="27462"/>
          <a:stretch/>
        </p:blipFill>
        <p:spPr>
          <a:xfrm>
            <a:off x="3635896" y="1347614"/>
            <a:ext cx="4097233" cy="3177931"/>
          </a:xfrm>
          <a:prstGeom prst="rect">
            <a:avLst/>
          </a:prstGeom>
          <a:ln w="38100">
            <a:solidFill>
              <a:srgbClr val="FFC000"/>
            </a:solidFill>
          </a:ln>
        </p:spPr>
      </p:pic>
      <p:sp>
        <p:nvSpPr>
          <p:cNvPr id="32" name="Right Arrow 31">
            <a:extLst>
              <a:ext uri="{FF2B5EF4-FFF2-40B4-BE49-F238E27FC236}">
                <a16:creationId xmlns:a16="http://schemas.microsoft.com/office/drawing/2014/main" id="{78C06903-D5D5-344A-56C3-B0DD1207D126}"/>
              </a:ext>
            </a:extLst>
          </p:cNvPr>
          <p:cNvSpPr/>
          <p:nvPr/>
        </p:nvSpPr>
        <p:spPr>
          <a:xfrm flipH="1" flipV="1">
            <a:off x="7678601" y="2164890"/>
            <a:ext cx="1224136" cy="4068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3" name="Right Arrow 32">
            <a:extLst>
              <a:ext uri="{FF2B5EF4-FFF2-40B4-BE49-F238E27FC236}">
                <a16:creationId xmlns:a16="http://schemas.microsoft.com/office/drawing/2014/main" id="{14812670-CA4A-AE57-6FD7-4D937C89131D}"/>
              </a:ext>
            </a:extLst>
          </p:cNvPr>
          <p:cNvSpPr/>
          <p:nvPr/>
        </p:nvSpPr>
        <p:spPr>
          <a:xfrm flipH="1" flipV="1">
            <a:off x="7643417" y="3345217"/>
            <a:ext cx="1224136" cy="40686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36896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t>CLASS EXERCISE</a:t>
            </a:r>
          </a:p>
        </p:txBody>
      </p:sp>
      <p:sp>
        <p:nvSpPr>
          <p:cNvPr id="3" name="Text Placeholder 2"/>
          <p:cNvSpPr>
            <a:spLocks noGrp="1"/>
          </p:cNvSpPr>
          <p:nvPr>
            <p:ph type="body" sz="quarter" idx="11"/>
          </p:nvPr>
        </p:nvSpPr>
        <p:spPr/>
        <p:txBody>
          <a:bodyPr/>
          <a:lstStyle/>
          <a:p>
            <a:pPr lvl="0"/>
            <a:endParaRPr lang="en-US" altLang="ko-KR" dirty="0">
              <a:solidFill>
                <a:schemeClr val="bg1"/>
              </a:solidFill>
            </a:endParaRPr>
          </a:p>
          <a:p>
            <a:pPr lvl="0"/>
            <a:r>
              <a:rPr lang="en-US" altLang="ko-KR" dirty="0">
                <a:solidFill>
                  <a:schemeClr val="bg1"/>
                </a:solidFill>
              </a:rPr>
              <a:t>Indigo Website: https://</a:t>
            </a:r>
            <a:r>
              <a:rPr lang="en-US" altLang="ko-KR" dirty="0" err="1">
                <a:solidFill>
                  <a:schemeClr val="bg1"/>
                </a:solidFill>
              </a:rPr>
              <a:t>www.indigo.ca</a:t>
            </a:r>
            <a:r>
              <a:rPr lang="en-US" altLang="ko-KR" dirty="0">
                <a:solidFill>
                  <a:schemeClr val="bg1"/>
                </a:solidFill>
              </a:rPr>
              <a:t>/</a:t>
            </a:r>
            <a:r>
              <a:rPr lang="en-US" altLang="ko-KR" dirty="0" err="1">
                <a:solidFill>
                  <a:schemeClr val="bg1"/>
                </a:solidFill>
              </a:rPr>
              <a:t>en</a:t>
            </a:r>
            <a:r>
              <a:rPr lang="en-US" altLang="ko-KR" dirty="0">
                <a:solidFill>
                  <a:schemeClr val="bg1"/>
                </a:solidFill>
              </a:rPr>
              <a:t>-ca/</a:t>
            </a:r>
          </a:p>
        </p:txBody>
      </p:sp>
    </p:spTree>
    <p:extLst>
      <p:ext uri="{BB962C8B-B14F-4D97-AF65-F5344CB8AC3E}">
        <p14:creationId xmlns:p14="http://schemas.microsoft.com/office/powerpoint/2010/main" val="3101234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94931"/>
            <a:ext cx="9144000" cy="576064"/>
          </a:xfrm>
        </p:spPr>
        <p:txBody>
          <a:bodyPr/>
          <a:lstStyle/>
          <a:p>
            <a:r>
              <a:rPr lang="en-US" altLang="ko-KR" dirty="0">
                <a:solidFill>
                  <a:schemeClr val="bg1"/>
                </a:solidFill>
              </a:rPr>
              <a:t>Practical Example: </a:t>
            </a:r>
            <a:r>
              <a:rPr lang="en-US" altLang="ko-KR" dirty="0"/>
              <a:t>Indigo</a:t>
            </a:r>
            <a:endParaRPr lang="ko-KR" altLang="en-US" dirty="0"/>
          </a:p>
        </p:txBody>
      </p:sp>
      <p:grpSp>
        <p:nvGrpSpPr>
          <p:cNvPr id="6" name="Group 5">
            <a:extLst>
              <a:ext uri="{FF2B5EF4-FFF2-40B4-BE49-F238E27FC236}">
                <a16:creationId xmlns:a16="http://schemas.microsoft.com/office/drawing/2014/main" id="{6D682527-B5FD-37FD-3826-92EC3DA14281}"/>
              </a:ext>
            </a:extLst>
          </p:cNvPr>
          <p:cNvGrpSpPr/>
          <p:nvPr/>
        </p:nvGrpSpPr>
        <p:grpSpPr>
          <a:xfrm>
            <a:off x="278802" y="1997720"/>
            <a:ext cx="3273669" cy="1873830"/>
            <a:chOff x="-548507" y="477868"/>
            <a:chExt cx="11570449" cy="6357177"/>
          </a:xfrm>
        </p:grpSpPr>
        <p:sp>
          <p:nvSpPr>
            <p:cNvPr id="7" name="Freeform: Shape 11">
              <a:extLst>
                <a:ext uri="{FF2B5EF4-FFF2-40B4-BE49-F238E27FC236}">
                  <a16:creationId xmlns:a16="http://schemas.microsoft.com/office/drawing/2014/main" id="{0B6B65B4-382A-C163-C6FC-064F5E415407}"/>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12700"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3271ECD3-8FB4-C4A2-BD58-36924ADB7F9A}"/>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12700"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AA7AF39E-44C3-A7F7-AC09-4735E1CA72B9}"/>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12700" cap="flat">
              <a:noFill/>
              <a:prstDash val="solid"/>
              <a:miter/>
            </a:ln>
          </p:spPr>
          <p:txBody>
            <a:bodyPr rtlCol="0" anchor="ctr"/>
            <a:lstStyle/>
            <a:p>
              <a:endParaRPr lang="en-US"/>
            </a:p>
          </p:txBody>
        </p:sp>
        <p:sp>
          <p:nvSpPr>
            <p:cNvPr id="10" name="Freeform: Shape 14">
              <a:extLst>
                <a:ext uri="{FF2B5EF4-FFF2-40B4-BE49-F238E27FC236}">
                  <a16:creationId xmlns:a16="http://schemas.microsoft.com/office/drawing/2014/main" id="{2D354DE1-BB8C-8169-239B-C1B3A717E8B9}"/>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12700" cap="flat">
              <a:noFill/>
              <a:prstDash val="solid"/>
              <a:miter/>
            </a:ln>
          </p:spPr>
          <p:txBody>
            <a:bodyPr rtlCol="0" anchor="ctr"/>
            <a:lstStyle/>
            <a:p>
              <a:endParaRPr lang="en-US" dirty="0"/>
            </a:p>
          </p:txBody>
        </p:sp>
        <p:sp>
          <p:nvSpPr>
            <p:cNvPr id="11" name="Freeform: Shape 15">
              <a:extLst>
                <a:ext uri="{FF2B5EF4-FFF2-40B4-BE49-F238E27FC236}">
                  <a16:creationId xmlns:a16="http://schemas.microsoft.com/office/drawing/2014/main" id="{CB72D222-380D-0251-17A9-521AD9611E99}"/>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12700"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3782EB8D-65B2-BC1F-362A-E6DAF2E2FEE0}"/>
                </a:ext>
              </a:extLst>
            </p:cNvPr>
            <p:cNvGrpSpPr/>
            <p:nvPr/>
          </p:nvGrpSpPr>
          <p:grpSpPr>
            <a:xfrm>
              <a:off x="1606" y="6382978"/>
              <a:ext cx="413937" cy="115242"/>
              <a:chOff x="5955" y="6353672"/>
              <a:chExt cx="413937" cy="115242"/>
            </a:xfrm>
          </p:grpSpPr>
          <p:sp>
            <p:nvSpPr>
              <p:cNvPr id="48" name="Rectangle: Rounded Corners 21">
                <a:extLst>
                  <a:ext uri="{FF2B5EF4-FFF2-40B4-BE49-F238E27FC236}">
                    <a16:creationId xmlns:a16="http://schemas.microsoft.com/office/drawing/2014/main" id="{B2EDE6E4-E0BE-19AF-D480-499648121B0E}"/>
                  </a:ext>
                </a:extLst>
              </p:cNvPr>
              <p:cNvSpPr/>
              <p:nvPr/>
            </p:nvSpPr>
            <p:spPr>
              <a:xfrm>
                <a:off x="5955" y="6353672"/>
                <a:ext cx="413937" cy="115242"/>
              </a:xfrm>
              <a:prstGeom prst="roundRect">
                <a:avLst>
                  <a:gd name="adj" fmla="val 28154"/>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22">
                <a:extLst>
                  <a:ext uri="{FF2B5EF4-FFF2-40B4-BE49-F238E27FC236}">
                    <a16:creationId xmlns:a16="http://schemas.microsoft.com/office/drawing/2014/main" id="{9F88E15E-A99C-61F2-2287-1EE0768C0856}"/>
                  </a:ext>
                </a:extLst>
              </p:cNvPr>
              <p:cNvSpPr/>
              <p:nvPr/>
            </p:nvSpPr>
            <p:spPr>
              <a:xfrm>
                <a:off x="99417" y="6382279"/>
                <a:ext cx="227012" cy="55272"/>
              </a:xfrm>
              <a:prstGeom prst="roundRect">
                <a:avLst>
                  <a:gd name="adj" fmla="val 28154"/>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FE1E97A-81E0-79FA-4B91-4E68215F7C8C}"/>
                </a:ext>
              </a:extLst>
            </p:cNvPr>
            <p:cNvGrpSpPr/>
            <p:nvPr/>
          </p:nvGrpSpPr>
          <p:grpSpPr>
            <a:xfrm>
              <a:off x="9855291" y="6381600"/>
              <a:ext cx="885989" cy="115242"/>
              <a:chOff x="5955" y="6353672"/>
              <a:chExt cx="413937" cy="115242"/>
            </a:xfrm>
          </p:grpSpPr>
          <p:sp>
            <p:nvSpPr>
              <p:cNvPr id="46" name="Rectangle: Rounded Corners 19">
                <a:extLst>
                  <a:ext uri="{FF2B5EF4-FFF2-40B4-BE49-F238E27FC236}">
                    <a16:creationId xmlns:a16="http://schemas.microsoft.com/office/drawing/2014/main" id="{962BCDA2-FC32-48F7-E705-46D2AAD86935}"/>
                  </a:ext>
                </a:extLst>
              </p:cNvPr>
              <p:cNvSpPr/>
              <p:nvPr/>
            </p:nvSpPr>
            <p:spPr>
              <a:xfrm>
                <a:off x="5955" y="6353672"/>
                <a:ext cx="413937" cy="115242"/>
              </a:xfrm>
              <a:prstGeom prst="roundRect">
                <a:avLst>
                  <a:gd name="adj" fmla="val 28154"/>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20">
                <a:extLst>
                  <a:ext uri="{FF2B5EF4-FFF2-40B4-BE49-F238E27FC236}">
                    <a16:creationId xmlns:a16="http://schemas.microsoft.com/office/drawing/2014/main" id="{2B6C4705-D4A8-C7D1-0CC2-6DE5C2CB0160}"/>
                  </a:ext>
                </a:extLst>
              </p:cNvPr>
              <p:cNvSpPr/>
              <p:nvPr/>
            </p:nvSpPr>
            <p:spPr>
              <a:xfrm>
                <a:off x="84761" y="6382279"/>
                <a:ext cx="256326" cy="55272"/>
              </a:xfrm>
              <a:prstGeom prst="roundRect">
                <a:avLst>
                  <a:gd name="adj" fmla="val 28154"/>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Freeform: Shape 18">
              <a:extLst>
                <a:ext uri="{FF2B5EF4-FFF2-40B4-BE49-F238E27FC236}">
                  <a16:creationId xmlns:a16="http://schemas.microsoft.com/office/drawing/2014/main" id="{1F052C6F-3C29-2F54-D71F-94DFAE92CCD1}"/>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12700" cap="flat">
              <a:noFill/>
              <a:prstDash val="solid"/>
              <a:miter/>
            </a:ln>
          </p:spPr>
          <p:txBody>
            <a:bodyPr rtlCol="0" anchor="ctr"/>
            <a:lstStyle/>
            <a:p>
              <a:endParaRPr lang="en-US" dirty="0"/>
            </a:p>
          </p:txBody>
        </p:sp>
      </p:grpSp>
      <p:pic>
        <p:nvPicPr>
          <p:cNvPr id="1026" name="Picture 2">
            <a:extLst>
              <a:ext uri="{FF2B5EF4-FFF2-40B4-BE49-F238E27FC236}">
                <a16:creationId xmlns:a16="http://schemas.microsoft.com/office/drawing/2014/main" id="{8E158D19-D0E5-1E7B-0AD7-299971E01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19802"/>
            <a:ext cx="2330025" cy="149208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1D18E814-D1EE-4138-1271-1BF49D54F5A6}"/>
              </a:ext>
            </a:extLst>
          </p:cNvPr>
          <p:cNvSpPr/>
          <p:nvPr/>
        </p:nvSpPr>
        <p:spPr>
          <a:xfrm>
            <a:off x="3923936" y="3797642"/>
            <a:ext cx="485364" cy="485364"/>
          </a:xfrm>
          <a:prstGeom prst="ellipse">
            <a:avLst/>
          </a:prstGeom>
          <a:gradFill>
            <a:gsLst>
              <a:gs pos="0">
                <a:schemeClr val="accent2">
                  <a:lumMod val="70000"/>
                </a:schemeClr>
              </a:gs>
              <a:gs pos="100000">
                <a:schemeClr val="accent2">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4">
            <a:extLst>
              <a:ext uri="{FF2B5EF4-FFF2-40B4-BE49-F238E27FC236}">
                <a16:creationId xmlns:a16="http://schemas.microsoft.com/office/drawing/2014/main" id="{1AAFA5E3-224D-3427-64F0-A3A11708AA8F}"/>
              </a:ext>
            </a:extLst>
          </p:cNvPr>
          <p:cNvSpPr/>
          <p:nvPr/>
        </p:nvSpPr>
        <p:spPr>
          <a:xfrm>
            <a:off x="3923928" y="1400402"/>
            <a:ext cx="485364" cy="485364"/>
          </a:xfrm>
          <a:prstGeom prst="ellipse">
            <a:avLst/>
          </a:prstGeom>
          <a:gradFill>
            <a:gsLst>
              <a:gs pos="0">
                <a:schemeClr val="accent2">
                  <a:lumMod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Oval 11">
            <a:extLst>
              <a:ext uri="{FF2B5EF4-FFF2-40B4-BE49-F238E27FC236}">
                <a16:creationId xmlns:a16="http://schemas.microsoft.com/office/drawing/2014/main" id="{BD48DC57-9C91-59E0-7AC6-65CC6D52DB05}"/>
              </a:ext>
            </a:extLst>
          </p:cNvPr>
          <p:cNvSpPr/>
          <p:nvPr/>
        </p:nvSpPr>
        <p:spPr>
          <a:xfrm>
            <a:off x="3923932" y="2599022"/>
            <a:ext cx="485364" cy="485364"/>
          </a:xfrm>
          <a:prstGeom prst="ellipse">
            <a:avLst/>
          </a:prstGeom>
          <a:gradFill>
            <a:gsLst>
              <a:gs pos="0">
                <a:schemeClr val="accent2">
                  <a:lumMod val="60000"/>
                </a:schemeClr>
              </a:gs>
              <a:gs pos="100000">
                <a:schemeClr val="accent2">
                  <a:lumMod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a:extLst>
              <a:ext uri="{FF2B5EF4-FFF2-40B4-BE49-F238E27FC236}">
                <a16:creationId xmlns:a16="http://schemas.microsoft.com/office/drawing/2014/main" id="{BEFD27CE-3EAF-A709-C974-D624A86B0708}"/>
              </a:ext>
            </a:extLst>
          </p:cNvPr>
          <p:cNvSpPr txBox="1"/>
          <p:nvPr/>
        </p:nvSpPr>
        <p:spPr>
          <a:xfrm>
            <a:off x="3892303" y="1458418"/>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01</a:t>
            </a:r>
            <a:endParaRPr lang="ko-KR" altLang="en-US" b="1" dirty="0">
              <a:solidFill>
                <a:schemeClr val="bg1"/>
              </a:solidFill>
              <a:cs typeface="Arial" pitchFamily="34" charset="0"/>
            </a:endParaRPr>
          </a:p>
        </p:txBody>
      </p:sp>
      <p:sp>
        <p:nvSpPr>
          <p:cNvPr id="15" name="TextBox 14">
            <a:extLst>
              <a:ext uri="{FF2B5EF4-FFF2-40B4-BE49-F238E27FC236}">
                <a16:creationId xmlns:a16="http://schemas.microsoft.com/office/drawing/2014/main" id="{AB4AA18F-DB02-5EE3-97B5-15D4C18DEB8F}"/>
              </a:ext>
            </a:extLst>
          </p:cNvPr>
          <p:cNvSpPr txBox="1"/>
          <p:nvPr/>
        </p:nvSpPr>
        <p:spPr>
          <a:xfrm>
            <a:off x="3892303" y="2657038"/>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02</a:t>
            </a:r>
            <a:endParaRPr lang="ko-KR" altLang="en-US" b="1" dirty="0">
              <a:solidFill>
                <a:schemeClr val="bg1"/>
              </a:solidFill>
              <a:cs typeface="Arial" pitchFamily="34" charset="0"/>
            </a:endParaRPr>
          </a:p>
        </p:txBody>
      </p:sp>
      <p:sp>
        <p:nvSpPr>
          <p:cNvPr id="16" name="TextBox 15">
            <a:extLst>
              <a:ext uri="{FF2B5EF4-FFF2-40B4-BE49-F238E27FC236}">
                <a16:creationId xmlns:a16="http://schemas.microsoft.com/office/drawing/2014/main" id="{DF479A8B-E8A0-2B16-D62E-937E876A97E2}"/>
              </a:ext>
            </a:extLst>
          </p:cNvPr>
          <p:cNvSpPr txBox="1"/>
          <p:nvPr/>
        </p:nvSpPr>
        <p:spPr>
          <a:xfrm>
            <a:off x="3892303" y="3855658"/>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03</a:t>
            </a:r>
            <a:endParaRPr lang="ko-KR" altLang="en-US" b="1" dirty="0">
              <a:solidFill>
                <a:schemeClr val="bg1"/>
              </a:solidFill>
              <a:cs typeface="Arial" pitchFamily="34" charset="0"/>
            </a:endParaRPr>
          </a:p>
        </p:txBody>
      </p:sp>
      <p:sp>
        <p:nvSpPr>
          <p:cNvPr id="50" name="TextBox 49">
            <a:extLst>
              <a:ext uri="{FF2B5EF4-FFF2-40B4-BE49-F238E27FC236}">
                <a16:creationId xmlns:a16="http://schemas.microsoft.com/office/drawing/2014/main" id="{9ECB0440-257F-8479-6B6D-58E0B5B9104F}"/>
              </a:ext>
            </a:extLst>
          </p:cNvPr>
          <p:cNvSpPr txBox="1"/>
          <p:nvPr/>
        </p:nvSpPr>
        <p:spPr>
          <a:xfrm>
            <a:off x="4523691" y="1504584"/>
            <a:ext cx="4138530" cy="276999"/>
          </a:xfrm>
          <a:prstGeom prst="rect">
            <a:avLst/>
          </a:prstGeom>
          <a:noFill/>
        </p:spPr>
        <p:txBody>
          <a:bodyPr wrap="square" rtlCol="0">
            <a:spAutoFit/>
          </a:bodyPr>
          <a:lstStyle/>
          <a:p>
            <a:r>
              <a:rPr lang="en-US" altLang="ko-KR" sz="1200" b="1" dirty="0">
                <a:solidFill>
                  <a:schemeClr val="bg1"/>
                </a:solidFill>
                <a:cs typeface="Arial" pitchFamily="34" charset="0"/>
              </a:rPr>
              <a:t>What information is Indigo collecting?</a:t>
            </a:r>
            <a:endParaRPr lang="ko-KR" altLang="en-US" sz="1200" b="1" dirty="0">
              <a:solidFill>
                <a:schemeClr val="bg1"/>
              </a:solidFill>
              <a:cs typeface="Arial" pitchFamily="34" charset="0"/>
            </a:endParaRPr>
          </a:p>
        </p:txBody>
      </p:sp>
      <p:sp>
        <p:nvSpPr>
          <p:cNvPr id="51" name="TextBox 50">
            <a:extLst>
              <a:ext uri="{FF2B5EF4-FFF2-40B4-BE49-F238E27FC236}">
                <a16:creationId xmlns:a16="http://schemas.microsoft.com/office/drawing/2014/main" id="{3728EEA4-694B-9C3F-1245-EAFE1EFA1519}"/>
              </a:ext>
            </a:extLst>
          </p:cNvPr>
          <p:cNvSpPr txBox="1"/>
          <p:nvPr/>
        </p:nvSpPr>
        <p:spPr>
          <a:xfrm>
            <a:off x="4523691" y="2703204"/>
            <a:ext cx="4138530" cy="276999"/>
          </a:xfrm>
          <a:prstGeom prst="rect">
            <a:avLst/>
          </a:prstGeom>
          <a:noFill/>
        </p:spPr>
        <p:txBody>
          <a:bodyPr wrap="square" rtlCol="0">
            <a:spAutoFit/>
          </a:bodyPr>
          <a:lstStyle/>
          <a:p>
            <a:r>
              <a:rPr lang="en-US" altLang="ko-KR" sz="1200" b="1" dirty="0">
                <a:solidFill>
                  <a:schemeClr val="bg1"/>
                </a:solidFill>
                <a:cs typeface="Arial" pitchFamily="34" charset="0"/>
              </a:rPr>
              <a:t>Where is Indigo collecting information from?</a:t>
            </a:r>
            <a:endParaRPr lang="ko-KR" altLang="en-US" sz="1200" b="1" dirty="0">
              <a:solidFill>
                <a:schemeClr val="bg1"/>
              </a:solidFill>
              <a:cs typeface="Arial" pitchFamily="34" charset="0"/>
            </a:endParaRPr>
          </a:p>
        </p:txBody>
      </p:sp>
      <p:sp>
        <p:nvSpPr>
          <p:cNvPr id="52" name="TextBox 51">
            <a:extLst>
              <a:ext uri="{FF2B5EF4-FFF2-40B4-BE49-F238E27FC236}">
                <a16:creationId xmlns:a16="http://schemas.microsoft.com/office/drawing/2014/main" id="{CD6E0952-4534-4154-391A-507E197DE4F3}"/>
              </a:ext>
            </a:extLst>
          </p:cNvPr>
          <p:cNvSpPr txBox="1"/>
          <p:nvPr/>
        </p:nvSpPr>
        <p:spPr>
          <a:xfrm>
            <a:off x="4523691" y="3901824"/>
            <a:ext cx="4138530" cy="276999"/>
          </a:xfrm>
          <a:prstGeom prst="rect">
            <a:avLst/>
          </a:prstGeom>
          <a:noFill/>
        </p:spPr>
        <p:txBody>
          <a:bodyPr wrap="square" rtlCol="0">
            <a:spAutoFit/>
          </a:bodyPr>
          <a:lstStyle/>
          <a:p>
            <a:r>
              <a:rPr lang="en-US" altLang="ko-KR" sz="1200" b="1" dirty="0">
                <a:solidFill>
                  <a:schemeClr val="bg1"/>
                </a:solidFill>
                <a:cs typeface="Arial" pitchFamily="34" charset="0"/>
              </a:rPr>
              <a:t>What is Indigo doing with this information?</a:t>
            </a:r>
            <a:endParaRPr lang="ko-KR" altLang="en-US" sz="1200" b="1" dirty="0">
              <a:solidFill>
                <a:schemeClr val="bg1"/>
              </a:solidFill>
              <a:cs typeface="Arial" pitchFamily="34" charset="0"/>
            </a:endParaRPr>
          </a:p>
        </p:txBody>
      </p:sp>
    </p:spTree>
    <p:extLst>
      <p:ext uri="{BB962C8B-B14F-4D97-AF65-F5344CB8AC3E}">
        <p14:creationId xmlns:p14="http://schemas.microsoft.com/office/powerpoint/2010/main" val="1003188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47978"/>
            <a:ext cx="9144000" cy="576064"/>
          </a:xfrm>
        </p:spPr>
        <p:txBody>
          <a:bodyPr/>
          <a:lstStyle/>
          <a:p>
            <a:r>
              <a:rPr lang="en-US" altLang="ko-KR" dirty="0">
                <a:solidFill>
                  <a:schemeClr val="bg1"/>
                </a:solidFill>
              </a:rPr>
              <a:t>What information </a:t>
            </a:r>
            <a:r>
              <a:rPr lang="en-US" altLang="ko-KR" dirty="0"/>
              <a:t>is Indigo collecting?</a:t>
            </a:r>
            <a:endParaRPr lang="ko-KR" altLang="en-US" dirty="0"/>
          </a:p>
        </p:txBody>
      </p:sp>
      <p:grpSp>
        <p:nvGrpSpPr>
          <p:cNvPr id="12" name="Group 11"/>
          <p:cNvGrpSpPr/>
          <p:nvPr/>
        </p:nvGrpSpPr>
        <p:grpSpPr>
          <a:xfrm>
            <a:off x="774558" y="1194129"/>
            <a:ext cx="2041724" cy="3350594"/>
            <a:chOff x="-36512" y="123478"/>
            <a:chExt cx="2736304" cy="4710917"/>
          </a:xfrm>
        </p:grpSpPr>
        <p:sp>
          <p:nvSpPr>
            <p:cNvPr id="14" name="Round Same Side Corner Rectangle 8"/>
            <p:cNvSpPr/>
            <p:nvPr/>
          </p:nvSpPr>
          <p:spPr>
            <a:xfrm>
              <a:off x="-36512" y="123478"/>
              <a:ext cx="1380891" cy="363692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adFill>
              <a:gsLst>
                <a:gs pos="0">
                  <a:schemeClr val="accent2">
                    <a:lumMod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ound Same Side Corner Rectangle 8"/>
            <p:cNvSpPr/>
            <p:nvPr/>
          </p:nvSpPr>
          <p:spPr>
            <a:xfrm>
              <a:off x="302342" y="390324"/>
              <a:ext cx="1380891" cy="363692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adFill>
              <a:gsLst>
                <a:gs pos="0">
                  <a:schemeClr val="accent2">
                    <a:lumMod val="60000"/>
                  </a:schemeClr>
                </a:gs>
                <a:gs pos="100000">
                  <a:schemeClr val="accent2">
                    <a:lumMod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Round Same Side Corner Rectangle 8"/>
            <p:cNvSpPr/>
            <p:nvPr/>
          </p:nvSpPr>
          <p:spPr>
            <a:xfrm>
              <a:off x="641195" y="657169"/>
              <a:ext cx="1380891" cy="363692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adFill>
              <a:gsLst>
                <a:gs pos="0">
                  <a:schemeClr val="accent2">
                    <a:lumMod val="70000"/>
                  </a:schemeClr>
                </a:gs>
                <a:gs pos="100000">
                  <a:schemeClr val="accent2">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Round Same Side Corner Rectangle 8"/>
            <p:cNvSpPr/>
            <p:nvPr/>
          </p:nvSpPr>
          <p:spPr>
            <a:xfrm>
              <a:off x="980048" y="924014"/>
              <a:ext cx="1380891" cy="363692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gradFill>
              <a:gsLst>
                <a:gs pos="0">
                  <a:schemeClr val="accent2">
                    <a:lumMod val="80000"/>
                  </a:schemeClr>
                </a:gs>
                <a:gs pos="100000">
                  <a:schemeClr val="accent2">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ound Same Side Corner Rectangle 8"/>
            <p:cNvSpPr/>
            <p:nvPr/>
          </p:nvSpPr>
          <p:spPr>
            <a:xfrm>
              <a:off x="1318901" y="1197470"/>
              <a:ext cx="1380891" cy="3636925"/>
            </a:xfrm>
            <a:custGeom>
              <a:avLst/>
              <a:gdLst>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8887 w 1489775"/>
                <a:gd name="connsiteY10" fmla="*/ 2305078 h 3923699"/>
                <a:gd name="connsiteX11" fmla="*/ 1151853 w 1489775"/>
                <a:gd name="connsiteY11" fmla="*/ 3743699 h 3923699"/>
                <a:gd name="connsiteX12" fmla="*/ 971853 w 1489775"/>
                <a:gd name="connsiteY12" fmla="*/ 3923699 h 3923699"/>
                <a:gd name="connsiteX13" fmla="*/ 791853 w 1489775"/>
                <a:gd name="connsiteY13" fmla="*/ 3743699 h 3923699"/>
                <a:gd name="connsiteX14" fmla="*/ 791853 w 1489775"/>
                <a:gd name="connsiteY14" fmla="*/ 2305078 h 3923699"/>
                <a:gd name="connsiteX15" fmla="*/ 683854 w 1489775"/>
                <a:gd name="connsiteY15" fmla="*/ 2305078 h 3923699"/>
                <a:gd name="connsiteX16" fmla="*/ 683854 w 1489775"/>
                <a:gd name="connsiteY16" fmla="*/ 3743698 h 3923699"/>
                <a:gd name="connsiteX17" fmla="*/ 503854 w 1489775"/>
                <a:gd name="connsiteY17" fmla="*/ 3923698 h 3923699"/>
                <a:gd name="connsiteX18" fmla="*/ 323854 w 1489775"/>
                <a:gd name="connsiteY18" fmla="*/ 3743698 h 3923699"/>
                <a:gd name="connsiteX19" fmla="*/ 323854 w 1489775"/>
                <a:gd name="connsiteY19" fmla="*/ 2238914 h 3923699"/>
                <a:gd name="connsiteX20" fmla="*/ 330887 w 1489775"/>
                <a:gd name="connsiteY20" fmla="*/ 2238914 h 3923699"/>
                <a:gd name="connsiteX21" fmla="*/ 330887 w 1489775"/>
                <a:gd name="connsiteY21" fmla="*/ 1390678 h 3923699"/>
                <a:gd name="connsiteX22" fmla="*/ 288033 w 1489775"/>
                <a:gd name="connsiteY22" fmla="*/ 1390678 h 3923699"/>
                <a:gd name="connsiteX23" fmla="*/ 288033 w 1489775"/>
                <a:gd name="connsiteY23" fmla="*/ 2063902 h 3923699"/>
                <a:gd name="connsiteX24" fmla="*/ 144017 w 1489775"/>
                <a:gd name="connsiteY24" fmla="*/ 2207918 h 3923699"/>
                <a:gd name="connsiteX25" fmla="*/ 1 w 1489775"/>
                <a:gd name="connsiteY25" fmla="*/ 2063902 h 3923699"/>
                <a:gd name="connsiteX26" fmla="*/ 1 w 1489775"/>
                <a:gd name="connsiteY26" fmla="*/ 1390678 h 3923699"/>
                <a:gd name="connsiteX27" fmla="*/ 0 w 1489775"/>
                <a:gd name="connsiteY27" fmla="*/ 1390678 h 3923699"/>
                <a:gd name="connsiteX28" fmla="*/ 0 w 1489775"/>
                <a:gd name="connsiteY28" fmla="*/ 1030958 h 3923699"/>
                <a:gd name="connsiteX29" fmla="*/ 280204 w 1489775"/>
                <a:gd name="connsiteY29" fmla="*/ 750754 h 3923699"/>
                <a:gd name="connsiteX30" fmla="*/ 744888 w 1489775"/>
                <a:gd name="connsiteY30" fmla="*/ 0 h 3923699"/>
                <a:gd name="connsiteX31" fmla="*/ 1082199 w 1489775"/>
                <a:gd name="connsiteY31" fmla="*/ 337311 h 3923699"/>
                <a:gd name="connsiteX32" fmla="*/ 744888 w 1489775"/>
                <a:gd name="connsiteY32" fmla="*/ 674622 h 3923699"/>
                <a:gd name="connsiteX33" fmla="*/ 407577 w 1489775"/>
                <a:gd name="connsiteY33" fmla="*/ 337311 h 3923699"/>
                <a:gd name="connsiteX34" fmla="*/ 744888 w 1489775"/>
                <a:gd name="connsiteY34"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2238914 h 3923699"/>
                <a:gd name="connsiteX20" fmla="*/ 330887 w 1489775"/>
                <a:gd name="connsiteY20" fmla="*/ 1390678 h 3923699"/>
                <a:gd name="connsiteX21" fmla="*/ 288033 w 1489775"/>
                <a:gd name="connsiteY21" fmla="*/ 1390678 h 3923699"/>
                <a:gd name="connsiteX22" fmla="*/ 288033 w 1489775"/>
                <a:gd name="connsiteY22" fmla="*/ 2063902 h 3923699"/>
                <a:gd name="connsiteX23" fmla="*/ 144017 w 1489775"/>
                <a:gd name="connsiteY23" fmla="*/ 2207918 h 3923699"/>
                <a:gd name="connsiteX24" fmla="*/ 1 w 1489775"/>
                <a:gd name="connsiteY24" fmla="*/ 2063902 h 3923699"/>
                <a:gd name="connsiteX25" fmla="*/ 1 w 1489775"/>
                <a:gd name="connsiteY25" fmla="*/ 1390678 h 3923699"/>
                <a:gd name="connsiteX26" fmla="*/ 0 w 1489775"/>
                <a:gd name="connsiteY26" fmla="*/ 1390678 h 3923699"/>
                <a:gd name="connsiteX27" fmla="*/ 0 w 1489775"/>
                <a:gd name="connsiteY27" fmla="*/ 1030958 h 3923699"/>
                <a:gd name="connsiteX28" fmla="*/ 280204 w 1489775"/>
                <a:gd name="connsiteY28" fmla="*/ 750754 h 3923699"/>
                <a:gd name="connsiteX29" fmla="*/ 744888 w 1489775"/>
                <a:gd name="connsiteY29" fmla="*/ 0 h 3923699"/>
                <a:gd name="connsiteX30" fmla="*/ 1082199 w 1489775"/>
                <a:gd name="connsiteY30" fmla="*/ 337311 h 3923699"/>
                <a:gd name="connsiteX31" fmla="*/ 744888 w 1489775"/>
                <a:gd name="connsiteY31" fmla="*/ 674622 h 3923699"/>
                <a:gd name="connsiteX32" fmla="*/ 407577 w 1489775"/>
                <a:gd name="connsiteY32" fmla="*/ 337311 h 3923699"/>
                <a:gd name="connsiteX33" fmla="*/ 744888 w 1489775"/>
                <a:gd name="connsiteY33"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23854 w 1489775"/>
                <a:gd name="connsiteY18" fmla="*/ 2238914 h 3923699"/>
                <a:gd name="connsiteX19" fmla="*/ 330887 w 1489775"/>
                <a:gd name="connsiteY19" fmla="*/ 1390678 h 3923699"/>
                <a:gd name="connsiteX20" fmla="*/ 288033 w 1489775"/>
                <a:gd name="connsiteY20" fmla="*/ 1390678 h 3923699"/>
                <a:gd name="connsiteX21" fmla="*/ 288033 w 1489775"/>
                <a:gd name="connsiteY21" fmla="*/ 2063902 h 3923699"/>
                <a:gd name="connsiteX22" fmla="*/ 144017 w 1489775"/>
                <a:gd name="connsiteY22" fmla="*/ 2207918 h 3923699"/>
                <a:gd name="connsiteX23" fmla="*/ 1 w 1489775"/>
                <a:gd name="connsiteY23" fmla="*/ 2063902 h 3923699"/>
                <a:gd name="connsiteX24" fmla="*/ 1 w 1489775"/>
                <a:gd name="connsiteY24" fmla="*/ 1390678 h 3923699"/>
                <a:gd name="connsiteX25" fmla="*/ 0 w 1489775"/>
                <a:gd name="connsiteY25" fmla="*/ 1390678 h 3923699"/>
                <a:gd name="connsiteX26" fmla="*/ 0 w 1489775"/>
                <a:gd name="connsiteY26" fmla="*/ 1030958 h 3923699"/>
                <a:gd name="connsiteX27" fmla="*/ 280204 w 1489775"/>
                <a:gd name="connsiteY27" fmla="*/ 750754 h 3923699"/>
                <a:gd name="connsiteX28" fmla="*/ 744888 w 1489775"/>
                <a:gd name="connsiteY28" fmla="*/ 0 h 3923699"/>
                <a:gd name="connsiteX29" fmla="*/ 1082199 w 1489775"/>
                <a:gd name="connsiteY29" fmla="*/ 337311 h 3923699"/>
                <a:gd name="connsiteX30" fmla="*/ 744888 w 1489775"/>
                <a:gd name="connsiteY30" fmla="*/ 674622 h 3923699"/>
                <a:gd name="connsiteX31" fmla="*/ 407577 w 1489775"/>
                <a:gd name="connsiteY31" fmla="*/ 337311 h 3923699"/>
                <a:gd name="connsiteX32" fmla="*/ 744888 w 1489775"/>
                <a:gd name="connsiteY32" fmla="*/ 0 h 3923699"/>
                <a:gd name="connsiteX0" fmla="*/ 280204 w 1489775"/>
                <a:gd name="connsiteY0" fmla="*/ 750754 h 3923699"/>
                <a:gd name="connsiteX1" fmla="*/ 1209570 w 1489775"/>
                <a:gd name="connsiteY1" fmla="*/ 750754 h 3923699"/>
                <a:gd name="connsiteX2" fmla="*/ 1489774 w 1489775"/>
                <a:gd name="connsiteY2" fmla="*/ 1030958 h 3923699"/>
                <a:gd name="connsiteX3" fmla="*/ 1489774 w 1489775"/>
                <a:gd name="connsiteY3" fmla="*/ 1293518 h 3923699"/>
                <a:gd name="connsiteX4" fmla="*/ 1489775 w 1489775"/>
                <a:gd name="connsiteY4" fmla="*/ 1293518 h 3923699"/>
                <a:gd name="connsiteX5" fmla="*/ 1489775 w 1489775"/>
                <a:gd name="connsiteY5" fmla="*/ 2063902 h 3923699"/>
                <a:gd name="connsiteX6" fmla="*/ 1345759 w 1489775"/>
                <a:gd name="connsiteY6" fmla="*/ 2207918 h 3923699"/>
                <a:gd name="connsiteX7" fmla="*/ 1201743 w 1489775"/>
                <a:gd name="connsiteY7" fmla="*/ 2063902 h 3923699"/>
                <a:gd name="connsiteX8" fmla="*/ 1201743 w 1489775"/>
                <a:gd name="connsiteY8" fmla="*/ 1390678 h 3923699"/>
                <a:gd name="connsiteX9" fmla="*/ 1158887 w 1489775"/>
                <a:gd name="connsiteY9" fmla="*/ 1390678 h 3923699"/>
                <a:gd name="connsiteX10" fmla="*/ 1151853 w 1489775"/>
                <a:gd name="connsiteY10" fmla="*/ 3743699 h 3923699"/>
                <a:gd name="connsiteX11" fmla="*/ 971853 w 1489775"/>
                <a:gd name="connsiteY11" fmla="*/ 3923699 h 3923699"/>
                <a:gd name="connsiteX12" fmla="*/ 791853 w 1489775"/>
                <a:gd name="connsiteY12" fmla="*/ 3743699 h 3923699"/>
                <a:gd name="connsiteX13" fmla="*/ 791853 w 1489775"/>
                <a:gd name="connsiteY13" fmla="*/ 2305078 h 3923699"/>
                <a:gd name="connsiteX14" fmla="*/ 683854 w 1489775"/>
                <a:gd name="connsiteY14" fmla="*/ 2305078 h 3923699"/>
                <a:gd name="connsiteX15" fmla="*/ 683854 w 1489775"/>
                <a:gd name="connsiteY15" fmla="*/ 3743698 h 3923699"/>
                <a:gd name="connsiteX16" fmla="*/ 503854 w 1489775"/>
                <a:gd name="connsiteY16" fmla="*/ 3923698 h 3923699"/>
                <a:gd name="connsiteX17" fmla="*/ 323854 w 1489775"/>
                <a:gd name="connsiteY17" fmla="*/ 3743698 h 3923699"/>
                <a:gd name="connsiteX18" fmla="*/ 330887 w 1489775"/>
                <a:gd name="connsiteY18" fmla="*/ 1390678 h 3923699"/>
                <a:gd name="connsiteX19" fmla="*/ 288033 w 1489775"/>
                <a:gd name="connsiteY19" fmla="*/ 1390678 h 3923699"/>
                <a:gd name="connsiteX20" fmla="*/ 288033 w 1489775"/>
                <a:gd name="connsiteY20" fmla="*/ 2063902 h 3923699"/>
                <a:gd name="connsiteX21" fmla="*/ 144017 w 1489775"/>
                <a:gd name="connsiteY21" fmla="*/ 2207918 h 3923699"/>
                <a:gd name="connsiteX22" fmla="*/ 1 w 1489775"/>
                <a:gd name="connsiteY22" fmla="*/ 2063902 h 3923699"/>
                <a:gd name="connsiteX23" fmla="*/ 1 w 1489775"/>
                <a:gd name="connsiteY23" fmla="*/ 1390678 h 3923699"/>
                <a:gd name="connsiteX24" fmla="*/ 0 w 1489775"/>
                <a:gd name="connsiteY24" fmla="*/ 1390678 h 3923699"/>
                <a:gd name="connsiteX25" fmla="*/ 0 w 1489775"/>
                <a:gd name="connsiteY25" fmla="*/ 1030958 h 3923699"/>
                <a:gd name="connsiteX26" fmla="*/ 280204 w 1489775"/>
                <a:gd name="connsiteY26" fmla="*/ 750754 h 3923699"/>
                <a:gd name="connsiteX27" fmla="*/ 744888 w 1489775"/>
                <a:gd name="connsiteY27" fmla="*/ 0 h 3923699"/>
                <a:gd name="connsiteX28" fmla="*/ 1082199 w 1489775"/>
                <a:gd name="connsiteY28" fmla="*/ 337311 h 3923699"/>
                <a:gd name="connsiteX29" fmla="*/ 744888 w 1489775"/>
                <a:gd name="connsiteY29" fmla="*/ 674622 h 3923699"/>
                <a:gd name="connsiteX30" fmla="*/ 407577 w 1489775"/>
                <a:gd name="connsiteY30" fmla="*/ 337311 h 3923699"/>
                <a:gd name="connsiteX31" fmla="*/ 744888 w 1489775"/>
                <a:gd name="connsiteY31" fmla="*/ 0 h 392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89775" h="3923699">
                  <a:moveTo>
                    <a:pt x="280204" y="750754"/>
                  </a:moveTo>
                  <a:lnTo>
                    <a:pt x="1209570" y="750754"/>
                  </a:lnTo>
                  <a:cubicBezTo>
                    <a:pt x="1364322" y="750754"/>
                    <a:pt x="1489774" y="876206"/>
                    <a:pt x="1489774" y="1030958"/>
                  </a:cubicBezTo>
                  <a:lnTo>
                    <a:pt x="1489774" y="1293518"/>
                  </a:lnTo>
                  <a:lnTo>
                    <a:pt x="1489775" y="1293518"/>
                  </a:lnTo>
                  <a:lnTo>
                    <a:pt x="1489775" y="2063902"/>
                  </a:lnTo>
                  <a:cubicBezTo>
                    <a:pt x="1489775" y="2143440"/>
                    <a:pt x="1425297" y="2207918"/>
                    <a:pt x="1345759" y="2207918"/>
                  </a:cubicBezTo>
                  <a:cubicBezTo>
                    <a:pt x="1266221" y="2207918"/>
                    <a:pt x="1201743" y="2143440"/>
                    <a:pt x="1201743" y="2063902"/>
                  </a:cubicBezTo>
                  <a:lnTo>
                    <a:pt x="1201743" y="1390678"/>
                  </a:lnTo>
                  <a:lnTo>
                    <a:pt x="1158887" y="1390678"/>
                  </a:lnTo>
                  <a:cubicBezTo>
                    <a:pt x="1156542" y="2175018"/>
                    <a:pt x="1154198" y="2959359"/>
                    <a:pt x="1151853" y="3743699"/>
                  </a:cubicBezTo>
                  <a:cubicBezTo>
                    <a:pt x="1151853" y="3843110"/>
                    <a:pt x="1071264" y="3923699"/>
                    <a:pt x="971853" y="3923699"/>
                  </a:cubicBezTo>
                  <a:cubicBezTo>
                    <a:pt x="872442" y="3923699"/>
                    <a:pt x="791853" y="3843110"/>
                    <a:pt x="791853" y="3743699"/>
                  </a:cubicBezTo>
                  <a:lnTo>
                    <a:pt x="791853" y="2305078"/>
                  </a:lnTo>
                  <a:lnTo>
                    <a:pt x="683854" y="2305078"/>
                  </a:lnTo>
                  <a:lnTo>
                    <a:pt x="683854" y="3743698"/>
                  </a:lnTo>
                  <a:cubicBezTo>
                    <a:pt x="683854" y="3843109"/>
                    <a:pt x="603265" y="3923698"/>
                    <a:pt x="503854" y="3923698"/>
                  </a:cubicBezTo>
                  <a:cubicBezTo>
                    <a:pt x="404443" y="3923698"/>
                    <a:pt x="323854" y="3843109"/>
                    <a:pt x="323854" y="3743698"/>
                  </a:cubicBezTo>
                  <a:cubicBezTo>
                    <a:pt x="326198" y="2959358"/>
                    <a:pt x="328543" y="2175018"/>
                    <a:pt x="330887" y="1390678"/>
                  </a:cubicBezTo>
                  <a:lnTo>
                    <a:pt x="288033" y="1390678"/>
                  </a:lnTo>
                  <a:lnTo>
                    <a:pt x="288033" y="2063902"/>
                  </a:lnTo>
                  <a:cubicBezTo>
                    <a:pt x="288033" y="2143440"/>
                    <a:pt x="223555" y="2207918"/>
                    <a:pt x="144017" y="2207918"/>
                  </a:cubicBezTo>
                  <a:cubicBezTo>
                    <a:pt x="64479" y="2207918"/>
                    <a:pt x="1" y="2143440"/>
                    <a:pt x="1" y="2063902"/>
                  </a:cubicBezTo>
                  <a:lnTo>
                    <a:pt x="1" y="1390678"/>
                  </a:lnTo>
                  <a:lnTo>
                    <a:pt x="0" y="1390678"/>
                  </a:lnTo>
                  <a:lnTo>
                    <a:pt x="0" y="1030958"/>
                  </a:lnTo>
                  <a:cubicBezTo>
                    <a:pt x="0" y="876206"/>
                    <a:pt x="125452" y="750754"/>
                    <a:pt x="280204" y="750754"/>
                  </a:cubicBezTo>
                  <a:close/>
                  <a:moveTo>
                    <a:pt x="744888" y="0"/>
                  </a:moveTo>
                  <a:cubicBezTo>
                    <a:pt x="931180" y="0"/>
                    <a:pt x="1082199" y="151019"/>
                    <a:pt x="1082199" y="337311"/>
                  </a:cubicBezTo>
                  <a:cubicBezTo>
                    <a:pt x="1082199" y="523603"/>
                    <a:pt x="931180" y="674622"/>
                    <a:pt x="744888" y="674622"/>
                  </a:cubicBezTo>
                  <a:cubicBezTo>
                    <a:pt x="558596" y="674622"/>
                    <a:pt x="407577" y="523603"/>
                    <a:pt x="407577" y="337311"/>
                  </a:cubicBezTo>
                  <a:cubicBezTo>
                    <a:pt x="407577" y="151019"/>
                    <a:pt x="558596" y="0"/>
                    <a:pt x="7448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Oval 2">
            <a:extLst>
              <a:ext uri="{FF2B5EF4-FFF2-40B4-BE49-F238E27FC236}">
                <a16:creationId xmlns:a16="http://schemas.microsoft.com/office/drawing/2014/main" id="{00D0A42B-B1EA-F32A-C2DE-9078AFBB7777}"/>
              </a:ext>
            </a:extLst>
          </p:cNvPr>
          <p:cNvSpPr/>
          <p:nvPr/>
        </p:nvSpPr>
        <p:spPr>
          <a:xfrm>
            <a:off x="3923928" y="2811410"/>
            <a:ext cx="485364" cy="485364"/>
          </a:xfrm>
          <a:prstGeom prst="ellipse">
            <a:avLst/>
          </a:prstGeom>
          <a:gradFill>
            <a:gsLst>
              <a:gs pos="0">
                <a:schemeClr val="accent2">
                  <a:lumMod val="70000"/>
                </a:schemeClr>
              </a:gs>
              <a:gs pos="100000">
                <a:schemeClr val="accent2">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Oval 3">
            <a:extLst>
              <a:ext uri="{FF2B5EF4-FFF2-40B4-BE49-F238E27FC236}">
                <a16:creationId xmlns:a16="http://schemas.microsoft.com/office/drawing/2014/main" id="{955E4C54-A498-26AA-EC1F-AE6B24BAA9A6}"/>
              </a:ext>
            </a:extLst>
          </p:cNvPr>
          <p:cNvSpPr/>
          <p:nvPr/>
        </p:nvSpPr>
        <p:spPr>
          <a:xfrm>
            <a:off x="3923928" y="1400402"/>
            <a:ext cx="485364" cy="485364"/>
          </a:xfrm>
          <a:prstGeom prst="ellipse">
            <a:avLst/>
          </a:prstGeom>
          <a:gradFill>
            <a:gsLst>
              <a:gs pos="0">
                <a:schemeClr val="accent2">
                  <a:lumMod val="50000"/>
                </a:schemeClr>
              </a:gs>
              <a:gs pos="100000">
                <a:schemeClr val="accent2">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Oval 4">
            <a:extLst>
              <a:ext uri="{FF2B5EF4-FFF2-40B4-BE49-F238E27FC236}">
                <a16:creationId xmlns:a16="http://schemas.microsoft.com/office/drawing/2014/main" id="{C9F983DF-E833-B496-7606-045B0D92C757}"/>
              </a:ext>
            </a:extLst>
          </p:cNvPr>
          <p:cNvSpPr/>
          <p:nvPr/>
        </p:nvSpPr>
        <p:spPr>
          <a:xfrm>
            <a:off x="3923928" y="2105906"/>
            <a:ext cx="485364" cy="485364"/>
          </a:xfrm>
          <a:prstGeom prst="ellipse">
            <a:avLst/>
          </a:prstGeom>
          <a:gradFill>
            <a:gsLst>
              <a:gs pos="0">
                <a:schemeClr val="accent2">
                  <a:lumMod val="60000"/>
                </a:schemeClr>
              </a:gs>
              <a:gs pos="100000">
                <a:schemeClr val="accent2">
                  <a:lumMod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Oval 5">
            <a:extLst>
              <a:ext uri="{FF2B5EF4-FFF2-40B4-BE49-F238E27FC236}">
                <a16:creationId xmlns:a16="http://schemas.microsoft.com/office/drawing/2014/main" id="{573F024B-26AC-B791-BE0D-EF30579900E8}"/>
              </a:ext>
            </a:extLst>
          </p:cNvPr>
          <p:cNvSpPr/>
          <p:nvPr/>
        </p:nvSpPr>
        <p:spPr>
          <a:xfrm>
            <a:off x="3923928" y="4222417"/>
            <a:ext cx="485364" cy="4853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Oval 6">
            <a:extLst>
              <a:ext uri="{FF2B5EF4-FFF2-40B4-BE49-F238E27FC236}">
                <a16:creationId xmlns:a16="http://schemas.microsoft.com/office/drawing/2014/main" id="{0E95C6D7-1AAE-D934-9C2C-0E5480E46C2B}"/>
              </a:ext>
            </a:extLst>
          </p:cNvPr>
          <p:cNvSpPr/>
          <p:nvPr/>
        </p:nvSpPr>
        <p:spPr>
          <a:xfrm>
            <a:off x="3923928" y="3516914"/>
            <a:ext cx="485364" cy="485364"/>
          </a:xfrm>
          <a:prstGeom prst="ellipse">
            <a:avLst/>
          </a:prstGeom>
          <a:gradFill>
            <a:gsLst>
              <a:gs pos="0">
                <a:schemeClr val="accent2">
                  <a:lumMod val="80000"/>
                </a:schemeClr>
              </a:gs>
              <a:gs pos="100000">
                <a:schemeClr val="accent2">
                  <a:lumMod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B46A50B9-A5C1-2497-E4FA-D2184903B27B}"/>
              </a:ext>
            </a:extLst>
          </p:cNvPr>
          <p:cNvSpPr txBox="1"/>
          <p:nvPr/>
        </p:nvSpPr>
        <p:spPr>
          <a:xfrm>
            <a:off x="3892303" y="1458418"/>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01</a:t>
            </a:r>
            <a:endParaRPr lang="ko-KR" altLang="en-US" b="1" dirty="0">
              <a:solidFill>
                <a:schemeClr val="bg1"/>
              </a:solidFill>
              <a:cs typeface="Arial" pitchFamily="34" charset="0"/>
            </a:endParaRPr>
          </a:p>
        </p:txBody>
      </p:sp>
      <p:sp>
        <p:nvSpPr>
          <p:cNvPr id="9" name="TextBox 8">
            <a:extLst>
              <a:ext uri="{FF2B5EF4-FFF2-40B4-BE49-F238E27FC236}">
                <a16:creationId xmlns:a16="http://schemas.microsoft.com/office/drawing/2014/main" id="{167ACAD7-E7F0-362C-2D11-68A7D2B1EFC4}"/>
              </a:ext>
            </a:extLst>
          </p:cNvPr>
          <p:cNvSpPr txBox="1"/>
          <p:nvPr/>
        </p:nvSpPr>
        <p:spPr>
          <a:xfrm>
            <a:off x="3892299" y="2163922"/>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02</a:t>
            </a:r>
            <a:endParaRPr lang="ko-KR" altLang="en-US" b="1" dirty="0">
              <a:solidFill>
                <a:schemeClr val="bg1"/>
              </a:solidFill>
              <a:cs typeface="Arial" pitchFamily="34" charset="0"/>
            </a:endParaRPr>
          </a:p>
        </p:txBody>
      </p:sp>
      <p:sp>
        <p:nvSpPr>
          <p:cNvPr id="19" name="TextBox 18">
            <a:extLst>
              <a:ext uri="{FF2B5EF4-FFF2-40B4-BE49-F238E27FC236}">
                <a16:creationId xmlns:a16="http://schemas.microsoft.com/office/drawing/2014/main" id="{6454A3B9-2F68-F5ED-8ABB-1197D8DBB730}"/>
              </a:ext>
            </a:extLst>
          </p:cNvPr>
          <p:cNvSpPr txBox="1"/>
          <p:nvPr/>
        </p:nvSpPr>
        <p:spPr>
          <a:xfrm>
            <a:off x="3892295" y="2869426"/>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03</a:t>
            </a:r>
            <a:endParaRPr lang="ko-KR" altLang="en-US" b="1" dirty="0">
              <a:solidFill>
                <a:schemeClr val="bg1"/>
              </a:solidFill>
              <a:cs typeface="Arial" pitchFamily="34" charset="0"/>
            </a:endParaRPr>
          </a:p>
        </p:txBody>
      </p:sp>
      <p:sp>
        <p:nvSpPr>
          <p:cNvPr id="20" name="TextBox 19">
            <a:extLst>
              <a:ext uri="{FF2B5EF4-FFF2-40B4-BE49-F238E27FC236}">
                <a16:creationId xmlns:a16="http://schemas.microsoft.com/office/drawing/2014/main" id="{BB3CDC16-3CA2-3EF7-480A-A4395C1CFCC6}"/>
              </a:ext>
            </a:extLst>
          </p:cNvPr>
          <p:cNvSpPr txBox="1"/>
          <p:nvPr/>
        </p:nvSpPr>
        <p:spPr>
          <a:xfrm>
            <a:off x="3892291" y="3574930"/>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04</a:t>
            </a:r>
            <a:endParaRPr lang="ko-KR" altLang="en-US" b="1" dirty="0">
              <a:solidFill>
                <a:schemeClr val="bg1"/>
              </a:solidFill>
              <a:cs typeface="Arial" pitchFamily="34" charset="0"/>
            </a:endParaRPr>
          </a:p>
        </p:txBody>
      </p:sp>
      <p:sp>
        <p:nvSpPr>
          <p:cNvPr id="21" name="TextBox 20">
            <a:extLst>
              <a:ext uri="{FF2B5EF4-FFF2-40B4-BE49-F238E27FC236}">
                <a16:creationId xmlns:a16="http://schemas.microsoft.com/office/drawing/2014/main" id="{B7B31F76-C56B-EC4A-25CC-D14A190C1BDC}"/>
              </a:ext>
            </a:extLst>
          </p:cNvPr>
          <p:cNvSpPr txBox="1"/>
          <p:nvPr/>
        </p:nvSpPr>
        <p:spPr>
          <a:xfrm>
            <a:off x="3892287" y="4280434"/>
            <a:ext cx="548622" cy="369332"/>
          </a:xfrm>
          <a:prstGeom prst="rect">
            <a:avLst/>
          </a:prstGeom>
          <a:noFill/>
        </p:spPr>
        <p:txBody>
          <a:bodyPr wrap="square" rtlCol="0">
            <a:spAutoFit/>
          </a:bodyPr>
          <a:lstStyle/>
          <a:p>
            <a:pPr algn="ctr"/>
            <a:r>
              <a:rPr lang="en-US" altLang="ko-KR" b="1" dirty="0">
                <a:solidFill>
                  <a:schemeClr val="bg1"/>
                </a:solidFill>
                <a:cs typeface="Arial" pitchFamily="34" charset="0"/>
              </a:rPr>
              <a:t>05</a:t>
            </a:r>
            <a:endParaRPr lang="ko-KR" altLang="en-US" b="1" dirty="0">
              <a:solidFill>
                <a:schemeClr val="bg1"/>
              </a:solidFill>
              <a:cs typeface="Arial" pitchFamily="34" charset="0"/>
            </a:endParaRPr>
          </a:p>
        </p:txBody>
      </p:sp>
      <p:grpSp>
        <p:nvGrpSpPr>
          <p:cNvPr id="22" name="Group 21">
            <a:extLst>
              <a:ext uri="{FF2B5EF4-FFF2-40B4-BE49-F238E27FC236}">
                <a16:creationId xmlns:a16="http://schemas.microsoft.com/office/drawing/2014/main" id="{AD6C209D-763A-D7FD-3019-F0DBAF2F00BA}"/>
              </a:ext>
            </a:extLst>
          </p:cNvPr>
          <p:cNvGrpSpPr/>
          <p:nvPr/>
        </p:nvGrpSpPr>
        <p:grpSpPr>
          <a:xfrm>
            <a:off x="4542687" y="1379507"/>
            <a:ext cx="4138530" cy="494026"/>
            <a:chOff x="803640" y="3362835"/>
            <a:chExt cx="2059657" cy="494026"/>
          </a:xfrm>
        </p:grpSpPr>
        <p:sp>
          <p:nvSpPr>
            <p:cNvPr id="23" name="TextBox 22">
              <a:extLst>
                <a:ext uri="{FF2B5EF4-FFF2-40B4-BE49-F238E27FC236}">
                  <a16:creationId xmlns:a16="http://schemas.microsoft.com/office/drawing/2014/main" id="{A758F3A8-908F-61EF-C8FD-3DB3B7ED180B}"/>
                </a:ext>
              </a:extLst>
            </p:cNvPr>
            <p:cNvSpPr txBox="1"/>
            <p:nvPr/>
          </p:nvSpPr>
          <p:spPr>
            <a:xfrm>
              <a:off x="803640" y="3579862"/>
              <a:ext cx="2059657" cy="276999"/>
            </a:xfrm>
            <a:prstGeom prst="rect">
              <a:avLst/>
            </a:prstGeom>
            <a:noFill/>
          </p:spPr>
          <p:txBody>
            <a:bodyPr wrap="square" rtlCol="0">
              <a:spAutoFit/>
            </a:bodyPr>
            <a:lstStyle/>
            <a:p>
              <a:r>
                <a:rPr lang="en-CA" altLang="ko-KR" sz="1200" dirty="0">
                  <a:solidFill>
                    <a:schemeClr val="bg1"/>
                  </a:solidFill>
                  <a:cs typeface="Arial" pitchFamily="34" charset="0"/>
                </a:rPr>
                <a:t>Address, social media, signature</a:t>
              </a:r>
              <a:endParaRPr lang="ko-KR" altLang="en-US" sz="1200" dirty="0">
                <a:solidFill>
                  <a:schemeClr val="bg1"/>
                </a:solidFill>
                <a:cs typeface="Arial" pitchFamily="34" charset="0"/>
              </a:endParaRPr>
            </a:p>
          </p:txBody>
        </p:sp>
        <p:sp>
          <p:nvSpPr>
            <p:cNvPr id="24" name="TextBox 23">
              <a:extLst>
                <a:ext uri="{FF2B5EF4-FFF2-40B4-BE49-F238E27FC236}">
                  <a16:creationId xmlns:a16="http://schemas.microsoft.com/office/drawing/2014/main" id="{CEF54963-CEC1-394B-D5E7-51173CCCC8E9}"/>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bg1"/>
                  </a:solidFill>
                  <a:cs typeface="Arial" pitchFamily="34" charset="0"/>
                </a:rPr>
                <a:t>Basic identifying information</a:t>
              </a:r>
              <a:endParaRPr lang="ko-KR" altLang="en-US" sz="1200" b="1" dirty="0">
                <a:solidFill>
                  <a:schemeClr val="bg1"/>
                </a:solidFill>
                <a:cs typeface="Arial" pitchFamily="34" charset="0"/>
              </a:endParaRPr>
            </a:p>
          </p:txBody>
        </p:sp>
      </p:grpSp>
      <p:grpSp>
        <p:nvGrpSpPr>
          <p:cNvPr id="25" name="Group 24">
            <a:extLst>
              <a:ext uri="{FF2B5EF4-FFF2-40B4-BE49-F238E27FC236}">
                <a16:creationId xmlns:a16="http://schemas.microsoft.com/office/drawing/2014/main" id="{6283473E-EE88-B5E1-9917-EDDC19812F48}"/>
              </a:ext>
            </a:extLst>
          </p:cNvPr>
          <p:cNvGrpSpPr/>
          <p:nvPr/>
        </p:nvGrpSpPr>
        <p:grpSpPr>
          <a:xfrm>
            <a:off x="4521080" y="2142244"/>
            <a:ext cx="4138530" cy="494026"/>
            <a:chOff x="803640" y="3362835"/>
            <a:chExt cx="2059657" cy="494026"/>
          </a:xfrm>
        </p:grpSpPr>
        <p:sp>
          <p:nvSpPr>
            <p:cNvPr id="26" name="TextBox 25">
              <a:extLst>
                <a:ext uri="{FF2B5EF4-FFF2-40B4-BE49-F238E27FC236}">
                  <a16:creationId xmlns:a16="http://schemas.microsoft.com/office/drawing/2014/main" id="{A2907EC6-C0EA-27C7-7B88-E92D134FF37A}"/>
                </a:ext>
              </a:extLst>
            </p:cNvPr>
            <p:cNvSpPr txBox="1"/>
            <p:nvPr/>
          </p:nvSpPr>
          <p:spPr>
            <a:xfrm>
              <a:off x="803640" y="3579862"/>
              <a:ext cx="2059657" cy="276999"/>
            </a:xfrm>
            <a:prstGeom prst="rect">
              <a:avLst/>
            </a:prstGeom>
            <a:noFill/>
          </p:spPr>
          <p:txBody>
            <a:bodyPr wrap="square" rtlCol="0">
              <a:spAutoFit/>
            </a:bodyPr>
            <a:lstStyle/>
            <a:p>
              <a:r>
                <a:rPr lang="en-CA" altLang="ko-KR" sz="1200" dirty="0">
                  <a:solidFill>
                    <a:schemeClr val="bg1"/>
                  </a:solidFill>
                  <a:cs typeface="Arial" pitchFamily="34" charset="0"/>
                </a:rPr>
                <a:t>Profession, hobbies, life events</a:t>
              </a:r>
              <a:endParaRPr lang="ko-KR" altLang="en-US" sz="1200" dirty="0">
                <a:solidFill>
                  <a:schemeClr val="bg1"/>
                </a:solidFill>
                <a:cs typeface="Arial" pitchFamily="34" charset="0"/>
              </a:endParaRPr>
            </a:p>
          </p:txBody>
        </p:sp>
        <p:sp>
          <p:nvSpPr>
            <p:cNvPr id="27" name="TextBox 26">
              <a:extLst>
                <a:ext uri="{FF2B5EF4-FFF2-40B4-BE49-F238E27FC236}">
                  <a16:creationId xmlns:a16="http://schemas.microsoft.com/office/drawing/2014/main" id="{F1C8D732-5FAC-D79D-8013-756CE51085B4}"/>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bg1"/>
                  </a:solidFill>
                  <a:cs typeface="Arial" pitchFamily="34" charset="0"/>
                </a:rPr>
                <a:t>Lifestyle &amp; personal interest information</a:t>
              </a:r>
              <a:endParaRPr lang="ko-KR" altLang="en-US" sz="1200" b="1" dirty="0">
                <a:solidFill>
                  <a:schemeClr val="bg1"/>
                </a:solidFill>
                <a:cs typeface="Arial" pitchFamily="34" charset="0"/>
              </a:endParaRPr>
            </a:p>
          </p:txBody>
        </p:sp>
      </p:grpSp>
      <p:grpSp>
        <p:nvGrpSpPr>
          <p:cNvPr id="28" name="Group 27">
            <a:extLst>
              <a:ext uri="{FF2B5EF4-FFF2-40B4-BE49-F238E27FC236}">
                <a16:creationId xmlns:a16="http://schemas.microsoft.com/office/drawing/2014/main" id="{805BC220-60D0-3A80-2908-F3240649E61C}"/>
              </a:ext>
            </a:extLst>
          </p:cNvPr>
          <p:cNvGrpSpPr/>
          <p:nvPr/>
        </p:nvGrpSpPr>
        <p:grpSpPr>
          <a:xfrm>
            <a:off x="4524567" y="2796810"/>
            <a:ext cx="4138530" cy="494026"/>
            <a:chOff x="803640" y="3362835"/>
            <a:chExt cx="2059657" cy="494026"/>
          </a:xfrm>
        </p:grpSpPr>
        <p:sp>
          <p:nvSpPr>
            <p:cNvPr id="29" name="TextBox 28">
              <a:extLst>
                <a:ext uri="{FF2B5EF4-FFF2-40B4-BE49-F238E27FC236}">
                  <a16:creationId xmlns:a16="http://schemas.microsoft.com/office/drawing/2014/main" id="{51D08FE2-56B7-03E3-E316-106F38C5F3A9}"/>
                </a:ext>
              </a:extLst>
            </p:cNvPr>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bg1"/>
                  </a:solidFill>
                  <a:cs typeface="Arial" pitchFamily="34" charset="0"/>
                </a:rPr>
                <a:t>Precise, mobile-based</a:t>
              </a:r>
              <a:endParaRPr lang="ko-KR" altLang="en-US" sz="1200" dirty="0">
                <a:solidFill>
                  <a:schemeClr val="bg1"/>
                </a:solidFill>
                <a:cs typeface="Arial" pitchFamily="34" charset="0"/>
              </a:endParaRPr>
            </a:p>
          </p:txBody>
        </p:sp>
        <p:sp>
          <p:nvSpPr>
            <p:cNvPr id="30" name="TextBox 29">
              <a:extLst>
                <a:ext uri="{FF2B5EF4-FFF2-40B4-BE49-F238E27FC236}">
                  <a16:creationId xmlns:a16="http://schemas.microsoft.com/office/drawing/2014/main" id="{3A5DE6A6-9C76-C4E3-6079-909E1DFE6B38}"/>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bg1"/>
                  </a:solidFill>
                  <a:cs typeface="Arial" pitchFamily="34" charset="0"/>
                </a:rPr>
                <a:t>Geolocation data</a:t>
              </a:r>
              <a:endParaRPr lang="ko-KR" altLang="en-US" sz="1200" b="1" dirty="0">
                <a:solidFill>
                  <a:schemeClr val="bg1"/>
                </a:solidFill>
                <a:cs typeface="Arial" pitchFamily="34" charset="0"/>
              </a:endParaRPr>
            </a:p>
          </p:txBody>
        </p:sp>
      </p:grpSp>
      <p:grpSp>
        <p:nvGrpSpPr>
          <p:cNvPr id="31" name="Group 30">
            <a:extLst>
              <a:ext uri="{FF2B5EF4-FFF2-40B4-BE49-F238E27FC236}">
                <a16:creationId xmlns:a16="http://schemas.microsoft.com/office/drawing/2014/main" id="{0D43F1B8-B325-11F6-B8E8-BD419861C3BD}"/>
              </a:ext>
            </a:extLst>
          </p:cNvPr>
          <p:cNvGrpSpPr/>
          <p:nvPr/>
        </p:nvGrpSpPr>
        <p:grpSpPr>
          <a:xfrm>
            <a:off x="4521080" y="3535238"/>
            <a:ext cx="4138530" cy="494026"/>
            <a:chOff x="803640" y="3362835"/>
            <a:chExt cx="2059657" cy="494026"/>
          </a:xfrm>
        </p:grpSpPr>
        <p:sp>
          <p:nvSpPr>
            <p:cNvPr id="32" name="TextBox 31">
              <a:extLst>
                <a:ext uri="{FF2B5EF4-FFF2-40B4-BE49-F238E27FC236}">
                  <a16:creationId xmlns:a16="http://schemas.microsoft.com/office/drawing/2014/main" id="{93DBDABF-A2A5-8119-AF0B-927767A72971}"/>
                </a:ext>
              </a:extLst>
            </p:cNvPr>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bg1"/>
                  </a:solidFill>
                  <a:cs typeface="Arial" pitchFamily="34" charset="0"/>
                </a:rPr>
                <a:t>Marital status, household information</a:t>
              </a:r>
              <a:endParaRPr lang="ko-KR" altLang="en-US" sz="1200" dirty="0">
                <a:solidFill>
                  <a:schemeClr val="bg1"/>
                </a:solidFill>
                <a:cs typeface="Arial" pitchFamily="34" charset="0"/>
              </a:endParaRPr>
            </a:p>
          </p:txBody>
        </p:sp>
        <p:sp>
          <p:nvSpPr>
            <p:cNvPr id="33" name="TextBox 32">
              <a:extLst>
                <a:ext uri="{FF2B5EF4-FFF2-40B4-BE49-F238E27FC236}">
                  <a16:creationId xmlns:a16="http://schemas.microsoft.com/office/drawing/2014/main" id="{DD487A27-076B-BFFC-CCBA-A3933F9DB3A8}"/>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bg1"/>
                  </a:solidFill>
                  <a:cs typeface="Arial" pitchFamily="34" charset="0"/>
                </a:rPr>
                <a:t>Demographic data</a:t>
              </a:r>
              <a:endParaRPr lang="ko-KR" altLang="en-US" sz="1200" b="1" dirty="0">
                <a:solidFill>
                  <a:schemeClr val="bg1"/>
                </a:solidFill>
                <a:cs typeface="Arial" pitchFamily="34" charset="0"/>
              </a:endParaRPr>
            </a:p>
          </p:txBody>
        </p:sp>
      </p:grpSp>
      <p:grpSp>
        <p:nvGrpSpPr>
          <p:cNvPr id="35" name="Group 34">
            <a:extLst>
              <a:ext uri="{FF2B5EF4-FFF2-40B4-BE49-F238E27FC236}">
                <a16:creationId xmlns:a16="http://schemas.microsoft.com/office/drawing/2014/main" id="{295D29D0-7622-9682-F0D3-3814D081ACA9}"/>
              </a:ext>
            </a:extLst>
          </p:cNvPr>
          <p:cNvGrpSpPr/>
          <p:nvPr/>
        </p:nvGrpSpPr>
        <p:grpSpPr>
          <a:xfrm>
            <a:off x="4524567" y="4213755"/>
            <a:ext cx="4138530" cy="494026"/>
            <a:chOff x="803640" y="3362835"/>
            <a:chExt cx="2059657" cy="494026"/>
          </a:xfrm>
        </p:grpSpPr>
        <p:sp>
          <p:nvSpPr>
            <p:cNvPr id="36" name="TextBox 35">
              <a:extLst>
                <a:ext uri="{FF2B5EF4-FFF2-40B4-BE49-F238E27FC236}">
                  <a16:creationId xmlns:a16="http://schemas.microsoft.com/office/drawing/2014/main" id="{48C00231-7878-D641-F6B5-68B7542883F6}"/>
                </a:ext>
              </a:extLst>
            </p:cNvPr>
            <p:cNvSpPr txBox="1"/>
            <p:nvPr/>
          </p:nvSpPr>
          <p:spPr>
            <a:xfrm>
              <a:off x="803640" y="3579862"/>
              <a:ext cx="2059657" cy="276999"/>
            </a:xfrm>
            <a:prstGeom prst="rect">
              <a:avLst/>
            </a:prstGeom>
            <a:noFill/>
          </p:spPr>
          <p:txBody>
            <a:bodyPr wrap="square" rtlCol="0">
              <a:spAutoFit/>
            </a:bodyPr>
            <a:lstStyle/>
            <a:p>
              <a:r>
                <a:rPr lang="en-US" altLang="ko-KR" sz="1200" dirty="0">
                  <a:solidFill>
                    <a:schemeClr val="bg1"/>
                  </a:solidFill>
                  <a:cs typeface="Arial" pitchFamily="34" charset="0"/>
                </a:rPr>
                <a:t>Browsing activity, search history</a:t>
              </a:r>
              <a:endParaRPr lang="ko-KR" altLang="en-US" sz="1200" dirty="0">
                <a:solidFill>
                  <a:schemeClr val="bg1"/>
                </a:solidFill>
                <a:cs typeface="Arial" pitchFamily="34" charset="0"/>
              </a:endParaRPr>
            </a:p>
          </p:txBody>
        </p:sp>
        <p:sp>
          <p:nvSpPr>
            <p:cNvPr id="37" name="TextBox 36">
              <a:extLst>
                <a:ext uri="{FF2B5EF4-FFF2-40B4-BE49-F238E27FC236}">
                  <a16:creationId xmlns:a16="http://schemas.microsoft.com/office/drawing/2014/main" id="{3C236BFF-65B3-7F1C-AC4D-0B09E132B2DF}"/>
                </a:ext>
              </a:extLst>
            </p:cNvPr>
            <p:cNvSpPr txBox="1"/>
            <p:nvPr/>
          </p:nvSpPr>
          <p:spPr>
            <a:xfrm>
              <a:off x="803640" y="3362835"/>
              <a:ext cx="2059657" cy="276999"/>
            </a:xfrm>
            <a:prstGeom prst="rect">
              <a:avLst/>
            </a:prstGeom>
            <a:noFill/>
          </p:spPr>
          <p:txBody>
            <a:bodyPr wrap="square" rtlCol="0">
              <a:spAutoFit/>
            </a:bodyPr>
            <a:lstStyle/>
            <a:p>
              <a:r>
                <a:rPr lang="en-US" altLang="ko-KR" sz="1200" b="1" dirty="0">
                  <a:solidFill>
                    <a:schemeClr val="bg1"/>
                  </a:solidFill>
                  <a:cs typeface="Arial" pitchFamily="34" charset="0"/>
                </a:rPr>
                <a:t>Internet or other network activity</a:t>
              </a:r>
              <a:endParaRPr lang="ko-KR" altLang="en-US" sz="1200" b="1" dirty="0">
                <a:solidFill>
                  <a:schemeClr val="bg1"/>
                </a:solidFill>
                <a:cs typeface="Arial" pitchFamily="34" charset="0"/>
              </a:endParaRPr>
            </a:p>
          </p:txBody>
        </p:sp>
      </p:grpSp>
    </p:spTree>
    <p:extLst>
      <p:ext uri="{BB962C8B-B14F-4D97-AF65-F5344CB8AC3E}">
        <p14:creationId xmlns:p14="http://schemas.microsoft.com/office/powerpoint/2010/main" val="35761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9" grpId="0"/>
      <p:bldP spid="20" grpId="0"/>
      <p:bldP spid="21" grpId="0"/>
    </p:bldLst>
  </p:timing>
</p:sld>
</file>

<file path=ppt/theme/theme1.xml><?xml version="1.0" encoding="utf-8"?>
<a:theme xmlns:a="http://schemas.openxmlformats.org/drawingml/2006/main" name="Cover and End Slide Master">
  <a:themeElements>
    <a:clrScheme name="ALLPPT-COLOR-A15">
      <a:dk1>
        <a:sysClr val="windowText" lastClr="000000"/>
      </a:dk1>
      <a:lt1>
        <a:sysClr val="window" lastClr="FFFFFF"/>
      </a:lt1>
      <a:dk2>
        <a:srgbClr val="1F497D"/>
      </a:dk2>
      <a:lt2>
        <a:srgbClr val="EEECE1"/>
      </a:lt2>
      <a:accent1>
        <a:srgbClr val="444342"/>
      </a:accent1>
      <a:accent2>
        <a:srgbClr val="FFC000"/>
      </a:accent2>
      <a:accent3>
        <a:srgbClr val="444342"/>
      </a:accent3>
      <a:accent4>
        <a:srgbClr val="FFC000"/>
      </a:accent4>
      <a:accent5>
        <a:srgbClr val="444342"/>
      </a:accent5>
      <a:accent6>
        <a:srgbClr val="FFC000"/>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5">
      <a:dk1>
        <a:sysClr val="windowText" lastClr="000000"/>
      </a:dk1>
      <a:lt1>
        <a:sysClr val="window" lastClr="FFFFFF"/>
      </a:lt1>
      <a:dk2>
        <a:srgbClr val="1F497D"/>
      </a:dk2>
      <a:lt2>
        <a:srgbClr val="EEECE1"/>
      </a:lt2>
      <a:accent1>
        <a:srgbClr val="444342"/>
      </a:accent1>
      <a:accent2>
        <a:srgbClr val="FFC000"/>
      </a:accent2>
      <a:accent3>
        <a:srgbClr val="444342"/>
      </a:accent3>
      <a:accent4>
        <a:srgbClr val="FFC000"/>
      </a:accent4>
      <a:accent5>
        <a:srgbClr val="444342"/>
      </a:accent5>
      <a:accent6>
        <a:srgbClr val="FFC000"/>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5">
      <a:dk1>
        <a:sysClr val="windowText" lastClr="000000"/>
      </a:dk1>
      <a:lt1>
        <a:sysClr val="window" lastClr="FFFFFF"/>
      </a:lt1>
      <a:dk2>
        <a:srgbClr val="1F497D"/>
      </a:dk2>
      <a:lt2>
        <a:srgbClr val="EEECE1"/>
      </a:lt2>
      <a:accent1>
        <a:srgbClr val="444342"/>
      </a:accent1>
      <a:accent2>
        <a:srgbClr val="FFC000"/>
      </a:accent2>
      <a:accent3>
        <a:srgbClr val="444342"/>
      </a:accent3>
      <a:accent4>
        <a:srgbClr val="FFC000"/>
      </a:accent4>
      <a:accent5>
        <a:srgbClr val="444342"/>
      </a:accent5>
      <a:accent6>
        <a:srgbClr val="FFC000"/>
      </a:accent6>
      <a:hlink>
        <a:srgbClr val="FFFFFF"/>
      </a:hlink>
      <a:folHlink>
        <a:srgbClr val="FFFFF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3530</TotalTime>
  <Words>1587</Words>
  <Application>Microsoft Macintosh PowerPoint</Application>
  <PresentationFormat>On-screen Show (16:9)</PresentationFormat>
  <Paragraphs>222</Paragraphs>
  <Slides>19</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Helvetica Neue</vt:lpstr>
      <vt:lpstr>open sans</vt:lpstr>
      <vt:lpstr>Roboto</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Jon Festinger</cp:lastModifiedBy>
  <cp:revision>218</cp:revision>
  <dcterms:created xsi:type="dcterms:W3CDTF">2016-12-05T23:26:54Z</dcterms:created>
  <dcterms:modified xsi:type="dcterms:W3CDTF">2023-11-10T16:42:20Z</dcterms:modified>
</cp:coreProperties>
</file>