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e93a5f78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e93a5f78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602187f40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602187f40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e93a5f78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e93a5f78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e93a5f78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e93a5f78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8e394b8a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8e394b8a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8e394b8a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8e394b8a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02187f40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602187f40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8e394b8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8e394b8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8e394b8a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98e394b8a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8e394b8a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8e394b8a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6725a71c1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6725a71c1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e93a5f78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e93a5f78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e93a5f78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e93a5f78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121d738f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121d738f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8e394b8a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8e394b8a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121d738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121d738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6121d738f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6121d738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e93a5f78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e93a5f78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6725a71c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6725a71c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02187f40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02187f40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e93a5f7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e93a5f7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e93a5f7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5e93a5f7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e93a5f78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e93a5f78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02187f40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02187f4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8e394b8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8e394b8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theverge.com/2023/10/5/23905644/canada-podcast-platform-registration-requirement" TargetMode="External"/><Relationship Id="rId4" Type="http://schemas.openxmlformats.org/officeDocument/2006/relationships/hyperlink" Target="https://torontosun.com/opinion/columnists/yes-the-crtcs-podcast-registry-could-lead-to-censorship" TargetMode="External"/><Relationship Id="rId11" Type="http://schemas.openxmlformats.org/officeDocument/2006/relationships/hyperlink" Target="https://www.theepochtimes.com/opinion/peter-menzies-crtcs-podcast-rules-mean-the-days-of-enjoying-a-free-and-open-internet-are-over-5506951" TargetMode="External"/><Relationship Id="rId10" Type="http://schemas.openxmlformats.org/officeDocument/2006/relationships/hyperlink" Target="https://www.michaelgeist.ca/2023/10/crtcregistrationregs/" TargetMode="External"/><Relationship Id="rId9" Type="http://schemas.openxmlformats.org/officeDocument/2006/relationships/hyperlink" Target="https://www.canada.ca/en/radio-television-telecommunications/news/2023/09/crtc-takes-major-step-forward-to-modernize-canadas-broadcasting-framework.html" TargetMode="External"/><Relationship Id="rId5" Type="http://schemas.openxmlformats.org/officeDocument/2006/relationships/hyperlink" Target="https://www.ctvnews.ca/politics/confusing-claims-about-the-online-streaming-law-abound-how-does-it-really-work-1.6593409" TargetMode="External"/><Relationship Id="rId6" Type="http://schemas.openxmlformats.org/officeDocument/2006/relationships/hyperlink" Target="https://crtc.gc.ca/eng/industr/modern/myth.htm" TargetMode="External"/><Relationship Id="rId7" Type="http://schemas.openxmlformats.org/officeDocument/2006/relationships/hyperlink" Target="https://crtc.gc.ca/eng/industr/modern/registr.htm" TargetMode="External"/><Relationship Id="rId8" Type="http://schemas.openxmlformats.org/officeDocument/2006/relationships/hyperlink" Target="https://ca.news.yahoo.com/crtc-rules-podcasting-jesse-brown-canadaland-112611249.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89850" y="990800"/>
            <a:ext cx="83643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Demystifying </a:t>
            </a:r>
            <a:r>
              <a:rPr lang="en" sz="3200"/>
              <a:t>Canada</a:t>
            </a:r>
            <a:r>
              <a:rPr lang="en" sz="3200"/>
              <a:t>’s “Censorship Law”:</a:t>
            </a:r>
            <a:endParaRPr sz="3200"/>
          </a:p>
          <a:p>
            <a:pPr indent="0" lvl="0" marL="0" rtl="0" algn="ctr">
              <a:spcBef>
                <a:spcPts val="0"/>
              </a:spcBef>
              <a:spcAft>
                <a:spcPts val="0"/>
              </a:spcAft>
              <a:buNone/>
            </a:pPr>
            <a:r>
              <a:rPr lang="en" sz="3200"/>
              <a:t>The </a:t>
            </a:r>
            <a:r>
              <a:rPr i="1" lang="en" sz="3200"/>
              <a:t>Online Undertakings Registration Regulations</a:t>
            </a:r>
            <a:endParaRPr i="1" sz="3200"/>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LAW424 Communications Law Presentation</a:t>
            </a:r>
            <a:endParaRPr/>
          </a:p>
          <a:p>
            <a:pPr indent="0" lvl="0" marL="0" rtl="0" algn="ctr">
              <a:spcBef>
                <a:spcPts val="0"/>
              </a:spcBef>
              <a:spcAft>
                <a:spcPts val="0"/>
              </a:spcAft>
              <a:buNone/>
            </a:pPr>
            <a:r>
              <a:rPr lang="en"/>
              <a:t>By Jay Kim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What information do Operators have to provide?</a:t>
            </a:r>
            <a:endParaRPr sz="2000"/>
          </a:p>
          <a:p>
            <a:pPr indent="-330200" lvl="1" marL="914400" rtl="0" algn="l">
              <a:spcBef>
                <a:spcPts val="0"/>
              </a:spcBef>
              <a:spcAft>
                <a:spcPts val="0"/>
              </a:spcAft>
              <a:buSzPts val="1600"/>
              <a:buChar char="○"/>
            </a:pPr>
            <a:r>
              <a:rPr lang="en" sz="1600"/>
              <a:t>(a) the </a:t>
            </a:r>
            <a:r>
              <a:rPr lang="en" sz="1600">
                <a:solidFill>
                  <a:srgbClr val="FFFF00"/>
                </a:solidFill>
              </a:rPr>
              <a:t>online undertaking’s name</a:t>
            </a:r>
            <a:r>
              <a:rPr lang="en" sz="1600"/>
              <a:t>;</a:t>
            </a:r>
            <a:endParaRPr sz="1600"/>
          </a:p>
          <a:p>
            <a:pPr indent="-330200" lvl="1" marL="914400" rtl="0" algn="l">
              <a:spcBef>
                <a:spcPts val="0"/>
              </a:spcBef>
              <a:spcAft>
                <a:spcPts val="0"/>
              </a:spcAft>
              <a:buSzPts val="1600"/>
              <a:buChar char="○"/>
            </a:pPr>
            <a:r>
              <a:rPr lang="en" sz="1600"/>
              <a:t>(b) the </a:t>
            </a:r>
            <a:r>
              <a:rPr lang="en" sz="1600">
                <a:solidFill>
                  <a:srgbClr val="FFFF00"/>
                </a:solidFill>
              </a:rPr>
              <a:t>operator’s name, mailing address, phone number and email address</a:t>
            </a:r>
            <a:r>
              <a:rPr lang="en" sz="1600"/>
              <a:t>;</a:t>
            </a:r>
            <a:endParaRPr sz="1600"/>
          </a:p>
          <a:p>
            <a:pPr indent="-330200" lvl="1" marL="914400" rtl="0" algn="l">
              <a:spcBef>
                <a:spcPts val="0"/>
              </a:spcBef>
              <a:spcAft>
                <a:spcPts val="0"/>
              </a:spcAft>
              <a:buSzPts val="1600"/>
              <a:buChar char="○"/>
            </a:pPr>
            <a:r>
              <a:rPr lang="en" sz="1600"/>
              <a:t>(c) if different than the contact information filed under paragraph (b), </a:t>
            </a:r>
            <a:r>
              <a:rPr lang="en" sz="1600">
                <a:solidFill>
                  <a:srgbClr val="FFFF00"/>
                </a:solidFill>
              </a:rPr>
              <a:t>contact information for a contact person for the operator</a:t>
            </a:r>
            <a:r>
              <a:rPr lang="en" sz="1600"/>
              <a:t>, such as their name, title, mailing address, phone number and email address;</a:t>
            </a:r>
            <a:endParaRPr sz="1600"/>
          </a:p>
          <a:p>
            <a:pPr indent="-330200" lvl="1" marL="914400" rtl="0" algn="l">
              <a:spcBef>
                <a:spcPts val="0"/>
              </a:spcBef>
              <a:spcAft>
                <a:spcPts val="0"/>
              </a:spcAft>
              <a:buSzPts val="1600"/>
              <a:buChar char="○"/>
            </a:pPr>
            <a:r>
              <a:rPr lang="en" sz="1600"/>
              <a:t>(d) the </a:t>
            </a:r>
            <a:r>
              <a:rPr lang="en" sz="1600">
                <a:solidFill>
                  <a:srgbClr val="FFFF00"/>
                </a:solidFill>
              </a:rPr>
              <a:t>place where the operator of the online undertaking is incorporated*</a:t>
            </a:r>
            <a:r>
              <a:rPr lang="en" sz="1600"/>
              <a:t> or otherwise formed, if any, and the </a:t>
            </a:r>
            <a:r>
              <a:rPr lang="en" sz="1600">
                <a:solidFill>
                  <a:srgbClr val="FFFF00"/>
                </a:solidFill>
              </a:rPr>
              <a:t>location of its head office</a:t>
            </a:r>
            <a:r>
              <a:rPr lang="en" sz="1600"/>
              <a:t>; and</a:t>
            </a:r>
            <a:endParaRPr sz="1600"/>
          </a:p>
          <a:p>
            <a:pPr indent="-330200" lvl="1" marL="914400" rtl="0" algn="l">
              <a:spcBef>
                <a:spcPts val="0"/>
              </a:spcBef>
              <a:spcAft>
                <a:spcPts val="0"/>
              </a:spcAft>
              <a:buSzPts val="1600"/>
              <a:buChar char="○"/>
            </a:pPr>
            <a:r>
              <a:rPr lang="en" sz="1600"/>
              <a:t>(e) the </a:t>
            </a:r>
            <a:r>
              <a:rPr lang="en" sz="1600">
                <a:solidFill>
                  <a:srgbClr val="FFFF00"/>
                </a:solidFill>
              </a:rPr>
              <a:t>broadcasting services offered </a:t>
            </a:r>
            <a:r>
              <a:rPr lang="en" sz="1600"/>
              <a:t>by the online undertaking.</a:t>
            </a:r>
            <a:endParaRPr sz="1600"/>
          </a:p>
        </p:txBody>
      </p:sp>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What are the conditions that Operators have to comply with?</a:t>
            </a:r>
            <a:endParaRPr sz="2000"/>
          </a:p>
          <a:p>
            <a:pPr indent="0" lvl="0" marL="0" rtl="0" algn="l">
              <a:spcBef>
                <a:spcPts val="1200"/>
              </a:spcBef>
              <a:spcAft>
                <a:spcPts val="0"/>
              </a:spcAft>
              <a:buNone/>
            </a:pPr>
            <a:r>
              <a:t/>
            </a:r>
            <a:endParaRPr sz="1600"/>
          </a:p>
          <a:p>
            <a:pPr indent="-330200" lvl="1" marL="914400" rtl="0" algn="l">
              <a:spcBef>
                <a:spcPts val="1200"/>
              </a:spcBef>
              <a:spcAft>
                <a:spcPts val="0"/>
              </a:spcAft>
              <a:buSzPts val="1600"/>
              <a:buChar char="○"/>
            </a:pPr>
            <a:r>
              <a:rPr lang="en" sz="1600"/>
              <a:t>(1) Operators must provide the CRTC with information regarding their </a:t>
            </a:r>
            <a:r>
              <a:rPr lang="en" sz="1600">
                <a:solidFill>
                  <a:srgbClr val="FFFF00"/>
                </a:solidFill>
              </a:rPr>
              <a:t>content </a:t>
            </a:r>
            <a:r>
              <a:rPr lang="en" sz="1600"/>
              <a:t>and </a:t>
            </a:r>
            <a:r>
              <a:rPr lang="en" sz="1600">
                <a:solidFill>
                  <a:srgbClr val="FFFF00"/>
                </a:solidFill>
              </a:rPr>
              <a:t>subscribership</a:t>
            </a:r>
            <a:r>
              <a:rPr lang="en" sz="1600"/>
              <a:t>.</a:t>
            </a:r>
            <a:endParaRPr sz="1600"/>
          </a:p>
          <a:p>
            <a:pPr indent="0" lvl="0" marL="0" rtl="0" algn="l">
              <a:spcBef>
                <a:spcPts val="1200"/>
              </a:spcBef>
              <a:spcAft>
                <a:spcPts val="0"/>
              </a:spcAft>
              <a:buNone/>
            </a:pPr>
            <a:r>
              <a:t/>
            </a:r>
            <a:endParaRPr sz="1600"/>
          </a:p>
          <a:p>
            <a:pPr indent="-330200" lvl="1" marL="914400" rtl="0" algn="l">
              <a:spcBef>
                <a:spcPts val="1200"/>
              </a:spcBef>
              <a:spcAft>
                <a:spcPts val="0"/>
              </a:spcAft>
              <a:buSzPts val="1600"/>
              <a:buChar char="○"/>
            </a:pPr>
            <a:r>
              <a:rPr lang="en" sz="1600"/>
              <a:t>(2) Operators must make content available in a way that is </a:t>
            </a:r>
            <a:r>
              <a:rPr lang="en" sz="1600">
                <a:solidFill>
                  <a:srgbClr val="FFFF00"/>
                </a:solidFill>
              </a:rPr>
              <a:t>not tied to a specific mobile or Internet service </a:t>
            </a:r>
            <a:r>
              <a:rPr lang="en" sz="1600"/>
              <a:t>(e.g. Rogers + Sportsnet NHL package).</a:t>
            </a:r>
            <a:endParaRPr sz="1600"/>
          </a:p>
        </p:txBody>
      </p:sp>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are people saying about 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The CRTC</a:t>
            </a:r>
            <a:endParaRPr sz="2000"/>
          </a:p>
          <a:p>
            <a:pPr indent="-330200" lvl="1" marL="914400" rtl="0" algn="l">
              <a:spcBef>
                <a:spcPts val="0"/>
              </a:spcBef>
              <a:spcAft>
                <a:spcPts val="0"/>
              </a:spcAft>
              <a:buSzPts val="1600"/>
              <a:buChar char="○"/>
            </a:pPr>
            <a:r>
              <a:rPr lang="en" sz="1600"/>
              <a:t>Downplays severity of registration regime → “collects basic information, is only required once, and can be completed in just a few steps”</a:t>
            </a:r>
            <a:endParaRPr sz="1600"/>
          </a:p>
          <a:p>
            <a:pPr indent="-330200" lvl="1" marL="914400" rtl="0" algn="l">
              <a:spcBef>
                <a:spcPts val="0"/>
              </a:spcBef>
              <a:spcAft>
                <a:spcPts val="0"/>
              </a:spcAft>
              <a:buSzPts val="1600"/>
              <a:buChar char="○"/>
            </a:pPr>
            <a:r>
              <a:rPr lang="en" sz="1600"/>
              <a:t>Published </a:t>
            </a:r>
            <a:r>
              <a:rPr lang="en" sz="1600"/>
              <a:t>“Myths and Facts” </a:t>
            </a:r>
            <a:r>
              <a:rPr lang="en" sz="1600"/>
              <a:t>page to inform and reassure the public</a:t>
            </a:r>
            <a:endParaRPr sz="1600"/>
          </a:p>
        </p:txBody>
      </p:sp>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Apologist Perspectives</a:t>
            </a:r>
            <a:endParaRPr/>
          </a:p>
        </p:txBody>
      </p:sp>
      <p:pic>
        <p:nvPicPr>
          <p:cNvPr id="130" name="Google Shape;130;p25"/>
          <p:cNvPicPr preferRelativeResize="0"/>
          <p:nvPr/>
        </p:nvPicPr>
        <p:blipFill>
          <a:blip r:embed="rId3">
            <a:alphaModFix/>
          </a:blip>
          <a:stretch>
            <a:fillRect/>
          </a:stretch>
        </p:blipFill>
        <p:spPr>
          <a:xfrm>
            <a:off x="1635733" y="2571750"/>
            <a:ext cx="7399766" cy="24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The </a:t>
            </a:r>
            <a:r>
              <a:rPr lang="en" sz="2000"/>
              <a:t>Government</a:t>
            </a:r>
            <a:endParaRPr sz="2000"/>
          </a:p>
          <a:p>
            <a:pPr indent="-330200" lvl="1" marL="914400" rtl="0" algn="l">
              <a:spcBef>
                <a:spcPts val="0"/>
              </a:spcBef>
              <a:spcAft>
                <a:spcPts val="0"/>
              </a:spcAft>
              <a:buSzPts val="1600"/>
              <a:buChar char="○"/>
            </a:pPr>
            <a:r>
              <a:rPr lang="en" sz="1600"/>
              <a:t>Senator Marc Gold (Liberal) → the </a:t>
            </a:r>
            <a:r>
              <a:rPr i="1" lang="en" sz="1600"/>
              <a:t>Act </a:t>
            </a:r>
            <a:r>
              <a:rPr lang="en" sz="1600"/>
              <a:t>“will not interfere with or stifle the expression of Canadian voices”</a:t>
            </a:r>
            <a:endParaRPr sz="1600"/>
          </a:p>
          <a:p>
            <a:pPr indent="-330200" lvl="1" marL="914400" rtl="0" algn="l">
              <a:spcBef>
                <a:spcPts val="0"/>
              </a:spcBef>
              <a:spcAft>
                <a:spcPts val="0"/>
              </a:spcAft>
              <a:buSzPts val="1600"/>
              <a:buChar char="○"/>
            </a:pPr>
            <a:r>
              <a:rPr lang="en" sz="1600"/>
              <a:t>Pascale St-Onge (Minister of Canadian Heritage)</a:t>
            </a:r>
            <a:endParaRPr sz="1600"/>
          </a:p>
          <a:p>
            <a:pPr indent="-330200" lvl="2" marL="1371600" rtl="0" algn="l">
              <a:spcBef>
                <a:spcPts val="0"/>
              </a:spcBef>
              <a:spcAft>
                <a:spcPts val="0"/>
              </a:spcAft>
              <a:buSzPts val="1600"/>
              <a:buChar char="■"/>
            </a:pPr>
            <a:r>
              <a:rPr lang="en" sz="1600"/>
              <a:t>“This Commission is directed not to impose regulatory requirements on online undertakings in respect of the programs of social media creators, including podcasts.”</a:t>
            </a:r>
            <a:endParaRPr sz="1600"/>
          </a:p>
          <a:p>
            <a:pPr indent="-330200" lvl="2" marL="1371600" rtl="0" algn="l">
              <a:spcBef>
                <a:spcPts val="0"/>
              </a:spcBef>
              <a:spcAft>
                <a:spcPts val="0"/>
              </a:spcAft>
              <a:buSzPts val="1600"/>
              <a:buChar char="■"/>
            </a:pPr>
            <a:r>
              <a:rPr lang="en" sz="1600"/>
              <a:t>“We have been clear all along that this Act is about platforms – not content uploaded and created by users and creators.”</a:t>
            </a:r>
            <a:endParaRPr sz="1600"/>
          </a:p>
        </p:txBody>
      </p:sp>
      <p:sp>
        <p:nvSpPr>
          <p:cNvPr id="136" name="Google Shape;13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Apologist Perspectives</a:t>
            </a:r>
            <a:endParaRPr/>
          </a:p>
        </p:txBody>
      </p:sp>
      <p:pic>
        <p:nvPicPr>
          <p:cNvPr id="137" name="Google Shape;137;p26"/>
          <p:cNvPicPr preferRelativeResize="0"/>
          <p:nvPr/>
        </p:nvPicPr>
        <p:blipFill>
          <a:blip r:embed="rId3">
            <a:alphaModFix/>
          </a:blip>
          <a:stretch>
            <a:fillRect/>
          </a:stretch>
        </p:blipFill>
        <p:spPr>
          <a:xfrm>
            <a:off x="6959375" y="3622000"/>
            <a:ext cx="2111176" cy="14421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CTV News</a:t>
            </a:r>
            <a:endParaRPr sz="2000"/>
          </a:p>
          <a:p>
            <a:pPr indent="-330200" lvl="1" marL="914400" rtl="0" algn="l">
              <a:spcBef>
                <a:spcPts val="0"/>
              </a:spcBef>
              <a:spcAft>
                <a:spcPts val="0"/>
              </a:spcAft>
              <a:buSzPts val="1600"/>
              <a:buChar char="○"/>
            </a:pPr>
            <a:r>
              <a:rPr lang="en" sz="1600"/>
              <a:t>“The law is not concerned with social media users – not even those who criticize the prime minister.”</a:t>
            </a:r>
            <a:endParaRPr sz="1600"/>
          </a:p>
          <a:p>
            <a:pPr indent="-330200" lvl="1" marL="914400" rtl="0" algn="l">
              <a:spcBef>
                <a:spcPts val="0"/>
              </a:spcBef>
              <a:spcAft>
                <a:spcPts val="0"/>
              </a:spcAft>
              <a:buSzPts val="1600"/>
              <a:buChar char="○"/>
            </a:pPr>
            <a:r>
              <a:rPr lang="en" sz="1600"/>
              <a:t>Reiterates that the </a:t>
            </a:r>
            <a:r>
              <a:rPr i="1" lang="en" sz="1600"/>
              <a:t>Act </a:t>
            </a:r>
            <a:r>
              <a:rPr lang="en" sz="1600"/>
              <a:t>is aimed at regulating </a:t>
            </a:r>
            <a:r>
              <a:rPr i="1" lang="en" sz="1600" u="sng"/>
              <a:t>corporations</a:t>
            </a:r>
            <a:r>
              <a:rPr b="1" i="1" lang="en" sz="1600"/>
              <a:t> </a:t>
            </a:r>
            <a:r>
              <a:rPr lang="en" sz="1600"/>
              <a:t>(i.e. online streaming services), not </a:t>
            </a:r>
            <a:r>
              <a:rPr i="1" lang="en" sz="1600" u="sng"/>
              <a:t>individuals</a:t>
            </a:r>
            <a:r>
              <a:rPr b="1" i="1" lang="en" sz="1600"/>
              <a:t> </a:t>
            </a:r>
            <a:r>
              <a:rPr lang="en" sz="1600"/>
              <a:t>(i.e. content creators)</a:t>
            </a:r>
            <a:endParaRPr sz="1600"/>
          </a:p>
          <a:p>
            <a:pPr indent="-355600" lvl="0" marL="457200" rtl="0" algn="l">
              <a:spcBef>
                <a:spcPts val="0"/>
              </a:spcBef>
              <a:spcAft>
                <a:spcPts val="0"/>
              </a:spcAft>
              <a:buSzPts val="2000"/>
              <a:buChar char="●"/>
            </a:pPr>
            <a:r>
              <a:rPr lang="en" sz="2000"/>
              <a:t>The Verge</a:t>
            </a:r>
            <a:endParaRPr sz="2000"/>
          </a:p>
        </p:txBody>
      </p:sp>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Apologist Perspectives</a:t>
            </a:r>
            <a:endParaRPr/>
          </a:p>
        </p:txBody>
      </p:sp>
      <p:pic>
        <p:nvPicPr>
          <p:cNvPr id="144" name="Google Shape;144;p27"/>
          <p:cNvPicPr preferRelativeResize="0"/>
          <p:nvPr/>
        </p:nvPicPr>
        <p:blipFill>
          <a:blip r:embed="rId3">
            <a:alphaModFix/>
          </a:blip>
          <a:stretch>
            <a:fillRect/>
          </a:stretch>
        </p:blipFill>
        <p:spPr>
          <a:xfrm>
            <a:off x="1157038" y="3225875"/>
            <a:ext cx="6829923" cy="1242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Brian Lilley (Toronto Sun)</a:t>
            </a:r>
            <a:endParaRPr/>
          </a:p>
          <a:p>
            <a:pPr indent="-342900" lvl="0" marL="457200" rtl="0" algn="l">
              <a:spcBef>
                <a:spcPts val="1200"/>
              </a:spcBef>
              <a:spcAft>
                <a:spcPts val="0"/>
              </a:spcAft>
              <a:buSzPts val="1800"/>
              <a:buChar char="●"/>
            </a:pPr>
            <a:r>
              <a:rPr lang="en"/>
              <a:t>Rejects the argument that the </a:t>
            </a:r>
            <a:r>
              <a:rPr i="1" lang="en"/>
              <a:t>Act </a:t>
            </a:r>
            <a:r>
              <a:rPr lang="en"/>
              <a:t>only affects large corporations, not individuals</a:t>
            </a:r>
            <a:endParaRPr/>
          </a:p>
          <a:p>
            <a:pPr indent="-317500" lvl="1" marL="914400" rtl="0" algn="l">
              <a:spcBef>
                <a:spcPts val="0"/>
              </a:spcBef>
              <a:spcAft>
                <a:spcPts val="0"/>
              </a:spcAft>
              <a:buSzPts val="1400"/>
              <a:buChar char="○"/>
            </a:pPr>
            <a:r>
              <a:rPr lang="en"/>
              <a:t>Content creators depend on </a:t>
            </a:r>
            <a:r>
              <a:rPr lang="en"/>
              <a:t>platforms </a:t>
            </a:r>
            <a:r>
              <a:rPr lang="en"/>
              <a:t>to get their message out to the public</a:t>
            </a:r>
            <a:endParaRPr/>
          </a:p>
          <a:p>
            <a:pPr indent="-317500" lvl="1" marL="914400" rtl="0" algn="l">
              <a:spcBef>
                <a:spcPts val="0"/>
              </a:spcBef>
              <a:spcAft>
                <a:spcPts val="0"/>
              </a:spcAft>
              <a:buSzPts val="1400"/>
              <a:buChar char="○"/>
            </a:pPr>
            <a:r>
              <a:rPr lang="en"/>
              <a:t>Any rules imposed on platforms will apply to creators who use those services</a:t>
            </a:r>
            <a:endParaRPr/>
          </a:p>
          <a:p>
            <a:pPr indent="-317500" lvl="1" marL="914400" rtl="0" algn="l">
              <a:spcBef>
                <a:spcPts val="0"/>
              </a:spcBef>
              <a:spcAft>
                <a:spcPts val="0"/>
              </a:spcAft>
              <a:buSzPts val="1400"/>
              <a:buChar char="○"/>
            </a:pPr>
            <a:r>
              <a:rPr lang="en"/>
              <a:t>Any fees imposed on platforms will eventually be passed down to individual creators</a:t>
            </a:r>
            <a:endParaRPr/>
          </a:p>
          <a:p>
            <a:pPr indent="0" lvl="0" marL="0" rtl="0" algn="l">
              <a:spcBef>
                <a:spcPts val="1200"/>
              </a:spcBef>
              <a:spcAft>
                <a:spcPts val="0"/>
              </a:spcAft>
              <a:buNone/>
            </a:pPr>
            <a:r>
              <a:t/>
            </a:r>
            <a:endParaRPr/>
          </a:p>
          <a:p>
            <a:pPr indent="0" lvl="0" marL="0" rtl="0" algn="ctr">
              <a:spcBef>
                <a:spcPts val="1200"/>
              </a:spcBef>
              <a:spcAft>
                <a:spcPts val="1200"/>
              </a:spcAft>
              <a:buNone/>
            </a:pPr>
            <a:r>
              <a:rPr i="1" lang="en"/>
              <a:t>“Saying you won’t regulate an individual podcaster, just the platforms they stream on, is like saying you won’t regulate individual drivers, just the highways they drive on. The result is the same.”</a:t>
            </a:r>
            <a:endParaRPr i="1"/>
          </a:p>
        </p:txBody>
      </p:sp>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Criti</a:t>
            </a:r>
            <a:r>
              <a:rPr lang="en"/>
              <a:t>cal Perspectives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Peter Menzies (Epoch Times)</a:t>
            </a:r>
            <a:endParaRPr/>
          </a:p>
          <a:p>
            <a:pPr indent="-342900" lvl="0" marL="457200" rtl="0" algn="l">
              <a:spcBef>
                <a:spcPts val="1200"/>
              </a:spcBef>
              <a:spcAft>
                <a:spcPts val="0"/>
              </a:spcAft>
              <a:buSzPts val="1800"/>
              <a:buChar char="●"/>
            </a:pPr>
            <a:r>
              <a:rPr lang="en"/>
              <a:t>History of the CRTC foreshadows where the </a:t>
            </a:r>
            <a:r>
              <a:rPr i="1" lang="en"/>
              <a:t>Act </a:t>
            </a:r>
            <a:r>
              <a:rPr lang="en"/>
              <a:t>and its </a:t>
            </a:r>
            <a:r>
              <a:rPr i="1" lang="en"/>
              <a:t>Regulations </a:t>
            </a:r>
            <a:r>
              <a:rPr lang="en"/>
              <a:t>are headed</a:t>
            </a:r>
            <a:endParaRPr/>
          </a:p>
          <a:p>
            <a:pPr indent="-317500" lvl="1" marL="914400" rtl="0" algn="l">
              <a:spcBef>
                <a:spcPts val="0"/>
              </a:spcBef>
              <a:spcAft>
                <a:spcPts val="0"/>
              </a:spcAft>
              <a:buSzPts val="1400"/>
              <a:buChar char="○"/>
            </a:pPr>
            <a:r>
              <a:rPr lang="en"/>
              <a:t>CRTC has capacity for censorship and it </a:t>
            </a:r>
            <a:r>
              <a:rPr i="1" lang="en" u="sng"/>
              <a:t>will</a:t>
            </a:r>
            <a:r>
              <a:rPr lang="en"/>
              <a:t> step in when it feels the need</a:t>
            </a:r>
            <a:endParaRPr/>
          </a:p>
          <a:p>
            <a:pPr indent="-317500" lvl="2" marL="1371600" rtl="0" algn="l">
              <a:spcBef>
                <a:spcPts val="0"/>
              </a:spcBef>
              <a:spcAft>
                <a:spcPts val="0"/>
              </a:spcAft>
              <a:buSzPts val="1400"/>
              <a:buChar char="■"/>
            </a:pPr>
            <a:r>
              <a:rPr lang="en"/>
              <a:t>Licences set out what types of programs are transmitted, when and in what proportion</a:t>
            </a:r>
            <a:endParaRPr/>
          </a:p>
          <a:p>
            <a:pPr indent="-317500" lvl="2" marL="1371600" rtl="0" algn="l">
              <a:spcBef>
                <a:spcPts val="0"/>
              </a:spcBef>
              <a:spcAft>
                <a:spcPts val="0"/>
              </a:spcAft>
              <a:buSzPts val="1400"/>
              <a:buChar char="■"/>
            </a:pPr>
            <a:r>
              <a:rPr lang="en"/>
              <a:t>Programs are governed under a subjective standard</a:t>
            </a:r>
            <a:endParaRPr/>
          </a:p>
          <a:p>
            <a:pPr indent="-317500" lvl="2" marL="1371600" rtl="0" algn="l">
              <a:spcBef>
                <a:spcPts val="0"/>
              </a:spcBef>
              <a:spcAft>
                <a:spcPts val="0"/>
              </a:spcAft>
              <a:buSzPts val="1400"/>
              <a:buChar char="■"/>
            </a:pPr>
            <a:r>
              <a:rPr lang="en"/>
              <a:t>Previously sanctioned operators for racial and homophobic slurs</a:t>
            </a:r>
            <a:endParaRPr/>
          </a:p>
          <a:p>
            <a:pPr indent="-317500" lvl="1" marL="914400" rtl="0" algn="l">
              <a:spcBef>
                <a:spcPts val="0"/>
              </a:spcBef>
              <a:spcAft>
                <a:spcPts val="0"/>
              </a:spcAft>
              <a:buSzPts val="1400"/>
              <a:buChar char="○"/>
            </a:pPr>
            <a:r>
              <a:rPr lang="en"/>
              <a:t>“Self-regulation” by the CBSC</a:t>
            </a:r>
            <a:endParaRPr/>
          </a:p>
          <a:p>
            <a:pPr indent="-317500" lvl="2" marL="1371600" rtl="0" algn="l">
              <a:spcBef>
                <a:spcPts val="0"/>
              </a:spcBef>
              <a:spcAft>
                <a:spcPts val="0"/>
              </a:spcAft>
              <a:buSzPts val="1400"/>
              <a:buChar char="■"/>
            </a:pPr>
            <a:r>
              <a:rPr lang="en"/>
              <a:t>“Unspoken but deeply embedded mutual understanding between the regulator and broadcasting companies”</a:t>
            </a:r>
            <a:endParaRPr/>
          </a:p>
          <a:p>
            <a:pPr indent="-317500" lvl="2" marL="1371600" rtl="0" algn="l">
              <a:spcBef>
                <a:spcPts val="0"/>
              </a:spcBef>
              <a:spcAft>
                <a:spcPts val="0"/>
              </a:spcAft>
              <a:buSzPts val="1400"/>
              <a:buChar char="■"/>
            </a:pPr>
            <a:r>
              <a:rPr lang="en"/>
              <a:t>“The scope of opinions, the range of perspectives, and the manner in which they are expressed are carefully and meticulously curated.”</a:t>
            </a:r>
            <a:endParaRPr/>
          </a:p>
        </p:txBody>
      </p:sp>
      <p:sp>
        <p:nvSpPr>
          <p:cNvPr id="156" name="Google Shape;15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Critical Perspectives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idx="1" type="body"/>
          </p:nvPr>
        </p:nvSpPr>
        <p:spPr>
          <a:xfrm>
            <a:off x="311700" y="1152475"/>
            <a:ext cx="8520600" cy="377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Jesse Brown (Canadaland)</a:t>
            </a:r>
            <a:endParaRPr/>
          </a:p>
          <a:p>
            <a:pPr indent="-342900" lvl="0" marL="457200" rtl="0" algn="l">
              <a:spcBef>
                <a:spcPts val="1200"/>
              </a:spcBef>
              <a:spcAft>
                <a:spcPts val="0"/>
              </a:spcAft>
              <a:buSzPts val="1800"/>
              <a:buChar char="●"/>
            </a:pPr>
            <a:r>
              <a:rPr lang="en"/>
              <a:t>The </a:t>
            </a:r>
            <a:r>
              <a:rPr i="1" lang="en"/>
              <a:t>Act </a:t>
            </a:r>
            <a:r>
              <a:rPr lang="en"/>
              <a:t>and the </a:t>
            </a:r>
            <a:r>
              <a:rPr i="1" lang="en"/>
              <a:t>Regulations </a:t>
            </a:r>
            <a:r>
              <a:rPr lang="en"/>
              <a:t>are not about censorship, but about getting corporations to pay into the Canadian content industry.</a:t>
            </a:r>
            <a:endParaRPr/>
          </a:p>
          <a:p>
            <a:pPr indent="-317500" lvl="1" marL="914400" rtl="0" algn="l">
              <a:spcBef>
                <a:spcPts val="0"/>
              </a:spcBef>
              <a:spcAft>
                <a:spcPts val="0"/>
              </a:spcAft>
              <a:buSzPts val="1400"/>
              <a:buChar char="○"/>
            </a:pPr>
            <a:r>
              <a:rPr lang="en"/>
              <a:t>If they contribute, they can get funding from government for producing Canadian content.</a:t>
            </a:r>
            <a:endParaRPr/>
          </a:p>
          <a:p>
            <a:pPr indent="-342900" lvl="0" marL="457200" rtl="0" algn="l">
              <a:spcBef>
                <a:spcPts val="0"/>
              </a:spcBef>
              <a:spcAft>
                <a:spcPts val="0"/>
              </a:spcAft>
              <a:buSzPts val="1800"/>
              <a:buChar char="●"/>
            </a:pPr>
            <a:r>
              <a:rPr lang="en"/>
              <a:t>But just like Bill C-18 and Meta, what happens if a foreign corporation says “it’s not worth the effort”?</a:t>
            </a:r>
            <a:endParaRPr/>
          </a:p>
          <a:p>
            <a:pPr indent="-317500" lvl="1" marL="914400" rtl="0" algn="l">
              <a:spcBef>
                <a:spcPts val="0"/>
              </a:spcBef>
              <a:spcAft>
                <a:spcPts val="0"/>
              </a:spcAft>
              <a:buSzPts val="1400"/>
              <a:buChar char="○"/>
            </a:pPr>
            <a:r>
              <a:rPr lang="en"/>
              <a:t>It will have trickle-down effect on smaller players like Canadaland that rely on the bigger platforms to deliver their content to the public.</a:t>
            </a:r>
            <a:endParaRPr/>
          </a:p>
          <a:p>
            <a:pPr indent="0" lvl="0" marL="0" rtl="0" algn="l">
              <a:spcBef>
                <a:spcPts val="1200"/>
              </a:spcBef>
              <a:spcAft>
                <a:spcPts val="0"/>
              </a:spcAft>
              <a:buNone/>
            </a:pPr>
            <a:r>
              <a:t/>
            </a:r>
            <a:endParaRPr sz="1700"/>
          </a:p>
          <a:p>
            <a:pPr indent="0" lvl="0" marL="0" rtl="0" algn="ctr">
              <a:spcBef>
                <a:spcPts val="1200"/>
              </a:spcBef>
              <a:spcAft>
                <a:spcPts val="1200"/>
              </a:spcAft>
              <a:buNone/>
            </a:pPr>
            <a:r>
              <a:rPr lang="en" sz="1700"/>
              <a:t>“</a:t>
            </a:r>
            <a:r>
              <a:rPr i="1" lang="en" sz="1700"/>
              <a:t>This really is a battle between Canadian telecom giants and American web giants, and small Canadian successful content creators are the roadkill caught in the middle of this</a:t>
            </a:r>
            <a:r>
              <a:rPr i="1" lang="en" sz="1700"/>
              <a:t>.</a:t>
            </a:r>
            <a:r>
              <a:rPr lang="en" sz="1700"/>
              <a:t>”</a:t>
            </a:r>
            <a:endParaRPr sz="1700"/>
          </a:p>
        </p:txBody>
      </p:sp>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Critical Perspectives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people saying about it? – Critical Perspectives</a:t>
            </a:r>
            <a:endParaRPr/>
          </a:p>
        </p:txBody>
      </p:sp>
      <p:sp>
        <p:nvSpPr>
          <p:cNvPr id="168" name="Google Shape;168;p31"/>
          <p:cNvSpPr txBox="1"/>
          <p:nvPr>
            <p:ph idx="1" type="body"/>
          </p:nvPr>
        </p:nvSpPr>
        <p:spPr>
          <a:xfrm>
            <a:off x="311700" y="1152475"/>
            <a:ext cx="8520600" cy="377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Michael Geist (University of Ottawa)</a:t>
            </a:r>
            <a:endParaRPr/>
          </a:p>
          <a:p>
            <a:pPr indent="-342900" lvl="0" marL="457200" rtl="0" algn="l">
              <a:spcBef>
                <a:spcPts val="1200"/>
              </a:spcBef>
              <a:spcAft>
                <a:spcPts val="0"/>
              </a:spcAft>
              <a:buSzPts val="1800"/>
              <a:buChar char="●"/>
            </a:pPr>
            <a:r>
              <a:rPr lang="en"/>
              <a:t>Outlines 4 causes for concern:</a:t>
            </a:r>
            <a:endParaRPr/>
          </a:p>
          <a:p>
            <a:pPr indent="-317500" lvl="1" marL="914400" rtl="0" algn="l">
              <a:spcBef>
                <a:spcPts val="0"/>
              </a:spcBef>
              <a:spcAft>
                <a:spcPts val="0"/>
              </a:spcAft>
              <a:buSzPts val="1400"/>
              <a:buChar char="○"/>
            </a:pPr>
            <a:r>
              <a:rPr lang="en"/>
              <a:t>(1) CRTC rejected most requests to exclude non-conventional video and audio streaming services – </a:t>
            </a:r>
            <a:r>
              <a:rPr i="1" lang="en">
                <a:solidFill>
                  <a:srgbClr val="FFFF00"/>
                </a:solidFill>
              </a:rPr>
              <a:t>Why are some services captured, but others are not?</a:t>
            </a:r>
            <a:endParaRPr i="1">
              <a:solidFill>
                <a:srgbClr val="FFFF00"/>
              </a:solidFill>
            </a:endParaRPr>
          </a:p>
          <a:p>
            <a:pPr indent="-317500" lvl="1" marL="914400" rtl="0" algn="l">
              <a:spcBef>
                <a:spcPts val="0"/>
              </a:spcBef>
              <a:spcAft>
                <a:spcPts val="0"/>
              </a:spcAft>
              <a:buSzPts val="1400"/>
              <a:buChar char="○"/>
            </a:pPr>
            <a:r>
              <a:rPr lang="en"/>
              <a:t>(2) CRTC claims that registration requires disclosure of </a:t>
            </a:r>
            <a:r>
              <a:rPr i="1" lang="en" u="sng"/>
              <a:t>de minimis</a:t>
            </a:r>
            <a:r>
              <a:rPr lang="en"/>
              <a:t> information – </a:t>
            </a:r>
            <a:r>
              <a:rPr i="1" lang="en">
                <a:solidFill>
                  <a:srgbClr val="FFFF00"/>
                </a:solidFill>
              </a:rPr>
              <a:t>Then how can these information </a:t>
            </a:r>
            <a:r>
              <a:rPr i="1" lang="en">
                <a:solidFill>
                  <a:srgbClr val="FFFF00"/>
                </a:solidFill>
              </a:rPr>
              <a:t>also </a:t>
            </a:r>
            <a:r>
              <a:rPr i="1" lang="en">
                <a:solidFill>
                  <a:srgbClr val="FFFF00"/>
                </a:solidFill>
              </a:rPr>
              <a:t>be considered </a:t>
            </a:r>
            <a:r>
              <a:rPr i="1" lang="en" u="sng">
                <a:solidFill>
                  <a:srgbClr val="FFFF00"/>
                </a:solidFill>
              </a:rPr>
              <a:t>essential</a:t>
            </a:r>
            <a:r>
              <a:rPr i="1" lang="en">
                <a:solidFill>
                  <a:srgbClr val="FFFF00"/>
                </a:solidFill>
              </a:rPr>
              <a:t> to future regulatory activities?</a:t>
            </a:r>
            <a:endParaRPr i="1">
              <a:solidFill>
                <a:srgbClr val="FFFF00"/>
              </a:solidFill>
            </a:endParaRPr>
          </a:p>
          <a:p>
            <a:pPr indent="-317500" lvl="1" marL="914400" rtl="0" algn="l">
              <a:spcBef>
                <a:spcPts val="0"/>
              </a:spcBef>
              <a:spcAft>
                <a:spcPts val="0"/>
              </a:spcAft>
              <a:buSzPts val="1400"/>
              <a:buChar char="○"/>
            </a:pPr>
            <a:r>
              <a:rPr lang="en"/>
              <a:t>(3) Policy implies that services that generate a certain threshold of revenue must register with the government – </a:t>
            </a:r>
            <a:r>
              <a:rPr i="1" lang="en">
                <a:solidFill>
                  <a:srgbClr val="FFFF00"/>
                </a:solidFill>
              </a:rPr>
              <a:t>Why should anyone be subject to government interference to freedom of expression?</a:t>
            </a:r>
            <a:endParaRPr i="1">
              <a:solidFill>
                <a:srgbClr val="FFFF00"/>
              </a:solidFill>
            </a:endParaRPr>
          </a:p>
          <a:p>
            <a:pPr indent="-317500" lvl="1" marL="914400" rtl="0" algn="l">
              <a:spcBef>
                <a:spcPts val="0"/>
              </a:spcBef>
              <a:spcAft>
                <a:spcPts val="0"/>
              </a:spcAft>
              <a:buSzPts val="1400"/>
              <a:buChar char="○"/>
            </a:pPr>
            <a:r>
              <a:rPr lang="en"/>
              <a:t>(4) CRTC suggests that registration is the entry point to more regulation – </a:t>
            </a:r>
            <a:r>
              <a:rPr i="1" lang="en">
                <a:solidFill>
                  <a:srgbClr val="FFFF00"/>
                </a:solidFill>
              </a:rPr>
              <a:t>Then what’s next?</a:t>
            </a:r>
            <a:endParaRPr i="1">
              <a:solidFill>
                <a:srgbClr val="FFFF00"/>
              </a:solidFill>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
              <a:t>“</a:t>
            </a:r>
            <a:r>
              <a:rPr i="1" lang="en"/>
              <a:t>Bill C-11 was never just about the ‘web giants’.</a:t>
            </a:r>
            <a:r>
              <a:rPr lang="en"/>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11700" y="1152475"/>
            <a:ext cx="8520600" cy="373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 April 27, 2023, the </a:t>
            </a:r>
            <a:r>
              <a:rPr i="1" lang="en"/>
              <a:t>Online Streaming Act </a:t>
            </a:r>
            <a:r>
              <a:rPr lang="en"/>
              <a:t>(aka Bill C-11) received royal assent.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Since then, the CRTC has engaged in public consultations to formulate policies that will protect </a:t>
            </a:r>
            <a:r>
              <a:rPr lang="en"/>
              <a:t>and promote </a:t>
            </a:r>
            <a:r>
              <a:rPr lang="en"/>
              <a:t>Canadian content.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On September 29, 2023, the CRTC announced the implementation of the </a:t>
            </a:r>
            <a:r>
              <a:rPr i="1" lang="en"/>
              <a:t>Online Undertakings Registration Regulations</a:t>
            </a:r>
            <a:r>
              <a:rPr lang="en"/>
              <a:t>, which require online streaming services to register with and provide information to the CRTC.</a:t>
            </a:r>
            <a:endParaRPr/>
          </a:p>
        </p:txBody>
      </p:sp>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What’s next?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the near future…</a:t>
            </a:r>
            <a:endParaRPr/>
          </a:p>
          <a:p>
            <a:pPr indent="-342900" lvl="0" marL="457200" rtl="0" algn="l">
              <a:spcBef>
                <a:spcPts val="1200"/>
              </a:spcBef>
              <a:spcAft>
                <a:spcPts val="0"/>
              </a:spcAft>
              <a:buSzPts val="1800"/>
              <a:buChar char="●"/>
            </a:pPr>
            <a:r>
              <a:rPr lang="en"/>
              <a:t>These policies are the result of feedback from public consultations with </a:t>
            </a:r>
            <a:r>
              <a:rPr lang="en"/>
              <a:t>stakeholders</a:t>
            </a:r>
            <a:r>
              <a:rPr lang="en"/>
              <a:t>.</a:t>
            </a:r>
            <a:endParaRPr/>
          </a:p>
          <a:p>
            <a:pPr indent="-342900" lvl="0" marL="457200" rtl="0" algn="l">
              <a:spcBef>
                <a:spcPts val="0"/>
              </a:spcBef>
              <a:spcAft>
                <a:spcPts val="0"/>
              </a:spcAft>
              <a:buSzPts val="1800"/>
              <a:buChar char="●"/>
            </a:pPr>
            <a:r>
              <a:rPr lang="en"/>
              <a:t>The CRTC revealed that “a third consultation is ongoing”, which “considers </a:t>
            </a:r>
            <a:r>
              <a:rPr lang="en" u="sng">
                <a:solidFill>
                  <a:srgbClr val="FFFF00"/>
                </a:solidFill>
              </a:rPr>
              <a:t>contributions</a:t>
            </a:r>
            <a:r>
              <a:rPr lang="en">
                <a:solidFill>
                  <a:srgbClr val="FFFF00"/>
                </a:solidFill>
              </a:rPr>
              <a:t> </a:t>
            </a:r>
            <a:r>
              <a:rPr lang="en"/>
              <a:t>traditional broadcasters and online streaming services will </a:t>
            </a:r>
            <a:r>
              <a:rPr lang="en" u="sng">
                <a:solidFill>
                  <a:srgbClr val="FFFF00"/>
                </a:solidFill>
              </a:rPr>
              <a:t>need to make</a:t>
            </a:r>
            <a:r>
              <a:rPr b="1" lang="en">
                <a:solidFill>
                  <a:srgbClr val="FFFF00"/>
                </a:solidFill>
              </a:rPr>
              <a:t> </a:t>
            </a:r>
            <a:r>
              <a:rPr lang="en"/>
              <a:t>to support Canadian and Indigenous content.”</a:t>
            </a:r>
            <a:endParaRPr/>
          </a:p>
          <a:p>
            <a:pPr indent="-342900" lvl="0" marL="457200" rtl="0" algn="l">
              <a:spcBef>
                <a:spcPts val="0"/>
              </a:spcBef>
              <a:spcAft>
                <a:spcPts val="0"/>
              </a:spcAft>
              <a:buSzPts val="1800"/>
              <a:buChar char="●"/>
            </a:pPr>
            <a:r>
              <a:rPr lang="en"/>
              <a:t>A 3-week public proceeding will commence on </a:t>
            </a:r>
            <a:r>
              <a:rPr lang="en" u="sng">
                <a:solidFill>
                  <a:srgbClr val="FFFF00"/>
                </a:solidFill>
              </a:rPr>
              <a:t>November 20, 2023</a:t>
            </a:r>
            <a:r>
              <a:rPr lang="en"/>
              <a:t> and the CRTC has invited 129 intervenors to present on various issues.</a:t>
            </a:r>
            <a:endParaRPr/>
          </a:p>
        </p:txBody>
      </p:sp>
      <p:sp>
        <p:nvSpPr>
          <p:cNvPr id="179" name="Google Shape;17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next?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Looking further ahead…</a:t>
            </a:r>
            <a:endParaRPr/>
          </a:p>
          <a:p>
            <a:pPr indent="-342900" lvl="0" marL="457200" rtl="0" algn="l">
              <a:spcBef>
                <a:spcPts val="1200"/>
              </a:spcBef>
              <a:spcAft>
                <a:spcPts val="0"/>
              </a:spcAft>
              <a:buSzPts val="1800"/>
              <a:buChar char="●"/>
            </a:pPr>
            <a:r>
              <a:rPr lang="en"/>
              <a:t>The public consultations are part of </a:t>
            </a:r>
            <a:r>
              <a:rPr b="1" lang="en" u="sng">
                <a:solidFill>
                  <a:srgbClr val="FFFF00"/>
                </a:solidFill>
              </a:rPr>
              <a:t>Phase 1</a:t>
            </a:r>
            <a:r>
              <a:rPr lang="en"/>
              <a:t>, which is about laying the foundations of the online undertakings regulatory regime.</a:t>
            </a:r>
            <a:endParaRPr/>
          </a:p>
          <a:p>
            <a:pPr indent="-317500" lvl="1" marL="914400" rtl="0" algn="l">
              <a:spcBef>
                <a:spcPts val="0"/>
              </a:spcBef>
              <a:spcAft>
                <a:spcPts val="0"/>
              </a:spcAft>
              <a:buSzPts val="1400"/>
              <a:buChar char="○"/>
            </a:pPr>
            <a:r>
              <a:rPr lang="en">
                <a:solidFill>
                  <a:srgbClr val="FFFF00"/>
                </a:solidFill>
              </a:rPr>
              <a:t>1st consultation</a:t>
            </a:r>
            <a:r>
              <a:rPr lang="en"/>
              <a:t>: Registration Requirement</a:t>
            </a:r>
            <a:endParaRPr/>
          </a:p>
          <a:p>
            <a:pPr indent="-317500" lvl="1" marL="914400" rtl="0" algn="l">
              <a:spcBef>
                <a:spcPts val="0"/>
              </a:spcBef>
              <a:spcAft>
                <a:spcPts val="0"/>
              </a:spcAft>
              <a:buSzPts val="1400"/>
              <a:buChar char="○"/>
            </a:pPr>
            <a:r>
              <a:rPr lang="en">
                <a:solidFill>
                  <a:srgbClr val="FFFF00"/>
                </a:solidFill>
              </a:rPr>
              <a:t>2nd consultation</a:t>
            </a:r>
            <a:r>
              <a:rPr lang="en"/>
              <a:t>: Exemption Orders and Basic Conditions of Service</a:t>
            </a:r>
            <a:endParaRPr/>
          </a:p>
          <a:p>
            <a:pPr indent="-317500" lvl="1" marL="914400" rtl="0" algn="l">
              <a:spcBef>
                <a:spcPts val="0"/>
              </a:spcBef>
              <a:spcAft>
                <a:spcPts val="0"/>
              </a:spcAft>
              <a:buSzPts val="1400"/>
              <a:buChar char="○"/>
            </a:pPr>
            <a:r>
              <a:rPr lang="en">
                <a:solidFill>
                  <a:srgbClr val="FFFF00"/>
                </a:solidFill>
              </a:rPr>
              <a:t>3rd consultation</a:t>
            </a:r>
            <a:r>
              <a:rPr lang="en"/>
              <a:t>: Contributions</a:t>
            </a:r>
            <a:endParaRPr/>
          </a:p>
          <a:p>
            <a:pPr indent="-342900" lvl="0" marL="457200" rtl="0" algn="l">
              <a:spcBef>
                <a:spcPts val="0"/>
              </a:spcBef>
              <a:spcAft>
                <a:spcPts val="0"/>
              </a:spcAft>
              <a:buSzPts val="1800"/>
              <a:buChar char="●"/>
            </a:pPr>
            <a:r>
              <a:rPr b="1" lang="en" u="sng">
                <a:solidFill>
                  <a:srgbClr val="FFFF00"/>
                </a:solidFill>
              </a:rPr>
              <a:t>Phase 2</a:t>
            </a:r>
            <a:r>
              <a:rPr lang="en"/>
              <a:t> </a:t>
            </a:r>
            <a:r>
              <a:rPr lang="en"/>
              <a:t>is building the regulatory framework (started: summer 2023).</a:t>
            </a:r>
            <a:endParaRPr/>
          </a:p>
          <a:p>
            <a:pPr indent="-317500" lvl="1" marL="914400" rtl="0" algn="l">
              <a:spcBef>
                <a:spcPts val="0"/>
              </a:spcBef>
              <a:spcAft>
                <a:spcPts val="0"/>
              </a:spcAft>
              <a:buSzPts val="1400"/>
              <a:buChar char="○"/>
            </a:pPr>
            <a:r>
              <a:rPr lang="en"/>
              <a:t>Currently, closed for comments</a:t>
            </a:r>
            <a:endParaRPr/>
          </a:p>
          <a:p>
            <a:pPr indent="-317500" lvl="1" marL="914400" rtl="0" algn="l">
              <a:spcBef>
                <a:spcPts val="0"/>
              </a:spcBef>
              <a:spcAft>
                <a:spcPts val="0"/>
              </a:spcAft>
              <a:buSzPts val="1400"/>
              <a:buChar char="○"/>
            </a:pPr>
            <a:r>
              <a:rPr lang="en"/>
              <a:t>Drafting regulations and policies - e.g. definitions and proposed broadcasting fees</a:t>
            </a:r>
            <a:endParaRPr/>
          </a:p>
          <a:p>
            <a:pPr indent="-342900" lvl="0" marL="457200" rtl="0" algn="l">
              <a:spcBef>
                <a:spcPts val="0"/>
              </a:spcBef>
              <a:spcAft>
                <a:spcPts val="0"/>
              </a:spcAft>
              <a:buSzPts val="1800"/>
              <a:buChar char="●"/>
            </a:pPr>
            <a:r>
              <a:rPr b="1" lang="en" u="sng">
                <a:solidFill>
                  <a:srgbClr val="FFFF00"/>
                </a:solidFill>
              </a:rPr>
              <a:t>Phase 3</a:t>
            </a:r>
            <a:r>
              <a:rPr lang="en"/>
              <a:t> is implementing the regulatory regime (target start: late 2024).</a:t>
            </a:r>
            <a:endParaRPr/>
          </a:p>
        </p:txBody>
      </p:sp>
      <p:sp>
        <p:nvSpPr>
          <p:cNvPr id="185" name="Google Shape;185;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next?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idx="1" type="body"/>
          </p:nvPr>
        </p:nvSpPr>
        <p:spPr>
          <a:xfrm>
            <a:off x="311700" y="1152475"/>
            <a:ext cx="8520600" cy="38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ctr">
              <a:spcBef>
                <a:spcPts val="1200"/>
              </a:spcBef>
              <a:spcAft>
                <a:spcPts val="1200"/>
              </a:spcAft>
              <a:buNone/>
            </a:pPr>
            <a:r>
              <a:rPr b="1" lang="en">
                <a:solidFill>
                  <a:srgbClr val="FFFF00"/>
                </a:solidFill>
              </a:rPr>
              <a:t>(1)</a:t>
            </a:r>
            <a:r>
              <a:rPr lang="en"/>
              <a:t> </a:t>
            </a:r>
            <a:r>
              <a:rPr lang="en"/>
              <a:t>The 3rd consultation is about “contributions” that the CRTC will demand from operators. This inevitably involves money. If foreign web giants decide to play along, how long before they pass off those fees/costs to Canadian creators and consumers? Otherwise, what incentive is there for them to engage with the Canadian market? There will be an </a:t>
            </a:r>
            <a:r>
              <a:rPr lang="en">
                <a:solidFill>
                  <a:srgbClr val="FFFF00"/>
                </a:solidFill>
              </a:rPr>
              <a:t>inevitable financial consequence </a:t>
            </a:r>
            <a:r>
              <a:rPr lang="en"/>
              <a:t>to the CRTC’s regulation.</a:t>
            </a:r>
            <a:endParaRPr/>
          </a:p>
        </p:txBody>
      </p:sp>
      <p:sp>
        <p:nvSpPr>
          <p:cNvPr id="191" name="Google Shape;19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Takeaways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ph idx="1" type="body"/>
          </p:nvPr>
        </p:nvSpPr>
        <p:spPr>
          <a:xfrm>
            <a:off x="311700" y="1152475"/>
            <a:ext cx="8520600" cy="385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1200"/>
              </a:spcAft>
              <a:buNone/>
            </a:pPr>
            <a:r>
              <a:rPr b="1" lang="en">
                <a:solidFill>
                  <a:srgbClr val="FFFF00"/>
                </a:solidFill>
              </a:rPr>
              <a:t>(2)</a:t>
            </a:r>
            <a:r>
              <a:rPr lang="en"/>
              <a:t> </a:t>
            </a:r>
            <a:r>
              <a:rPr lang="en"/>
              <a:t>The CRTC is expanding Canada’s broadcasting regime to include online streaming services because of pressure from Canada’s telecom giants like Bell and Rogers. They feel threatened by the changing landscape and want foreign competitors to pay into the system. Is the regime really protecting the interests of Canadian creators and consumers? Or is it actually just protecting the interests of </a:t>
            </a:r>
            <a:r>
              <a:rPr lang="en">
                <a:solidFill>
                  <a:srgbClr val="FFFF00"/>
                </a:solidFill>
              </a:rPr>
              <a:t>Canadian oligarchical media giants</a:t>
            </a:r>
            <a:r>
              <a:rPr lang="en"/>
              <a:t>?</a:t>
            </a:r>
            <a:endParaRPr/>
          </a:p>
        </p:txBody>
      </p:sp>
      <p:sp>
        <p:nvSpPr>
          <p:cNvPr id="197" name="Google Shape;19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Takeaways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Takeaways</a:t>
            </a:r>
            <a:endParaRPr/>
          </a:p>
        </p:txBody>
      </p:sp>
      <p:sp>
        <p:nvSpPr>
          <p:cNvPr id="203" name="Google Shape;203;p37"/>
          <p:cNvSpPr txBox="1"/>
          <p:nvPr>
            <p:ph idx="1" type="body"/>
          </p:nvPr>
        </p:nvSpPr>
        <p:spPr>
          <a:xfrm>
            <a:off x="311700" y="1152475"/>
            <a:ext cx="8520600" cy="3859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1200"/>
              </a:spcAft>
              <a:buNone/>
            </a:pPr>
            <a:r>
              <a:rPr b="1" lang="en">
                <a:solidFill>
                  <a:srgbClr val="FFFF00"/>
                </a:solidFill>
              </a:rPr>
              <a:t>(3) </a:t>
            </a:r>
            <a:r>
              <a:rPr lang="en"/>
              <a:t>If the “registry” and the conditions are just the starting point, what other policies will follow? How long before the CRTC begins to impose conditions on content creators just as it imposes programming conditions on broadcasting licenses? What will that mean for </a:t>
            </a:r>
            <a:r>
              <a:rPr lang="en">
                <a:solidFill>
                  <a:srgbClr val="FFFF00"/>
                </a:solidFill>
              </a:rPr>
              <a:t>freedom of expression in Canada’s online landscape</a:t>
            </a:r>
            <a:r>
              <a:rPr lang="en"/>
              <a:t>?</a:t>
            </a:r>
            <a:r>
              <a:rPr lang="en"/>
              <a:t> – Not only for creators who will be limited in what they can express, but also for consumers who will be limited in what is available for them to consume.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09" name="Google Shape;209;p38"/>
          <p:cNvSpPr txBox="1"/>
          <p:nvPr>
            <p:ph idx="1" type="body"/>
          </p:nvPr>
        </p:nvSpPr>
        <p:spPr>
          <a:xfrm>
            <a:off x="311700" y="1152475"/>
            <a:ext cx="8520600" cy="3824400"/>
          </a:xfrm>
          <a:prstGeom prst="rect">
            <a:avLst/>
          </a:prstGeom>
        </p:spPr>
        <p:txBody>
          <a:bodyPr anchorCtr="0" anchor="t" bIns="91425" lIns="91425" spcFirstLastPara="1" rIns="91425" wrap="square" tIns="91425">
            <a:normAutofit fontScale="55000"/>
          </a:bodyPr>
          <a:lstStyle/>
          <a:p>
            <a:pPr indent="-291465" lvl="0" marL="457200" rtl="0" algn="l">
              <a:spcBef>
                <a:spcPts val="0"/>
              </a:spcBef>
              <a:spcAft>
                <a:spcPts val="0"/>
              </a:spcAft>
              <a:buSzPct val="100000"/>
              <a:buChar char="●"/>
            </a:pPr>
            <a:r>
              <a:rPr lang="en"/>
              <a:t>Amrita Khalid, “Canada isn’t trying to silence podcasters: The reaction to a CRTC registration requirement may be overblown” online (Oct. 5, 2023) </a:t>
            </a:r>
            <a:r>
              <a:rPr i="1" lang="en"/>
              <a:t>The Verge </a:t>
            </a:r>
            <a:r>
              <a:rPr lang="en"/>
              <a:t>&lt;</a:t>
            </a:r>
            <a:r>
              <a:rPr lang="en" u="sng">
                <a:solidFill>
                  <a:schemeClr val="hlink"/>
                </a:solidFill>
                <a:hlinkClick r:id="rId3"/>
              </a:rPr>
              <a:t>https://www.theverge.com/2023/10/5/23905644/canada-podcast-platform-registration-requirement</a:t>
            </a:r>
            <a:r>
              <a:rPr lang="en"/>
              <a:t>&gt;.</a:t>
            </a:r>
            <a:endParaRPr/>
          </a:p>
          <a:p>
            <a:pPr indent="-291465" lvl="0" marL="457200" rtl="0" algn="l">
              <a:spcBef>
                <a:spcPts val="0"/>
              </a:spcBef>
              <a:spcAft>
                <a:spcPts val="0"/>
              </a:spcAft>
              <a:buSzPct val="100000"/>
              <a:buChar char="●"/>
            </a:pPr>
            <a:r>
              <a:rPr lang="en"/>
              <a:t>Brian Lilley, “Yes, the CRTC’s podcast registry could lead to censorship” online: (Oct. 2, 2023) </a:t>
            </a:r>
            <a:r>
              <a:rPr i="1" lang="en"/>
              <a:t>Toronto Sun</a:t>
            </a:r>
            <a:r>
              <a:rPr lang="en"/>
              <a:t> &lt;</a:t>
            </a:r>
            <a:r>
              <a:rPr lang="en" u="sng">
                <a:solidFill>
                  <a:schemeClr val="hlink"/>
                </a:solidFill>
                <a:hlinkClick r:id="rId4"/>
              </a:rPr>
              <a:t>https://torontosun.com/opinion/columnists/yes-the-crtcs-podcast-registry-could-lead-to-censorship</a:t>
            </a:r>
            <a:r>
              <a:rPr lang="en"/>
              <a:t>&gt;.</a:t>
            </a:r>
            <a:endParaRPr/>
          </a:p>
          <a:p>
            <a:pPr indent="-291465" lvl="0" marL="457200" rtl="0" algn="l">
              <a:spcBef>
                <a:spcPts val="0"/>
              </a:spcBef>
              <a:spcAft>
                <a:spcPts val="0"/>
              </a:spcAft>
              <a:buSzPct val="100000"/>
              <a:buChar char="●"/>
            </a:pPr>
            <a:r>
              <a:rPr lang="en"/>
              <a:t>Canadian Press, “Confusing claims about the online streaming law abound. How does it really work?” online: (Oct. 7, 2023) </a:t>
            </a:r>
            <a:r>
              <a:rPr i="1" lang="en"/>
              <a:t>CTV News </a:t>
            </a:r>
            <a:r>
              <a:rPr lang="en"/>
              <a:t>&lt;</a:t>
            </a:r>
            <a:r>
              <a:rPr lang="en" u="sng">
                <a:solidFill>
                  <a:schemeClr val="hlink"/>
                </a:solidFill>
                <a:hlinkClick r:id="rId5"/>
              </a:rPr>
              <a:t>https://www.ctvnews.ca/politics/confusing-claims-about-the-online-streaming-law-abound-how-does-it-really-work-1.6593409</a:t>
            </a:r>
            <a:r>
              <a:rPr lang="en"/>
              <a:t>.&gt;.</a:t>
            </a:r>
            <a:endParaRPr/>
          </a:p>
          <a:p>
            <a:pPr indent="-291465" lvl="0" marL="457200" rtl="0" algn="l">
              <a:spcBef>
                <a:spcPts val="0"/>
              </a:spcBef>
              <a:spcAft>
                <a:spcPts val="0"/>
              </a:spcAft>
              <a:buSzPct val="100000"/>
              <a:buChar char="●"/>
            </a:pPr>
            <a:r>
              <a:rPr lang="en"/>
              <a:t>Canadian Radio-television and Telecommunications Commission, </a:t>
            </a:r>
            <a:r>
              <a:rPr i="1" lang="en"/>
              <a:t>Broadcasting Regulatory Policy CRTC 2023-329 and Broadcasting Order CRTC 2023-330 </a:t>
            </a:r>
            <a:r>
              <a:rPr lang="en"/>
              <a:t>(Sep. 29, 2023).</a:t>
            </a:r>
            <a:endParaRPr/>
          </a:p>
          <a:p>
            <a:pPr indent="-291465" lvl="0" marL="457200" rtl="0" algn="l">
              <a:spcBef>
                <a:spcPts val="0"/>
              </a:spcBef>
              <a:spcAft>
                <a:spcPts val="0"/>
              </a:spcAft>
              <a:buSzPct val="100000"/>
              <a:buChar char="●"/>
            </a:pPr>
            <a:r>
              <a:rPr lang="en"/>
              <a:t>Canadian Radio-television and Telecommunications Commission, “Myths and Facts about Bill C-11, the </a:t>
            </a:r>
            <a:r>
              <a:rPr i="1" lang="en"/>
              <a:t>Online Streaming Act</a:t>
            </a:r>
            <a:r>
              <a:rPr lang="en"/>
              <a:t>” (May 12, 2023) &lt;</a:t>
            </a:r>
            <a:r>
              <a:rPr lang="en" u="sng">
                <a:solidFill>
                  <a:schemeClr val="hlink"/>
                </a:solidFill>
                <a:hlinkClick r:id="rId6"/>
              </a:rPr>
              <a:t>https://crtc.gc.ca/eng/industr/modern/myth.htm</a:t>
            </a:r>
            <a:r>
              <a:rPr lang="en"/>
              <a:t>&gt;.</a:t>
            </a:r>
            <a:endParaRPr/>
          </a:p>
          <a:p>
            <a:pPr indent="-291465" lvl="0" marL="457200" rtl="0" algn="l">
              <a:spcBef>
                <a:spcPts val="0"/>
              </a:spcBef>
              <a:spcAft>
                <a:spcPts val="0"/>
              </a:spcAft>
              <a:buSzPct val="100000"/>
              <a:buChar char="●"/>
            </a:pPr>
            <a:r>
              <a:rPr lang="en"/>
              <a:t>Canadian Radio-television and Telecommunications Commission, “Registration for online streaming services” (Sep. 29, 2023) &lt;</a:t>
            </a:r>
            <a:r>
              <a:rPr lang="en" u="sng">
                <a:solidFill>
                  <a:schemeClr val="hlink"/>
                </a:solidFill>
                <a:hlinkClick r:id="rId7"/>
              </a:rPr>
              <a:t>https://crtc.gc.ca/eng/industr/modern/registr.htm</a:t>
            </a:r>
            <a:r>
              <a:rPr lang="en"/>
              <a:t>&gt;.</a:t>
            </a:r>
            <a:endParaRPr/>
          </a:p>
          <a:p>
            <a:pPr indent="-291465" lvl="0" marL="457200" rtl="0" algn="l">
              <a:spcBef>
                <a:spcPts val="0"/>
              </a:spcBef>
              <a:spcAft>
                <a:spcPts val="0"/>
              </a:spcAft>
              <a:buSzPct val="100000"/>
              <a:buChar char="●"/>
            </a:pPr>
            <a:r>
              <a:rPr lang="en"/>
              <a:t>Elianna Lev, “New CRTC rules: ‘Potentially ruinous consequences to all podcasting in Canada’ Jesse Brown warns” online: (Oct. 4, 2023) </a:t>
            </a:r>
            <a:r>
              <a:rPr i="1" lang="en"/>
              <a:t>Yahoo News Canada </a:t>
            </a:r>
            <a:r>
              <a:rPr lang="en"/>
              <a:t>&lt;</a:t>
            </a:r>
            <a:r>
              <a:rPr lang="en" u="sng">
                <a:solidFill>
                  <a:schemeClr val="hlink"/>
                </a:solidFill>
                <a:hlinkClick r:id="rId8"/>
              </a:rPr>
              <a:t>https://ca.news.yahoo.com/crtc-rules-podcasting-jesse-brown-canadaland-112611249.html</a:t>
            </a:r>
            <a:r>
              <a:rPr lang="en"/>
              <a:t>&gt;.</a:t>
            </a:r>
            <a:endParaRPr/>
          </a:p>
          <a:p>
            <a:pPr indent="-291465" lvl="0" marL="457200" rtl="0" algn="l">
              <a:spcBef>
                <a:spcPts val="0"/>
              </a:spcBef>
              <a:spcAft>
                <a:spcPts val="0"/>
              </a:spcAft>
              <a:buSzPct val="100000"/>
              <a:buChar char="●"/>
            </a:pPr>
            <a:r>
              <a:rPr lang="en"/>
              <a:t>Government of Canada, “CRTC takes major step forward to modernize Canada’s broadcasting framework”, online: (Sep. 29, 2023) &lt;</a:t>
            </a:r>
            <a:r>
              <a:rPr lang="en" u="sng">
                <a:solidFill>
                  <a:schemeClr val="hlink"/>
                </a:solidFill>
                <a:hlinkClick r:id="rId9"/>
              </a:rPr>
              <a:t>https://www.canada.ca/en/radio-television-telecommunications/news/2023/09/crtc-takes-major-step-forward-to-modernize-canadas-broadcasting-framework.html</a:t>
            </a:r>
            <a:r>
              <a:rPr lang="en"/>
              <a:t>&gt;.</a:t>
            </a:r>
            <a:endParaRPr/>
          </a:p>
          <a:p>
            <a:pPr indent="-291465" lvl="0" marL="457200" rtl="0" algn="l">
              <a:spcBef>
                <a:spcPts val="0"/>
              </a:spcBef>
              <a:spcAft>
                <a:spcPts val="0"/>
              </a:spcAft>
              <a:buSzPct val="100000"/>
              <a:buChar char="●"/>
            </a:pPr>
            <a:r>
              <a:rPr lang="en"/>
              <a:t>Michael Geist, “What the CRTC’s New Registration Requirements Mean for Regulating Everything from Online News Services to Podcast Providers” online: (Oct. 2, 2023) &lt;</a:t>
            </a:r>
            <a:r>
              <a:rPr lang="en" u="sng">
                <a:solidFill>
                  <a:schemeClr val="accent5"/>
                </a:solidFill>
                <a:hlinkClick r:id="rId10">
                  <a:extLst>
                    <a:ext uri="{A12FA001-AC4F-418D-AE19-62706E023703}">
                      <ahyp:hlinkClr val="tx"/>
                    </a:ext>
                  </a:extLst>
                </a:hlinkClick>
              </a:rPr>
              <a:t>https://www.michaelgeist.ca/2023/10/crtcregistrationregs/</a:t>
            </a:r>
            <a:r>
              <a:rPr lang="en"/>
              <a:t>&gt;.</a:t>
            </a:r>
            <a:endParaRPr/>
          </a:p>
          <a:p>
            <a:pPr indent="-291465" lvl="0" marL="457200" rtl="0" algn="l">
              <a:spcBef>
                <a:spcPts val="0"/>
              </a:spcBef>
              <a:spcAft>
                <a:spcPts val="0"/>
              </a:spcAft>
              <a:buSzPct val="100000"/>
              <a:buChar char="●"/>
            </a:pPr>
            <a:r>
              <a:rPr lang="en"/>
              <a:t>Peter Menzies, “CRTC’s Podcast Rules Mean the Days of Enjoying a Free and Open Internet Are Over” online: (Oct. 10, 2023) </a:t>
            </a:r>
            <a:r>
              <a:rPr i="1" lang="en"/>
              <a:t>Epoch Times</a:t>
            </a:r>
            <a:r>
              <a:rPr lang="en"/>
              <a:t> &lt;</a:t>
            </a:r>
            <a:r>
              <a:rPr lang="en" u="sng">
                <a:solidFill>
                  <a:schemeClr val="hlink"/>
                </a:solidFill>
                <a:hlinkClick r:id="rId11"/>
              </a:rPr>
              <a:t>https://www.theepochtimes.com/opinion/peter-menzies-crtcs-podcast-rules-mean-the-days-of-enjoying-a-free-and-open-internet-are-over-5506951</a:t>
            </a:r>
            <a:r>
              <a:rPr lang="en"/>
              <a:t>&gt;.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2115175" y="152400"/>
            <a:ext cx="4913653"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572000" y="2439575"/>
            <a:ext cx="4435918" cy="2492425"/>
          </a:xfrm>
          <a:prstGeom prst="rect">
            <a:avLst/>
          </a:prstGeom>
          <a:noFill/>
          <a:ln>
            <a:noFill/>
          </a:ln>
        </p:spPr>
      </p:pic>
      <p:pic>
        <p:nvPicPr>
          <p:cNvPr id="77" name="Google Shape;77;p16"/>
          <p:cNvPicPr preferRelativeResize="0"/>
          <p:nvPr/>
        </p:nvPicPr>
        <p:blipFill>
          <a:blip r:embed="rId4">
            <a:alphaModFix/>
          </a:blip>
          <a:stretch>
            <a:fillRect/>
          </a:stretch>
        </p:blipFill>
        <p:spPr>
          <a:xfrm>
            <a:off x="143050" y="443034"/>
            <a:ext cx="4260300" cy="24924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does it </a:t>
            </a:r>
            <a:r>
              <a:rPr lang="en" u="sng"/>
              <a:t>actually</a:t>
            </a:r>
            <a:r>
              <a:rPr lang="en"/>
              <a:t> entail?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With the introduction of the </a:t>
            </a:r>
            <a:r>
              <a:rPr i="1" lang="en" sz="2000"/>
              <a:t>Regulations</a:t>
            </a:r>
            <a:r>
              <a:rPr lang="en" sz="2000"/>
              <a:t>, two policies came into effect:</a:t>
            </a:r>
            <a:endParaRPr sz="2000"/>
          </a:p>
          <a:p>
            <a:pPr indent="0" lvl="0" marL="914400" rtl="0" algn="l">
              <a:spcBef>
                <a:spcPts val="1200"/>
              </a:spcBef>
              <a:spcAft>
                <a:spcPts val="0"/>
              </a:spcAft>
              <a:buNone/>
            </a:pPr>
            <a:r>
              <a:t/>
            </a:r>
            <a:endParaRPr sz="2000"/>
          </a:p>
          <a:p>
            <a:pPr indent="-330200" lvl="1" marL="914400" rtl="0" algn="l">
              <a:spcBef>
                <a:spcPts val="1200"/>
              </a:spcBef>
              <a:spcAft>
                <a:spcPts val="0"/>
              </a:spcAft>
              <a:buSzPts val="1600"/>
              <a:buChar char="○"/>
            </a:pPr>
            <a:r>
              <a:rPr lang="en" sz="1600"/>
              <a:t>(1) “Operators of online undertakings” (i.e. online streaming services) must register with the CRTC and provide basic information </a:t>
            </a:r>
            <a:r>
              <a:rPr lang="en" sz="1600">
                <a:solidFill>
                  <a:srgbClr val="FFFF00"/>
                </a:solidFill>
              </a:rPr>
              <a:t>by November 28, 2023</a:t>
            </a:r>
            <a:r>
              <a:rPr lang="en" sz="1600"/>
              <a:t>.</a:t>
            </a:r>
            <a:endParaRPr sz="1600"/>
          </a:p>
          <a:p>
            <a:pPr indent="0" lvl="0" marL="914400" rtl="0" algn="l">
              <a:spcBef>
                <a:spcPts val="1200"/>
              </a:spcBef>
              <a:spcAft>
                <a:spcPts val="0"/>
              </a:spcAft>
              <a:buNone/>
            </a:pPr>
            <a:r>
              <a:t/>
            </a:r>
            <a:endParaRPr sz="2000"/>
          </a:p>
          <a:p>
            <a:pPr indent="-330200" lvl="1" marL="914400" rtl="0" algn="l">
              <a:spcBef>
                <a:spcPts val="1200"/>
              </a:spcBef>
              <a:spcAft>
                <a:spcPts val="0"/>
              </a:spcAft>
              <a:buSzPts val="1600"/>
              <a:buChar char="○"/>
            </a:pPr>
            <a:r>
              <a:rPr lang="en" sz="1600"/>
              <a:t>(2) Operators must comply with conditions set out by the CRTC to operate in Canada, </a:t>
            </a:r>
            <a:r>
              <a:rPr lang="en" sz="1600">
                <a:solidFill>
                  <a:srgbClr val="FFFF00"/>
                </a:solidFill>
              </a:rPr>
              <a:t>effective immediately</a:t>
            </a:r>
            <a:r>
              <a:rPr lang="en" sz="1600"/>
              <a:t>.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The </a:t>
            </a:r>
            <a:r>
              <a:rPr i="1" lang="en" sz="2000"/>
              <a:t>Regulations </a:t>
            </a:r>
            <a:r>
              <a:rPr lang="en" sz="2000"/>
              <a:t>set out a </a:t>
            </a:r>
            <a:r>
              <a:rPr b="1" lang="en" sz="2000" u="sng">
                <a:solidFill>
                  <a:srgbClr val="FFFF00"/>
                </a:solidFill>
              </a:rPr>
              <a:t>Criteria</a:t>
            </a:r>
            <a:r>
              <a:rPr lang="en" sz="2000">
                <a:solidFill>
                  <a:srgbClr val="FFFF00"/>
                </a:solidFill>
              </a:rPr>
              <a:t> </a:t>
            </a:r>
            <a:r>
              <a:rPr lang="en" sz="2000"/>
              <a:t>for who must register:</a:t>
            </a:r>
            <a:endParaRPr sz="2000"/>
          </a:p>
          <a:p>
            <a:pPr indent="0" lvl="0" marL="0" rtl="0" algn="l">
              <a:spcBef>
                <a:spcPts val="1200"/>
              </a:spcBef>
              <a:spcAft>
                <a:spcPts val="0"/>
              </a:spcAft>
              <a:buNone/>
            </a:pPr>
            <a:r>
              <a:t/>
            </a:r>
            <a:endParaRPr sz="1600"/>
          </a:p>
          <a:p>
            <a:pPr indent="-330200" lvl="1" marL="914400" rtl="0" algn="l">
              <a:spcBef>
                <a:spcPts val="1200"/>
              </a:spcBef>
              <a:spcAft>
                <a:spcPts val="0"/>
              </a:spcAft>
              <a:buSzPts val="1600"/>
              <a:buChar char="○"/>
            </a:pPr>
            <a:r>
              <a:rPr lang="en" sz="1600"/>
              <a:t>(a) </a:t>
            </a:r>
            <a:r>
              <a:rPr lang="en" sz="1600">
                <a:solidFill>
                  <a:srgbClr val="FFFF00"/>
                </a:solidFill>
              </a:rPr>
              <a:t>o</a:t>
            </a:r>
            <a:r>
              <a:rPr lang="en" sz="1600">
                <a:solidFill>
                  <a:srgbClr val="FFFF00"/>
                </a:solidFill>
              </a:rPr>
              <a:t>perate in Canada</a:t>
            </a:r>
            <a:r>
              <a:rPr lang="en" sz="1600"/>
              <a:t>;</a:t>
            </a:r>
            <a:endParaRPr sz="1600"/>
          </a:p>
          <a:p>
            <a:pPr indent="0" lvl="0" marL="0" rtl="0" algn="l">
              <a:spcBef>
                <a:spcPts val="1200"/>
              </a:spcBef>
              <a:spcAft>
                <a:spcPts val="0"/>
              </a:spcAft>
              <a:buNone/>
            </a:pPr>
            <a:r>
              <a:t/>
            </a:r>
            <a:endParaRPr sz="1600"/>
          </a:p>
          <a:p>
            <a:pPr indent="-330200" lvl="1" marL="914400" rtl="0" algn="l">
              <a:spcBef>
                <a:spcPts val="1200"/>
              </a:spcBef>
              <a:spcAft>
                <a:spcPts val="0"/>
              </a:spcAft>
              <a:buSzPts val="1600"/>
              <a:buChar char="○"/>
            </a:pPr>
            <a:r>
              <a:rPr lang="en" sz="1600"/>
              <a:t>(b) </a:t>
            </a:r>
            <a:r>
              <a:rPr lang="en" sz="1600">
                <a:solidFill>
                  <a:srgbClr val="FFFF00"/>
                </a:solidFill>
              </a:rPr>
              <a:t>offer broadcasting content</a:t>
            </a:r>
            <a:r>
              <a:rPr lang="en" sz="1600"/>
              <a:t>; AND</a:t>
            </a:r>
            <a:endParaRPr sz="1600"/>
          </a:p>
          <a:p>
            <a:pPr indent="0" lvl="0" marL="0" rtl="0" algn="l">
              <a:spcBef>
                <a:spcPts val="1200"/>
              </a:spcBef>
              <a:spcAft>
                <a:spcPts val="0"/>
              </a:spcAft>
              <a:buNone/>
            </a:pPr>
            <a:r>
              <a:t/>
            </a:r>
            <a:endParaRPr sz="1600"/>
          </a:p>
          <a:p>
            <a:pPr indent="-330200" lvl="1" marL="914400" rtl="0" algn="l">
              <a:spcBef>
                <a:spcPts val="1200"/>
              </a:spcBef>
              <a:spcAft>
                <a:spcPts val="0"/>
              </a:spcAft>
              <a:buSzPts val="1600"/>
              <a:buChar char="○"/>
            </a:pPr>
            <a:r>
              <a:rPr lang="en" sz="1600"/>
              <a:t>(c) </a:t>
            </a:r>
            <a:r>
              <a:rPr lang="en" sz="1600">
                <a:solidFill>
                  <a:srgbClr val="FFFF00"/>
                </a:solidFill>
              </a:rPr>
              <a:t>earn $10 million or more in annual broadcasting revenues</a:t>
            </a:r>
            <a:r>
              <a:rPr lang="en" sz="1600"/>
              <a:t>.</a:t>
            </a:r>
            <a:endParaRPr sz="1600"/>
          </a:p>
        </p:txBody>
      </p:sp>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Who is captured by the </a:t>
            </a:r>
            <a:r>
              <a:rPr i="1" lang="en" sz="2000"/>
              <a:t>Regulations</a:t>
            </a:r>
            <a:r>
              <a:rPr lang="en" sz="2000"/>
              <a:t>?</a:t>
            </a:r>
            <a:endParaRPr sz="2000"/>
          </a:p>
          <a:p>
            <a:pPr indent="-330200" lvl="1" marL="914400" rtl="0" algn="l">
              <a:spcBef>
                <a:spcPts val="0"/>
              </a:spcBef>
              <a:spcAft>
                <a:spcPts val="0"/>
              </a:spcAft>
              <a:buSzPts val="1600"/>
              <a:buChar char="○"/>
            </a:pPr>
            <a:r>
              <a:rPr lang="en" sz="1600"/>
              <a:t>Operators that provide </a:t>
            </a:r>
            <a:r>
              <a:rPr b="1" lang="en" sz="1600" u="sng">
                <a:solidFill>
                  <a:srgbClr val="FFFF00"/>
                </a:solidFill>
              </a:rPr>
              <a:t>broadcasting content</a:t>
            </a:r>
            <a:r>
              <a:rPr lang="en" sz="1600"/>
              <a:t>, which the CRTC defines as “</a:t>
            </a:r>
            <a:r>
              <a:rPr i="1" lang="en" sz="1600">
                <a:solidFill>
                  <a:srgbClr val="FFFF00"/>
                </a:solidFill>
              </a:rPr>
              <a:t>a</a:t>
            </a:r>
            <a:r>
              <a:rPr i="1" lang="en" sz="1600">
                <a:solidFill>
                  <a:srgbClr val="FFFF00"/>
                </a:solidFill>
              </a:rPr>
              <a:t>udio or audiovisual programs that are intended to inform, enlighten or entertain</a:t>
            </a:r>
            <a:r>
              <a:rPr lang="en" sz="1600"/>
              <a:t>”</a:t>
            </a:r>
            <a:endParaRPr sz="1600"/>
          </a:p>
          <a:p>
            <a:pPr indent="-330200" lvl="1" marL="914400" rtl="0" algn="l">
              <a:spcBef>
                <a:spcPts val="0"/>
              </a:spcBef>
              <a:spcAft>
                <a:spcPts val="0"/>
              </a:spcAft>
              <a:buSzPts val="1600"/>
              <a:buChar char="○"/>
            </a:pPr>
            <a:r>
              <a:rPr lang="en" sz="1600"/>
              <a:t>For example:</a:t>
            </a:r>
            <a:endParaRPr sz="1600"/>
          </a:p>
          <a:p>
            <a:pPr indent="-330200" lvl="2" marL="1371600" rtl="0" algn="l">
              <a:spcBef>
                <a:spcPts val="0"/>
              </a:spcBef>
              <a:spcAft>
                <a:spcPts val="0"/>
              </a:spcAft>
              <a:buSzPts val="1600"/>
              <a:buChar char="■"/>
            </a:pPr>
            <a:r>
              <a:rPr lang="en" sz="1600"/>
              <a:t>Streaming services</a:t>
            </a:r>
            <a:endParaRPr sz="1600"/>
          </a:p>
          <a:p>
            <a:pPr indent="-330200" lvl="2" marL="1371600" rtl="0" algn="l">
              <a:spcBef>
                <a:spcPts val="0"/>
              </a:spcBef>
              <a:spcAft>
                <a:spcPts val="0"/>
              </a:spcAft>
              <a:buSzPts val="1600"/>
              <a:buChar char="■"/>
            </a:pPr>
            <a:r>
              <a:rPr lang="en" sz="1600"/>
              <a:t>Social media</a:t>
            </a:r>
            <a:endParaRPr sz="1600"/>
          </a:p>
          <a:p>
            <a:pPr indent="-330200" lvl="2" marL="1371600" rtl="0" algn="l">
              <a:spcBef>
                <a:spcPts val="0"/>
              </a:spcBef>
              <a:spcAft>
                <a:spcPts val="0"/>
              </a:spcAft>
              <a:buSzPts val="1600"/>
              <a:buChar char="■"/>
            </a:pPr>
            <a:r>
              <a:rPr lang="en" sz="1600"/>
              <a:t>Subscription television services available online</a:t>
            </a:r>
            <a:endParaRPr sz="1600"/>
          </a:p>
          <a:p>
            <a:pPr indent="-330200" lvl="2" marL="1371600" rtl="0" algn="l">
              <a:spcBef>
                <a:spcPts val="0"/>
              </a:spcBef>
              <a:spcAft>
                <a:spcPts val="0"/>
              </a:spcAft>
              <a:buSzPts val="1600"/>
              <a:buChar char="■"/>
            </a:pPr>
            <a:r>
              <a:rPr lang="en" sz="1600"/>
              <a:t>Radio stations that livestream over the Internet</a:t>
            </a:r>
            <a:endParaRPr sz="1600"/>
          </a:p>
          <a:p>
            <a:pPr indent="-330200" lvl="2" marL="1371600" rtl="0" algn="l">
              <a:spcBef>
                <a:spcPts val="0"/>
              </a:spcBef>
              <a:spcAft>
                <a:spcPts val="0"/>
              </a:spcAft>
              <a:buSzPts val="1600"/>
              <a:buChar char="■"/>
            </a:pPr>
            <a:r>
              <a:rPr lang="en" sz="1600"/>
              <a:t>Podcasts </a:t>
            </a:r>
            <a:r>
              <a:rPr lang="en" sz="1600"/>
              <a:t>(free or paid subscription)</a:t>
            </a:r>
            <a:endParaRPr sz="1600"/>
          </a:p>
          <a:p>
            <a:pPr indent="-330200" lvl="2" marL="1371600" rtl="0" algn="l">
              <a:spcBef>
                <a:spcPts val="0"/>
              </a:spcBef>
              <a:spcAft>
                <a:spcPts val="0"/>
              </a:spcAft>
              <a:buSzPts val="1600"/>
              <a:buChar char="■"/>
            </a:pPr>
            <a:r>
              <a:rPr lang="en" sz="1600"/>
              <a:t>Unique transactions that allow the user to stream or download content</a:t>
            </a:r>
            <a:endParaRPr sz="1600"/>
          </a:p>
        </p:txBody>
      </p:sp>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What activities are exempt from the </a:t>
            </a:r>
            <a:r>
              <a:rPr i="1" lang="en" sz="2000"/>
              <a:t>Regulations</a:t>
            </a:r>
            <a:r>
              <a:rPr lang="en" sz="2000"/>
              <a:t>?</a:t>
            </a:r>
            <a:endParaRPr sz="2000"/>
          </a:p>
          <a:p>
            <a:pPr indent="-330200" lvl="1" marL="914400" rtl="0" algn="l">
              <a:spcBef>
                <a:spcPts val="0"/>
              </a:spcBef>
              <a:spcAft>
                <a:spcPts val="0"/>
              </a:spcAft>
              <a:buSzPts val="1600"/>
              <a:buChar char="○"/>
            </a:pPr>
            <a:r>
              <a:rPr lang="en" sz="1600"/>
              <a:t>Regarding the revenue threshold, revenue generated from the following are exempted:</a:t>
            </a:r>
            <a:endParaRPr sz="1600"/>
          </a:p>
          <a:p>
            <a:pPr indent="-330200" lvl="2" marL="1371600" rtl="0" algn="l">
              <a:spcBef>
                <a:spcPts val="0"/>
              </a:spcBef>
              <a:spcAft>
                <a:spcPts val="0"/>
              </a:spcAft>
              <a:buSzPts val="1600"/>
              <a:buChar char="■"/>
            </a:pPr>
            <a:r>
              <a:rPr lang="en" sz="1600"/>
              <a:t>(a) providing </a:t>
            </a:r>
            <a:r>
              <a:rPr lang="en" sz="1600">
                <a:solidFill>
                  <a:srgbClr val="FFFF00"/>
                </a:solidFill>
              </a:rPr>
              <a:t>video game </a:t>
            </a:r>
            <a:r>
              <a:rPr lang="en" sz="1600"/>
              <a:t>services;</a:t>
            </a:r>
            <a:endParaRPr sz="1600"/>
          </a:p>
          <a:p>
            <a:pPr indent="-330200" lvl="2" marL="1371600" rtl="0" algn="l">
              <a:spcBef>
                <a:spcPts val="0"/>
              </a:spcBef>
              <a:spcAft>
                <a:spcPts val="0"/>
              </a:spcAft>
              <a:buSzPts val="1600"/>
              <a:buChar char="■"/>
            </a:pPr>
            <a:r>
              <a:rPr lang="en" sz="1600"/>
              <a:t>(b) providing </a:t>
            </a:r>
            <a:r>
              <a:rPr lang="en" sz="1600">
                <a:solidFill>
                  <a:srgbClr val="FFFF00"/>
                </a:solidFill>
              </a:rPr>
              <a:t>audiobook </a:t>
            </a:r>
            <a:r>
              <a:rPr lang="en" sz="1600"/>
              <a:t>services; and </a:t>
            </a:r>
            <a:endParaRPr sz="1600"/>
          </a:p>
          <a:p>
            <a:pPr indent="-330200" lvl="2" marL="1371600" rtl="0" algn="l">
              <a:spcBef>
                <a:spcPts val="0"/>
              </a:spcBef>
              <a:spcAft>
                <a:spcPts val="0"/>
              </a:spcAft>
              <a:buSzPts val="1600"/>
              <a:buChar char="■"/>
            </a:pPr>
            <a:r>
              <a:rPr lang="en" sz="1600"/>
              <a:t>(c) broadcasting activities by </a:t>
            </a:r>
            <a:r>
              <a:rPr lang="en" sz="1600">
                <a:solidFill>
                  <a:srgbClr val="FFFF00"/>
                </a:solidFill>
              </a:rPr>
              <a:t>traditional services exempt from holding a license</a:t>
            </a:r>
            <a:endParaRPr sz="1600"/>
          </a:p>
        </p:txBody>
      </p:sp>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does it </a:t>
            </a:r>
            <a:r>
              <a:rPr lang="en" u="sng"/>
              <a:t>actually</a:t>
            </a:r>
            <a:r>
              <a:rPr lang="en"/>
              <a:t> entail?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